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4"/>
  </p:handoutMasterIdLst>
  <p:sldIdLst>
    <p:sldId id="257" r:id="rId5"/>
    <p:sldId id="259" r:id="rId6"/>
    <p:sldId id="295" r:id="rId7"/>
    <p:sldId id="292" r:id="rId8"/>
    <p:sldId id="293" r:id="rId9"/>
    <p:sldId id="294" r:id="rId10"/>
    <p:sldId id="296" r:id="rId11"/>
    <p:sldId id="297" r:id="rId12"/>
    <p:sldId id="298" r:id="rId13"/>
    <p:sldId id="285" r:id="rId14"/>
    <p:sldId id="286" r:id="rId15"/>
    <p:sldId id="287" r:id="rId16"/>
    <p:sldId id="288" r:id="rId17"/>
    <p:sldId id="289" r:id="rId18"/>
    <p:sldId id="290" r:id="rId19"/>
    <p:sldId id="284" r:id="rId20"/>
    <p:sldId id="299" r:id="rId21"/>
    <p:sldId id="291" r:id="rId22"/>
    <p:sldId id="300" r:id="rId2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03/10/2011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303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40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Module F03: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Transfer Credit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Delivered by Tracey Einig-Jones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Business Support Office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Planning &amp; Information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555" y="1533832"/>
            <a:ext cx="585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What is a Course?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678" y="2757985"/>
            <a:ext cx="799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A Course is the system name for a Module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678" y="4233824"/>
            <a:ext cx="8146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dirty="0" smtClean="0">
                <a:solidFill>
                  <a:srgbClr val="002060"/>
                </a:solidFill>
              </a:rPr>
              <a:t>Courses are created in the Module Catalogue (</a:t>
            </a:r>
            <a:r>
              <a:rPr lang="en-GB" sz="3600" dirty="0" err="1" smtClean="0">
                <a:solidFill>
                  <a:srgbClr val="002060"/>
                </a:solidFill>
              </a:rPr>
              <a:t>ModCat</a:t>
            </a:r>
            <a:r>
              <a:rPr lang="en-GB" sz="3600" dirty="0" smtClean="0">
                <a:solidFill>
                  <a:srgbClr val="002060"/>
                </a:solidFill>
              </a:rPr>
              <a:t>) and are stored in the Course Catalogue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533832"/>
            <a:ext cx="81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How is a Course constructed?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368" y="2639998"/>
            <a:ext cx="72857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Title</a:t>
            </a: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Subject Area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SPORDAN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Course Catalogue number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4012COACH</a:t>
            </a:r>
          </a:p>
          <a:p>
            <a:pPr lvl="1">
              <a:buClr>
                <a:srgbClr val="92D050"/>
              </a:buClr>
            </a:pPr>
            <a:r>
              <a:rPr lang="en-GB" sz="4000" b="1" dirty="0" smtClean="0">
                <a:solidFill>
                  <a:srgbClr val="92D050"/>
                </a:solidFill>
              </a:rPr>
              <a:t>	 First digit = Level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21321" r="50831" b="5654"/>
          <a:stretch>
            <a:fillRect/>
          </a:stretch>
        </p:blipFill>
        <p:spPr bwMode="auto">
          <a:xfrm>
            <a:off x="1588655" y="-1"/>
            <a:ext cx="5902036" cy="68345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533832"/>
            <a:ext cx="81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How is a Course constructed?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819" y="2639998"/>
            <a:ext cx="6046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Owning Details</a:t>
            </a:r>
          </a:p>
          <a:p>
            <a:pPr marL="0" lvl="2">
              <a:buClr>
                <a:srgbClr val="92D05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Components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Lecture, Practical, Seminar, Tutorial, On/Off Site 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21861" r="42938" b="8860"/>
          <a:stretch>
            <a:fillRect/>
          </a:stretch>
        </p:blipFill>
        <p:spPr bwMode="auto">
          <a:xfrm>
            <a:off x="709221" y="1215569"/>
            <a:ext cx="5883563" cy="5569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t="22258" r="39794" b="12292"/>
          <a:stretch>
            <a:fillRect/>
          </a:stretch>
        </p:blipFill>
        <p:spPr bwMode="auto">
          <a:xfrm>
            <a:off x="1617997" y="1215569"/>
            <a:ext cx="6570794" cy="5569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t="22709" r="39691" b="9637"/>
          <a:stretch>
            <a:fillRect/>
          </a:stretch>
        </p:blipFill>
        <p:spPr bwMode="auto">
          <a:xfrm>
            <a:off x="110836" y="153388"/>
            <a:ext cx="6308649" cy="5517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29056" r="39845" b="35775"/>
          <a:stretch>
            <a:fillRect/>
          </a:stretch>
        </p:blipFill>
        <p:spPr bwMode="auto">
          <a:xfrm>
            <a:off x="591128" y="1829181"/>
            <a:ext cx="6645142" cy="30291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289" t="29200" r="39871" b="36191"/>
          <a:stretch>
            <a:fillRect/>
          </a:stretch>
        </p:blipFill>
        <p:spPr bwMode="auto">
          <a:xfrm>
            <a:off x="240145" y="3072948"/>
            <a:ext cx="6474919" cy="29694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t="29200" r="39871" b="36389"/>
          <a:stretch>
            <a:fillRect/>
          </a:stretch>
        </p:blipFill>
        <p:spPr bwMode="auto">
          <a:xfrm>
            <a:off x="2678546" y="3596231"/>
            <a:ext cx="6295709" cy="2809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 t="29200" r="39794" b="36191"/>
          <a:stretch>
            <a:fillRect/>
          </a:stretch>
        </p:blipFill>
        <p:spPr bwMode="auto">
          <a:xfrm>
            <a:off x="2856949" y="1451729"/>
            <a:ext cx="5951982" cy="2667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58681" y="486697"/>
            <a:ext cx="6542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Transfer Credit &amp; Courses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229" y="1850571"/>
            <a:ext cx="7641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Where ‘blocks’ of Credit is being recorded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SIS uses its own set of Courses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This also includes a dedicated Subject Area and a Grade Basis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4506" r="60000" b="4723"/>
          <a:stretch>
            <a:fillRect/>
          </a:stretch>
        </p:blipFill>
        <p:spPr bwMode="auto">
          <a:xfrm>
            <a:off x="1981200" y="0"/>
            <a:ext cx="4876800" cy="67273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611086" y="1382486"/>
            <a:ext cx="4310743" cy="47897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349829" y="6008915"/>
            <a:ext cx="6106885" cy="47897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714" y="1752600"/>
            <a:ext cx="7388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Important Note: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Where records have missed the OSS to SIS migration (for whatever reason) a new application needs to be entered by the </a:t>
            </a:r>
            <a:r>
              <a:rPr lang="en-GB" sz="2800" smtClean="0">
                <a:solidFill>
                  <a:srgbClr val="002060"/>
                </a:solidFill>
              </a:rPr>
              <a:t>Admissions Hub</a:t>
            </a:r>
            <a:endParaRPr lang="en-GB" sz="2800" dirty="0" smtClean="0">
              <a:solidFill>
                <a:srgbClr val="002060"/>
              </a:solidFill>
            </a:endParaRP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Transfer Credit can then be entered for the ‘missing’ Academic History for the Programme – by module – not block credit!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02237" y="2256485"/>
            <a:ext cx="467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Any 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05180" y="292239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49" y="1628775"/>
            <a:ext cx="71723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Module 3 - Key Objectives: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</a:pP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Transfer Credit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Course Credits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Other Credits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Courses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2626" y="292239"/>
            <a:ext cx="510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Transfer Credit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1" y="2041305"/>
            <a:ext cx="6945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Transfer Credit is the SIS term for Advance Standing</a:t>
            </a:r>
          </a:p>
          <a:p>
            <a:pPr>
              <a:buClr>
                <a:srgbClr val="92D050"/>
              </a:buClr>
            </a:pPr>
            <a:endParaRPr lang="en-GB" sz="32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Transfer Credit is also known as Accreditation for (Experiential) Prior Learning or AP(E)L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2626" y="292239"/>
            <a:ext cx="510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Transfer Credit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257" y="1763486"/>
            <a:ext cx="79465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Transfer Credit is: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The process by which Credit gained from other Institutions - APL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 Certain Work/Life Experiences can also count towards a named Award here at LJMU - APEL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2626" y="292239"/>
            <a:ext cx="510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Transfer Credit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571" y="1665514"/>
            <a:ext cx="83602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rgbClr val="002060"/>
                </a:solidFill>
              </a:rPr>
              <a:t>CERTIFICATED PRIOR LEARNING/ CREDIT TRANSFER</a:t>
            </a:r>
            <a:r>
              <a:rPr lang="en-GB" sz="2400" b="1" dirty="0" smtClean="0">
                <a:solidFill>
                  <a:srgbClr val="002060"/>
                </a:solidFill>
              </a:rPr>
              <a:t>.</a:t>
            </a:r>
            <a:br>
              <a:rPr lang="en-GB" sz="2400" b="1" dirty="0" smtClean="0">
                <a:solidFill>
                  <a:srgbClr val="002060"/>
                </a:solidFill>
              </a:rPr>
            </a:br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This is previous learning undertaken in the University or elsewhere for which qualifications or certificates have been granted. 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The prior learning must be recent, normally within five years, and relevant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 smtClean="0">
              <a:solidFill>
                <a:srgbClr val="002060"/>
              </a:solidFill>
            </a:endParaRPr>
          </a:p>
          <a:p>
            <a:pPr algn="ctr">
              <a:buClr>
                <a:srgbClr val="92D050"/>
              </a:buClr>
            </a:pPr>
            <a:r>
              <a:rPr lang="en-GB" sz="3600" b="1" dirty="0" smtClean="0">
                <a:solidFill>
                  <a:srgbClr val="92D050"/>
                </a:solidFill>
              </a:rPr>
              <a:t>Course Credit (APL)</a:t>
            </a:r>
            <a:endParaRPr lang="en-GB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2626" y="292239"/>
            <a:ext cx="510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Transfer Credit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543" y="1730829"/>
            <a:ext cx="796834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rgbClr val="002060"/>
                </a:solidFill>
              </a:rPr>
              <a:t>UNCERTIFICATED PRIOR LEARNING/</a:t>
            </a:r>
            <a:r>
              <a:rPr lang="en-GB" sz="2400" u="sng" dirty="0" smtClean="0">
                <a:solidFill>
                  <a:srgbClr val="002060"/>
                </a:solidFill>
              </a:rPr>
              <a:t> </a:t>
            </a:r>
            <a:r>
              <a:rPr lang="en-GB" sz="2400" b="1" u="sng" dirty="0" smtClean="0">
                <a:solidFill>
                  <a:srgbClr val="002060"/>
                </a:solidFill>
              </a:rPr>
              <a:t>EXPERIENTIAL</a:t>
            </a:r>
            <a:r>
              <a:rPr lang="en-GB" sz="2400" u="sng" dirty="0" smtClean="0">
                <a:solidFill>
                  <a:srgbClr val="002060"/>
                </a:solidFill>
              </a:rPr>
              <a:t> </a:t>
            </a:r>
            <a:r>
              <a:rPr lang="en-GB" sz="2400" b="1" u="sng" dirty="0" smtClean="0">
                <a:solidFill>
                  <a:srgbClr val="002060"/>
                </a:solidFill>
              </a:rPr>
              <a:t>LEARNING</a:t>
            </a:r>
          </a:p>
          <a:p>
            <a:endParaRPr lang="en-GB" sz="2400" b="1" u="sng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This is where the prior learning is un-certificated, that is, learning gained through activities such as paid work, leisure pursuits or voluntary work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2241" y="4996543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92D050"/>
              </a:buClr>
            </a:pPr>
            <a:r>
              <a:rPr lang="en-GB" sz="3200" b="1" dirty="0" smtClean="0">
                <a:solidFill>
                  <a:srgbClr val="92D050"/>
                </a:solidFill>
              </a:rPr>
              <a:t>Other Credit (APEL)</a:t>
            </a:r>
            <a:endParaRPr lang="en-GB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2626" y="292239"/>
            <a:ext cx="510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Transfer Credit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543" y="1730829"/>
            <a:ext cx="79683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Transfer Credit is SIS can be applied as either: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A ‘block’ of Credit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e.g. where a Levels worth of credit is to be applied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A course by course basis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e.g. where identified modules can be matched to existing LJMU courses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2626" y="292239"/>
            <a:ext cx="510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Transfer Credit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67543"/>
            <a:ext cx="79683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In addition:</a:t>
            </a:r>
          </a:p>
          <a:p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Credit can count towards the ‘Grade Point Average’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e.g. grades count towards to final Award Mark for the student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Credit can be recorded without it counting towards ‘GPA’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e.g. where a record of previous achievement needs to be recorded</a:t>
            </a:r>
            <a:endParaRPr lang="en-GB" sz="2800" dirty="0" smtClean="0">
              <a:solidFill>
                <a:srgbClr val="002060"/>
              </a:solidFill>
            </a:endParaRP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2626" y="292239"/>
            <a:ext cx="510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Transfer Credit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3457" y="2521651"/>
            <a:ext cx="40385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Any Questions?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435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87</cp:revision>
  <dcterms:created xsi:type="dcterms:W3CDTF">2009-10-29T15:56:45Z</dcterms:created>
  <dcterms:modified xsi:type="dcterms:W3CDTF">2011-10-03T17:50:13Z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