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65" r:id="rId3"/>
    <p:sldId id="257" r:id="rId4"/>
    <p:sldId id="258" r:id="rId5"/>
    <p:sldId id="259" r:id="rId6"/>
    <p:sldId id="260" r:id="rId7"/>
    <p:sldId id="262" r:id="rId8"/>
    <p:sldId id="263" r:id="rId9"/>
    <p:sldId id="264" r:id="rId10"/>
    <p:sldId id="266" r:id="rId11"/>
    <p:sldId id="267" r:id="rId12"/>
    <p:sldId id="268" r:id="rId13"/>
    <p:sldId id="269" r:id="rId14"/>
    <p:sldId id="270" r:id="rId15"/>
    <p:sldId id="271" r:id="rId16"/>
    <p:sldId id="272" r:id="rId17"/>
    <p:sldId id="274" r:id="rId18"/>
  </p:sldIdLst>
  <p:sldSz cx="12192000" cy="6858000"/>
  <p:notesSz cx="6808788" cy="9940925"/>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92D6"/>
    <a:srgbClr val="F2D7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50" autoAdjust="0"/>
    <p:restoredTop sz="80261" autoAdjust="0"/>
  </p:normalViewPr>
  <p:slideViewPr>
    <p:cSldViewPr snapToGrid="0">
      <p:cViewPr varScale="1">
        <p:scale>
          <a:sx n="55" d="100"/>
          <a:sy n="55" d="100"/>
        </p:scale>
        <p:origin x="2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6737" y="0"/>
            <a:ext cx="2950475" cy="498773"/>
          </a:xfrm>
          <a:prstGeom prst="rect">
            <a:avLst/>
          </a:prstGeom>
        </p:spPr>
        <p:txBody>
          <a:bodyPr vert="horz" lIns="91440" tIns="45720" rIns="91440" bIns="45720" rtlCol="0"/>
          <a:lstStyle>
            <a:lvl1pPr algn="r">
              <a:defRPr sz="1200"/>
            </a:lvl1pPr>
          </a:lstStyle>
          <a:p>
            <a:fld id="{382638F4-C877-4ADD-8717-FCF5DA235655}" type="datetimeFigureOut">
              <a:rPr lang="en-GB" smtClean="0"/>
              <a:t>15/12/2017</a:t>
            </a:fld>
            <a:endParaRPr lang="en-GB"/>
          </a:p>
        </p:txBody>
      </p:sp>
      <p:sp>
        <p:nvSpPr>
          <p:cNvPr id="4" name="Footer Placeholder 3"/>
          <p:cNvSpPr>
            <a:spLocks noGrp="1"/>
          </p:cNvSpPr>
          <p:nvPr>
            <p:ph type="ftr" sz="quarter" idx="2"/>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6737" y="9442154"/>
            <a:ext cx="2950475" cy="498772"/>
          </a:xfrm>
          <a:prstGeom prst="rect">
            <a:avLst/>
          </a:prstGeom>
        </p:spPr>
        <p:txBody>
          <a:bodyPr vert="horz" lIns="91440" tIns="45720" rIns="91440" bIns="45720" rtlCol="0" anchor="b"/>
          <a:lstStyle>
            <a:lvl1pPr algn="r">
              <a:defRPr sz="1200"/>
            </a:lvl1pPr>
          </a:lstStyle>
          <a:p>
            <a:fld id="{C9ECCC2E-4D74-4FE0-9D5E-ACFCC7BD8972}" type="slidenum">
              <a:rPr lang="en-GB" smtClean="0"/>
              <a:t>‹#›</a:t>
            </a:fld>
            <a:endParaRPr lang="en-GB"/>
          </a:p>
        </p:txBody>
      </p:sp>
    </p:spTree>
    <p:extLst>
      <p:ext uri="{BB962C8B-B14F-4D97-AF65-F5344CB8AC3E}">
        <p14:creationId xmlns:p14="http://schemas.microsoft.com/office/powerpoint/2010/main" val="853482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038" y="0"/>
            <a:ext cx="2951162" cy="498475"/>
          </a:xfrm>
          <a:prstGeom prst="rect">
            <a:avLst/>
          </a:prstGeom>
        </p:spPr>
        <p:txBody>
          <a:bodyPr vert="horz" lIns="91440" tIns="45720" rIns="91440" bIns="45720" rtlCol="0"/>
          <a:lstStyle>
            <a:lvl1pPr algn="r">
              <a:defRPr sz="1200"/>
            </a:lvl1pPr>
          </a:lstStyle>
          <a:p>
            <a:fld id="{38D1C4E3-62F0-4FF0-B3EF-CA32AEA1053C}" type="datetimeFigureOut">
              <a:rPr lang="en-GB" smtClean="0"/>
              <a:t>15/12/2017</a:t>
            </a:fld>
            <a:endParaRPr lang="en-GB"/>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84725"/>
            <a:ext cx="5446712" cy="39131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2450"/>
            <a:ext cx="2951163"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038" y="9442450"/>
            <a:ext cx="2951162" cy="498475"/>
          </a:xfrm>
          <a:prstGeom prst="rect">
            <a:avLst/>
          </a:prstGeom>
        </p:spPr>
        <p:txBody>
          <a:bodyPr vert="horz" lIns="91440" tIns="45720" rIns="91440" bIns="45720" rtlCol="0" anchor="b"/>
          <a:lstStyle>
            <a:lvl1pPr algn="r">
              <a:defRPr sz="1200"/>
            </a:lvl1pPr>
          </a:lstStyle>
          <a:p>
            <a:fld id="{D78417B7-22F1-4109-84E8-78C6E8210278}" type="slidenum">
              <a:rPr lang="en-GB" smtClean="0"/>
              <a:t>‹#›</a:t>
            </a:fld>
            <a:endParaRPr lang="en-GB"/>
          </a:p>
        </p:txBody>
      </p:sp>
    </p:spTree>
    <p:extLst>
      <p:ext uri="{BB962C8B-B14F-4D97-AF65-F5344CB8AC3E}">
        <p14:creationId xmlns:p14="http://schemas.microsoft.com/office/powerpoint/2010/main" val="1498296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78417B7-22F1-4109-84E8-78C6E8210278}" type="slidenum">
              <a:rPr lang="en-GB" smtClean="0"/>
              <a:t>1</a:t>
            </a:fld>
            <a:endParaRPr lang="en-GB"/>
          </a:p>
        </p:txBody>
      </p:sp>
    </p:spTree>
    <p:extLst>
      <p:ext uri="{BB962C8B-B14F-4D97-AF65-F5344CB8AC3E}">
        <p14:creationId xmlns:p14="http://schemas.microsoft.com/office/powerpoint/2010/main" val="6688357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endParaRPr lang="en-GB" sz="1200" dirty="0"/>
          </a:p>
        </p:txBody>
      </p:sp>
      <p:sp>
        <p:nvSpPr>
          <p:cNvPr id="4" name="Slide Number Placeholder 3"/>
          <p:cNvSpPr>
            <a:spLocks noGrp="1"/>
          </p:cNvSpPr>
          <p:nvPr>
            <p:ph type="sldNum" sz="quarter" idx="10"/>
          </p:nvPr>
        </p:nvSpPr>
        <p:spPr/>
        <p:txBody>
          <a:bodyPr/>
          <a:lstStyle/>
          <a:p>
            <a:fld id="{D78417B7-22F1-4109-84E8-78C6E8210278}" type="slidenum">
              <a:rPr lang="en-GB" smtClean="0"/>
              <a:t>10</a:t>
            </a:fld>
            <a:endParaRPr lang="en-GB"/>
          </a:p>
        </p:txBody>
      </p:sp>
    </p:spTree>
    <p:extLst>
      <p:ext uri="{BB962C8B-B14F-4D97-AF65-F5344CB8AC3E}">
        <p14:creationId xmlns:p14="http://schemas.microsoft.com/office/powerpoint/2010/main" val="1795670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endParaRPr lang="en-GB" sz="1400" dirty="0"/>
          </a:p>
        </p:txBody>
      </p:sp>
      <p:sp>
        <p:nvSpPr>
          <p:cNvPr id="4" name="Slide Number Placeholder 3"/>
          <p:cNvSpPr>
            <a:spLocks noGrp="1"/>
          </p:cNvSpPr>
          <p:nvPr>
            <p:ph type="sldNum" sz="quarter" idx="10"/>
          </p:nvPr>
        </p:nvSpPr>
        <p:spPr/>
        <p:txBody>
          <a:bodyPr/>
          <a:lstStyle/>
          <a:p>
            <a:fld id="{D78417B7-22F1-4109-84E8-78C6E8210278}" type="slidenum">
              <a:rPr lang="en-GB" smtClean="0"/>
              <a:t>11</a:t>
            </a:fld>
            <a:endParaRPr lang="en-GB"/>
          </a:p>
        </p:txBody>
      </p:sp>
    </p:spTree>
    <p:extLst>
      <p:ext uri="{BB962C8B-B14F-4D97-AF65-F5344CB8AC3E}">
        <p14:creationId xmlns:p14="http://schemas.microsoft.com/office/powerpoint/2010/main" val="1674978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GB" sz="1400" dirty="0"/>
          </a:p>
        </p:txBody>
      </p:sp>
      <p:sp>
        <p:nvSpPr>
          <p:cNvPr id="4" name="Slide Number Placeholder 3"/>
          <p:cNvSpPr>
            <a:spLocks noGrp="1"/>
          </p:cNvSpPr>
          <p:nvPr>
            <p:ph type="sldNum" sz="quarter" idx="10"/>
          </p:nvPr>
        </p:nvSpPr>
        <p:spPr/>
        <p:txBody>
          <a:bodyPr/>
          <a:lstStyle/>
          <a:p>
            <a:fld id="{D78417B7-22F1-4109-84E8-78C6E8210278}" type="slidenum">
              <a:rPr lang="en-GB" smtClean="0"/>
              <a:t>12</a:t>
            </a:fld>
            <a:endParaRPr lang="en-GB"/>
          </a:p>
        </p:txBody>
      </p:sp>
    </p:spTree>
    <p:extLst>
      <p:ext uri="{BB962C8B-B14F-4D97-AF65-F5344CB8AC3E}">
        <p14:creationId xmlns:p14="http://schemas.microsoft.com/office/powerpoint/2010/main" val="7830543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endParaRPr lang="en-GB" sz="1400" dirty="0"/>
          </a:p>
        </p:txBody>
      </p:sp>
      <p:sp>
        <p:nvSpPr>
          <p:cNvPr id="4" name="Slide Number Placeholder 3"/>
          <p:cNvSpPr>
            <a:spLocks noGrp="1"/>
          </p:cNvSpPr>
          <p:nvPr>
            <p:ph type="sldNum" sz="quarter" idx="10"/>
          </p:nvPr>
        </p:nvSpPr>
        <p:spPr/>
        <p:txBody>
          <a:bodyPr/>
          <a:lstStyle/>
          <a:p>
            <a:fld id="{D78417B7-22F1-4109-84E8-78C6E8210278}" type="slidenum">
              <a:rPr lang="en-GB" smtClean="0"/>
              <a:t>13</a:t>
            </a:fld>
            <a:endParaRPr lang="en-GB"/>
          </a:p>
        </p:txBody>
      </p:sp>
    </p:spTree>
    <p:extLst>
      <p:ext uri="{BB962C8B-B14F-4D97-AF65-F5344CB8AC3E}">
        <p14:creationId xmlns:p14="http://schemas.microsoft.com/office/powerpoint/2010/main" val="1371439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endParaRPr lang="en-GB" sz="1400" dirty="0"/>
          </a:p>
        </p:txBody>
      </p:sp>
      <p:sp>
        <p:nvSpPr>
          <p:cNvPr id="4" name="Slide Number Placeholder 3"/>
          <p:cNvSpPr>
            <a:spLocks noGrp="1"/>
          </p:cNvSpPr>
          <p:nvPr>
            <p:ph type="sldNum" sz="quarter" idx="10"/>
          </p:nvPr>
        </p:nvSpPr>
        <p:spPr/>
        <p:txBody>
          <a:bodyPr/>
          <a:lstStyle/>
          <a:p>
            <a:fld id="{D78417B7-22F1-4109-84E8-78C6E8210278}" type="slidenum">
              <a:rPr lang="en-GB" smtClean="0"/>
              <a:t>14</a:t>
            </a:fld>
            <a:endParaRPr lang="en-GB"/>
          </a:p>
        </p:txBody>
      </p:sp>
    </p:spTree>
    <p:extLst>
      <p:ext uri="{BB962C8B-B14F-4D97-AF65-F5344CB8AC3E}">
        <p14:creationId xmlns:p14="http://schemas.microsoft.com/office/powerpoint/2010/main" val="25272135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50000"/>
              </a:lnSpc>
              <a:buFont typeface="Wingdings" panose="05000000000000000000" pitchFamily="2" charset="2"/>
              <a:buNone/>
            </a:pPr>
            <a:endParaRPr lang="en-GB" sz="1400" dirty="0"/>
          </a:p>
        </p:txBody>
      </p:sp>
      <p:sp>
        <p:nvSpPr>
          <p:cNvPr id="4" name="Slide Number Placeholder 3"/>
          <p:cNvSpPr>
            <a:spLocks noGrp="1"/>
          </p:cNvSpPr>
          <p:nvPr>
            <p:ph type="sldNum" sz="quarter" idx="10"/>
          </p:nvPr>
        </p:nvSpPr>
        <p:spPr/>
        <p:txBody>
          <a:bodyPr/>
          <a:lstStyle/>
          <a:p>
            <a:fld id="{D78417B7-22F1-4109-84E8-78C6E8210278}" type="slidenum">
              <a:rPr lang="en-GB" smtClean="0"/>
              <a:t>15</a:t>
            </a:fld>
            <a:endParaRPr lang="en-GB"/>
          </a:p>
        </p:txBody>
      </p:sp>
    </p:spTree>
    <p:extLst>
      <p:ext uri="{BB962C8B-B14F-4D97-AF65-F5344CB8AC3E}">
        <p14:creationId xmlns:p14="http://schemas.microsoft.com/office/powerpoint/2010/main" val="381282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D78417B7-22F1-4109-84E8-78C6E8210278}" type="slidenum">
              <a:rPr lang="en-GB" smtClean="0"/>
              <a:t>16</a:t>
            </a:fld>
            <a:endParaRPr lang="en-GB"/>
          </a:p>
        </p:txBody>
      </p:sp>
    </p:spTree>
    <p:extLst>
      <p:ext uri="{BB962C8B-B14F-4D97-AF65-F5344CB8AC3E}">
        <p14:creationId xmlns:p14="http://schemas.microsoft.com/office/powerpoint/2010/main" val="22099599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Grazie, domande?</a:t>
            </a:r>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78417B7-22F1-4109-84E8-78C6E8210278}" type="slidenum">
              <a:rPr lang="en-GB" smtClean="0"/>
              <a:t>17</a:t>
            </a:fld>
            <a:endParaRPr lang="en-GB"/>
          </a:p>
        </p:txBody>
      </p:sp>
    </p:spTree>
    <p:extLst>
      <p:ext uri="{BB962C8B-B14F-4D97-AF65-F5344CB8AC3E}">
        <p14:creationId xmlns:p14="http://schemas.microsoft.com/office/powerpoint/2010/main" val="3549225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50000"/>
              </a:lnSpc>
              <a:buFont typeface="+mj-lt"/>
              <a:buNone/>
            </a:pPr>
            <a:endParaRPr lang="en-GB" sz="1400" dirty="0"/>
          </a:p>
        </p:txBody>
      </p:sp>
      <p:sp>
        <p:nvSpPr>
          <p:cNvPr id="4" name="Slide Number Placeholder 3"/>
          <p:cNvSpPr>
            <a:spLocks noGrp="1"/>
          </p:cNvSpPr>
          <p:nvPr>
            <p:ph type="sldNum" sz="quarter" idx="10"/>
          </p:nvPr>
        </p:nvSpPr>
        <p:spPr/>
        <p:txBody>
          <a:bodyPr/>
          <a:lstStyle/>
          <a:p>
            <a:fld id="{D78417B7-22F1-4109-84E8-78C6E8210278}" type="slidenum">
              <a:rPr lang="en-GB" smtClean="0"/>
              <a:t>2</a:t>
            </a:fld>
            <a:endParaRPr lang="en-GB"/>
          </a:p>
        </p:txBody>
      </p:sp>
    </p:spTree>
    <p:extLst>
      <p:ext uri="{BB962C8B-B14F-4D97-AF65-F5344CB8AC3E}">
        <p14:creationId xmlns:p14="http://schemas.microsoft.com/office/powerpoint/2010/main" val="541090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endParaRPr lang="en-GB" sz="14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78417B7-22F1-4109-84E8-78C6E8210278}" type="slidenum">
              <a:rPr lang="en-GB" smtClean="0"/>
              <a:t>3</a:t>
            </a:fld>
            <a:endParaRPr lang="en-GB"/>
          </a:p>
        </p:txBody>
      </p:sp>
    </p:spTree>
    <p:extLst>
      <p:ext uri="{BB962C8B-B14F-4D97-AF65-F5344CB8AC3E}">
        <p14:creationId xmlns:p14="http://schemas.microsoft.com/office/powerpoint/2010/main" val="3417013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endParaRPr lang="en-GB" sz="1400" dirty="0"/>
          </a:p>
        </p:txBody>
      </p:sp>
      <p:sp>
        <p:nvSpPr>
          <p:cNvPr id="4" name="Slide Number Placeholder 3"/>
          <p:cNvSpPr>
            <a:spLocks noGrp="1"/>
          </p:cNvSpPr>
          <p:nvPr>
            <p:ph type="sldNum" sz="quarter" idx="10"/>
          </p:nvPr>
        </p:nvSpPr>
        <p:spPr/>
        <p:txBody>
          <a:bodyPr/>
          <a:lstStyle/>
          <a:p>
            <a:fld id="{D78417B7-22F1-4109-84E8-78C6E8210278}" type="slidenum">
              <a:rPr lang="en-GB" smtClean="0"/>
              <a:t>4</a:t>
            </a:fld>
            <a:endParaRPr lang="en-GB"/>
          </a:p>
        </p:txBody>
      </p:sp>
    </p:spTree>
    <p:extLst>
      <p:ext uri="{BB962C8B-B14F-4D97-AF65-F5344CB8AC3E}">
        <p14:creationId xmlns:p14="http://schemas.microsoft.com/office/powerpoint/2010/main" val="3058234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endParaRPr lang="en-GB" sz="1200" dirty="0"/>
          </a:p>
        </p:txBody>
      </p:sp>
      <p:sp>
        <p:nvSpPr>
          <p:cNvPr id="4" name="Slide Number Placeholder 3"/>
          <p:cNvSpPr>
            <a:spLocks noGrp="1"/>
          </p:cNvSpPr>
          <p:nvPr>
            <p:ph type="sldNum" sz="quarter" idx="10"/>
          </p:nvPr>
        </p:nvSpPr>
        <p:spPr/>
        <p:txBody>
          <a:bodyPr/>
          <a:lstStyle/>
          <a:p>
            <a:fld id="{D78417B7-22F1-4109-84E8-78C6E8210278}" type="slidenum">
              <a:rPr lang="en-GB" smtClean="0"/>
              <a:t>5</a:t>
            </a:fld>
            <a:endParaRPr lang="en-GB"/>
          </a:p>
        </p:txBody>
      </p:sp>
    </p:spTree>
    <p:extLst>
      <p:ext uri="{BB962C8B-B14F-4D97-AF65-F5344CB8AC3E}">
        <p14:creationId xmlns:p14="http://schemas.microsoft.com/office/powerpoint/2010/main" val="3744949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endParaRPr lang="en-GB" sz="1000" dirty="0" smtClean="0">
              <a:effectLst/>
            </a:endParaRPr>
          </a:p>
        </p:txBody>
      </p:sp>
      <p:sp>
        <p:nvSpPr>
          <p:cNvPr id="4" name="Slide Number Placeholder 3"/>
          <p:cNvSpPr>
            <a:spLocks noGrp="1"/>
          </p:cNvSpPr>
          <p:nvPr>
            <p:ph type="sldNum" sz="quarter" idx="10"/>
          </p:nvPr>
        </p:nvSpPr>
        <p:spPr/>
        <p:txBody>
          <a:bodyPr/>
          <a:lstStyle/>
          <a:p>
            <a:fld id="{D78417B7-22F1-4109-84E8-78C6E8210278}" type="slidenum">
              <a:rPr lang="en-GB" smtClean="0"/>
              <a:t>6</a:t>
            </a:fld>
            <a:endParaRPr lang="en-GB"/>
          </a:p>
        </p:txBody>
      </p:sp>
    </p:spTree>
    <p:extLst>
      <p:ext uri="{BB962C8B-B14F-4D97-AF65-F5344CB8AC3E}">
        <p14:creationId xmlns:p14="http://schemas.microsoft.com/office/powerpoint/2010/main" val="2900015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it-IT" sz="1400" kern="1200" dirty="0" smtClean="0">
                <a:solidFill>
                  <a:schemeClr val="tx1"/>
                </a:solidFill>
                <a:effectLst/>
                <a:latin typeface="+mn-lt"/>
                <a:ea typeface="+mn-ea"/>
                <a:cs typeface="+mn-cs"/>
              </a:rPr>
              <a:t>La terza scala, RECEPTION EXPECTATIONS, chiede ai genitori di indicare le loro aspettative sullo sviluppo del loro bimbo/a prima per el primo anno di scuola primaria (4-5 anni nel Reigno Unito).</a:t>
            </a:r>
          </a:p>
          <a:p>
            <a:pPr>
              <a:lnSpc>
                <a:spcPct val="150000"/>
              </a:lnSpc>
            </a:pPr>
            <a:r>
              <a:rPr lang="it-IT" sz="1400" kern="1200" dirty="0" smtClean="0">
                <a:solidFill>
                  <a:schemeClr val="tx1"/>
                </a:solidFill>
                <a:effectLst/>
                <a:latin typeface="+mn-lt"/>
                <a:ea typeface="+mn-ea"/>
                <a:cs typeface="+mn-cs"/>
              </a:rPr>
              <a:t>Gli ítems vengono dal “Early Years Outcome 2013” Department of Education. </a:t>
            </a:r>
          </a:p>
          <a:p>
            <a:pPr>
              <a:lnSpc>
                <a:spcPct val="150000"/>
              </a:lnSpc>
            </a:pPr>
            <a:r>
              <a:rPr lang="it-IT" sz="1400" kern="1200" dirty="0" smtClean="0">
                <a:solidFill>
                  <a:schemeClr val="tx1"/>
                </a:solidFill>
                <a:effectLst/>
                <a:latin typeface="+mn-lt"/>
                <a:ea typeface="+mn-ea"/>
                <a:cs typeface="+mn-cs"/>
              </a:rPr>
              <a:t>Per ogni</a:t>
            </a:r>
            <a:r>
              <a:rPr lang="it-IT" sz="1400" kern="1200" baseline="0" dirty="0" smtClean="0">
                <a:solidFill>
                  <a:schemeClr val="tx1"/>
                </a:solidFill>
                <a:effectLst/>
                <a:latin typeface="+mn-lt"/>
                <a:ea typeface="+mn-ea"/>
                <a:cs typeface="+mn-cs"/>
              </a:rPr>
              <a:t> scala abbiamo messo un item che ha un target di 30-50 mesi, 3 items che hanno targets di 40-60 mesi e finalmente un item che ha un target per bimbi piu grandi (per evitare la polarizzazione delle risposte). Questi ultimi item di ogni scala sono stati rimorsi per l’a anilisi di reliability.</a:t>
            </a:r>
            <a:endParaRPr lang="en-GB" sz="1400" kern="1200" dirty="0" smtClean="0">
              <a:solidFill>
                <a:schemeClr val="tx1"/>
              </a:solidFill>
              <a:effectLst/>
              <a:latin typeface="+mn-lt"/>
              <a:ea typeface="+mn-ea"/>
              <a:cs typeface="+mn-cs"/>
            </a:endParaRPr>
          </a:p>
          <a:p>
            <a:pPr>
              <a:lnSpc>
                <a:spcPct val="150000"/>
              </a:lnSpc>
            </a:pPr>
            <a:r>
              <a:rPr lang="it-IT" sz="1400" kern="1200" dirty="0" smtClean="0">
                <a:solidFill>
                  <a:schemeClr val="tx1"/>
                </a:solidFill>
                <a:effectLst/>
                <a:latin typeface="+mn-lt"/>
                <a:ea typeface="+mn-ea"/>
                <a:cs typeface="+mn-cs"/>
              </a:rPr>
              <a:t>Di nuovo, come vedete, le tre “scale reliability” hanno buoni punteggi.</a:t>
            </a:r>
            <a:endParaRPr lang="en-GB" sz="14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78417B7-22F1-4109-84E8-78C6E8210278}" type="slidenum">
              <a:rPr lang="en-GB" smtClean="0"/>
              <a:t>7</a:t>
            </a:fld>
            <a:endParaRPr lang="en-GB"/>
          </a:p>
        </p:txBody>
      </p:sp>
    </p:spTree>
    <p:extLst>
      <p:ext uri="{BB962C8B-B14F-4D97-AF65-F5344CB8AC3E}">
        <p14:creationId xmlns:p14="http://schemas.microsoft.com/office/powerpoint/2010/main" val="3630871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GB" sz="1400" dirty="0"/>
          </a:p>
        </p:txBody>
      </p:sp>
      <p:sp>
        <p:nvSpPr>
          <p:cNvPr id="4" name="Slide Number Placeholder 3"/>
          <p:cNvSpPr>
            <a:spLocks noGrp="1"/>
          </p:cNvSpPr>
          <p:nvPr>
            <p:ph type="sldNum" sz="quarter" idx="10"/>
          </p:nvPr>
        </p:nvSpPr>
        <p:spPr/>
        <p:txBody>
          <a:bodyPr/>
          <a:lstStyle/>
          <a:p>
            <a:fld id="{D78417B7-22F1-4109-84E8-78C6E8210278}" type="slidenum">
              <a:rPr lang="en-GB" smtClean="0"/>
              <a:t>8</a:t>
            </a:fld>
            <a:endParaRPr lang="en-GB"/>
          </a:p>
        </p:txBody>
      </p:sp>
    </p:spTree>
    <p:extLst>
      <p:ext uri="{BB962C8B-B14F-4D97-AF65-F5344CB8AC3E}">
        <p14:creationId xmlns:p14="http://schemas.microsoft.com/office/powerpoint/2010/main" val="795098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GB" sz="1400" baseline="0" dirty="0" smtClean="0"/>
          </a:p>
          <a:p>
            <a:pPr>
              <a:lnSpc>
                <a:spcPct val="150000"/>
              </a:lnSpc>
            </a:pPr>
            <a:endParaRPr lang="en-GB" sz="1400" dirty="0"/>
          </a:p>
        </p:txBody>
      </p:sp>
      <p:sp>
        <p:nvSpPr>
          <p:cNvPr id="4" name="Slide Number Placeholder 3"/>
          <p:cNvSpPr>
            <a:spLocks noGrp="1"/>
          </p:cNvSpPr>
          <p:nvPr>
            <p:ph type="sldNum" sz="quarter" idx="10"/>
          </p:nvPr>
        </p:nvSpPr>
        <p:spPr/>
        <p:txBody>
          <a:bodyPr/>
          <a:lstStyle/>
          <a:p>
            <a:fld id="{D78417B7-22F1-4109-84E8-78C6E8210278}" type="slidenum">
              <a:rPr lang="en-GB" smtClean="0"/>
              <a:t>9</a:t>
            </a:fld>
            <a:endParaRPr lang="en-GB"/>
          </a:p>
        </p:txBody>
      </p:sp>
    </p:spTree>
    <p:extLst>
      <p:ext uri="{BB962C8B-B14F-4D97-AF65-F5344CB8AC3E}">
        <p14:creationId xmlns:p14="http://schemas.microsoft.com/office/powerpoint/2010/main" val="94866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F0308D0-4721-4904-9F65-79ED227C34F4}" type="datetimeFigureOut">
              <a:rPr lang="en-GB" smtClean="0"/>
              <a:t>15/12/2017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F1E412-DB84-4BBB-B61F-D1BFBF778021}" type="slidenum">
              <a:rPr lang="en-GB" smtClean="0"/>
              <a:t>‹#›</a:t>
            </a:fld>
            <a:endParaRPr lang="en-GB"/>
          </a:p>
        </p:txBody>
      </p:sp>
    </p:spTree>
    <p:extLst>
      <p:ext uri="{BB962C8B-B14F-4D97-AF65-F5344CB8AC3E}">
        <p14:creationId xmlns:p14="http://schemas.microsoft.com/office/powerpoint/2010/main" val="301465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F0308D0-4721-4904-9F65-79ED227C34F4}" type="datetimeFigureOut">
              <a:rPr lang="en-GB" smtClean="0"/>
              <a:t>15/12/2017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F1E412-DB84-4BBB-B61F-D1BFBF778021}" type="slidenum">
              <a:rPr lang="en-GB" smtClean="0"/>
              <a:t>‹#›</a:t>
            </a:fld>
            <a:endParaRPr lang="en-GB"/>
          </a:p>
        </p:txBody>
      </p:sp>
    </p:spTree>
    <p:extLst>
      <p:ext uri="{BB962C8B-B14F-4D97-AF65-F5344CB8AC3E}">
        <p14:creationId xmlns:p14="http://schemas.microsoft.com/office/powerpoint/2010/main" val="3989432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F0308D0-4721-4904-9F65-79ED227C34F4}" type="datetimeFigureOut">
              <a:rPr lang="en-GB" smtClean="0"/>
              <a:t>15/12/2017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F1E412-DB84-4BBB-B61F-D1BFBF778021}" type="slidenum">
              <a:rPr lang="en-GB" smtClean="0"/>
              <a:t>‹#›</a:t>
            </a:fld>
            <a:endParaRPr lang="en-GB"/>
          </a:p>
        </p:txBody>
      </p:sp>
    </p:spTree>
    <p:extLst>
      <p:ext uri="{BB962C8B-B14F-4D97-AF65-F5344CB8AC3E}">
        <p14:creationId xmlns:p14="http://schemas.microsoft.com/office/powerpoint/2010/main" val="62186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F0308D0-4721-4904-9F65-79ED227C34F4}" type="datetimeFigureOut">
              <a:rPr lang="en-GB" smtClean="0"/>
              <a:t>15/12/2017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F1E412-DB84-4BBB-B61F-D1BFBF778021}" type="slidenum">
              <a:rPr lang="en-GB" smtClean="0"/>
              <a:t>‹#›</a:t>
            </a:fld>
            <a:endParaRPr lang="en-GB"/>
          </a:p>
        </p:txBody>
      </p:sp>
    </p:spTree>
    <p:extLst>
      <p:ext uri="{BB962C8B-B14F-4D97-AF65-F5344CB8AC3E}">
        <p14:creationId xmlns:p14="http://schemas.microsoft.com/office/powerpoint/2010/main" val="2498097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0308D0-4721-4904-9F65-79ED227C34F4}" type="datetimeFigureOut">
              <a:rPr lang="en-GB" smtClean="0"/>
              <a:t>15/12/2017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F1E412-DB84-4BBB-B61F-D1BFBF778021}" type="slidenum">
              <a:rPr lang="en-GB" smtClean="0"/>
              <a:t>‹#›</a:t>
            </a:fld>
            <a:endParaRPr lang="en-GB"/>
          </a:p>
        </p:txBody>
      </p:sp>
    </p:spTree>
    <p:extLst>
      <p:ext uri="{BB962C8B-B14F-4D97-AF65-F5344CB8AC3E}">
        <p14:creationId xmlns:p14="http://schemas.microsoft.com/office/powerpoint/2010/main" val="2042065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F0308D0-4721-4904-9F65-79ED227C34F4}" type="datetimeFigureOut">
              <a:rPr lang="en-GB" smtClean="0"/>
              <a:t>15/12/2017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F1E412-DB84-4BBB-B61F-D1BFBF778021}" type="slidenum">
              <a:rPr lang="en-GB" smtClean="0"/>
              <a:t>‹#›</a:t>
            </a:fld>
            <a:endParaRPr lang="en-GB"/>
          </a:p>
        </p:txBody>
      </p:sp>
    </p:spTree>
    <p:extLst>
      <p:ext uri="{BB962C8B-B14F-4D97-AF65-F5344CB8AC3E}">
        <p14:creationId xmlns:p14="http://schemas.microsoft.com/office/powerpoint/2010/main" val="1872327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F0308D0-4721-4904-9F65-79ED227C34F4}" type="datetimeFigureOut">
              <a:rPr lang="en-GB" smtClean="0"/>
              <a:t>15/12/2017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9F1E412-DB84-4BBB-B61F-D1BFBF778021}" type="slidenum">
              <a:rPr lang="en-GB" smtClean="0"/>
              <a:t>‹#›</a:t>
            </a:fld>
            <a:endParaRPr lang="en-GB"/>
          </a:p>
        </p:txBody>
      </p:sp>
    </p:spTree>
    <p:extLst>
      <p:ext uri="{BB962C8B-B14F-4D97-AF65-F5344CB8AC3E}">
        <p14:creationId xmlns:p14="http://schemas.microsoft.com/office/powerpoint/2010/main" val="2632825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F0308D0-4721-4904-9F65-79ED227C34F4}" type="datetimeFigureOut">
              <a:rPr lang="en-GB" smtClean="0"/>
              <a:t>15/12/2017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9F1E412-DB84-4BBB-B61F-D1BFBF778021}" type="slidenum">
              <a:rPr lang="en-GB" smtClean="0"/>
              <a:t>‹#›</a:t>
            </a:fld>
            <a:endParaRPr lang="en-GB"/>
          </a:p>
        </p:txBody>
      </p:sp>
    </p:spTree>
    <p:extLst>
      <p:ext uri="{BB962C8B-B14F-4D97-AF65-F5344CB8AC3E}">
        <p14:creationId xmlns:p14="http://schemas.microsoft.com/office/powerpoint/2010/main" val="1496132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0308D0-4721-4904-9F65-79ED227C34F4}" type="datetimeFigureOut">
              <a:rPr lang="en-GB" smtClean="0"/>
              <a:t>15/12/2017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9F1E412-DB84-4BBB-B61F-D1BFBF778021}" type="slidenum">
              <a:rPr lang="en-GB" smtClean="0"/>
              <a:t>‹#›</a:t>
            </a:fld>
            <a:endParaRPr lang="en-GB"/>
          </a:p>
        </p:txBody>
      </p:sp>
    </p:spTree>
    <p:extLst>
      <p:ext uri="{BB962C8B-B14F-4D97-AF65-F5344CB8AC3E}">
        <p14:creationId xmlns:p14="http://schemas.microsoft.com/office/powerpoint/2010/main" val="4045629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0308D0-4721-4904-9F65-79ED227C34F4}" type="datetimeFigureOut">
              <a:rPr lang="en-GB" smtClean="0"/>
              <a:t>15/12/2017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F1E412-DB84-4BBB-B61F-D1BFBF778021}" type="slidenum">
              <a:rPr lang="en-GB" smtClean="0"/>
              <a:t>‹#›</a:t>
            </a:fld>
            <a:endParaRPr lang="en-GB"/>
          </a:p>
        </p:txBody>
      </p:sp>
    </p:spTree>
    <p:extLst>
      <p:ext uri="{BB962C8B-B14F-4D97-AF65-F5344CB8AC3E}">
        <p14:creationId xmlns:p14="http://schemas.microsoft.com/office/powerpoint/2010/main" val="1653448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0308D0-4721-4904-9F65-79ED227C34F4}" type="datetimeFigureOut">
              <a:rPr lang="en-GB" smtClean="0"/>
              <a:t>15/12/2017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F1E412-DB84-4BBB-B61F-D1BFBF778021}" type="slidenum">
              <a:rPr lang="en-GB" smtClean="0"/>
              <a:t>‹#›</a:t>
            </a:fld>
            <a:endParaRPr lang="en-GB"/>
          </a:p>
        </p:txBody>
      </p:sp>
    </p:spTree>
    <p:extLst>
      <p:ext uri="{BB962C8B-B14F-4D97-AF65-F5344CB8AC3E}">
        <p14:creationId xmlns:p14="http://schemas.microsoft.com/office/powerpoint/2010/main" val="35465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0308D0-4721-4904-9F65-79ED227C34F4}" type="datetimeFigureOut">
              <a:rPr lang="en-GB" smtClean="0"/>
              <a:t>15/12/2017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1E412-DB84-4BBB-B61F-D1BFBF778021}" type="slidenum">
              <a:rPr lang="en-GB" smtClean="0"/>
              <a:t>‹#›</a:t>
            </a:fld>
            <a:endParaRPr lang="en-GB"/>
          </a:p>
        </p:txBody>
      </p:sp>
    </p:spTree>
    <p:extLst>
      <p:ext uri="{BB962C8B-B14F-4D97-AF65-F5344CB8AC3E}">
        <p14:creationId xmlns:p14="http://schemas.microsoft.com/office/powerpoint/2010/main" val="1026275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s://www.ljmu.ac.uk/microsites/liverpool-early-number-skills-project" TargetMode="External"/><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http://www.ljmu.ac.uk/applicationsupport/commonObjects/newLOGO.gif" TargetMode="External"/><Relationship Id="rId5" Type="http://schemas.openxmlformats.org/officeDocument/2006/relationships/image" Target="../media/image1.gif"/><Relationship Id="rId4" Type="http://schemas.openxmlformats.org/officeDocument/2006/relationships/hyperlink" Target="http://www.ljmu.ac.uk/" TargetMode="External"/><Relationship Id="rId9"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E.SotoCalvo@ljmu.ac.uk"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mailto:LENS@ljmu.ac.u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imd-by-postcode.opendatacommunities.org/"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38200" y="1354667"/>
            <a:ext cx="10515600" cy="4822296"/>
          </a:xfrm>
          <a:ln w="28575">
            <a:solidFill>
              <a:srgbClr val="0070C0"/>
            </a:solidFill>
          </a:ln>
        </p:spPr>
        <p:txBody>
          <a:bodyPr>
            <a:normAutofit fontScale="92500" lnSpcReduction="20000"/>
          </a:bodyPr>
          <a:lstStyle/>
          <a:p>
            <a:pPr marL="0" indent="0" algn="ctr">
              <a:lnSpc>
                <a:spcPct val="200000"/>
              </a:lnSpc>
              <a:buNone/>
            </a:pPr>
            <a:r>
              <a:rPr lang="it-IT" b="1" dirty="0" smtClean="0">
                <a:ln w="0"/>
                <a:solidFill>
                  <a:schemeClr val="accent1"/>
                </a:solidFill>
                <a:effectLst>
                  <a:outerShdw blurRad="38100" dist="25400" dir="5400000" algn="ctr" rotWithShape="0">
                    <a:srgbClr val="6E747A">
                      <a:alpha val="43000"/>
                    </a:srgbClr>
                  </a:outerShdw>
                </a:effectLst>
              </a:rPr>
              <a:t>THE RELATIONSHIP BETWEEN THE HOME LEARNING ENVIRONMENT AND EARLY NUMBER SKILLS</a:t>
            </a:r>
            <a:endParaRPr lang="it-IT" b="1" dirty="0">
              <a:ln w="0"/>
              <a:solidFill>
                <a:schemeClr val="accent1"/>
              </a:solidFill>
              <a:effectLst>
                <a:outerShdw blurRad="38100" dist="25400" dir="5400000" algn="ctr" rotWithShape="0">
                  <a:srgbClr val="6E747A">
                    <a:alpha val="43000"/>
                  </a:srgbClr>
                </a:outerShdw>
              </a:effectLst>
            </a:endParaRPr>
          </a:p>
          <a:p>
            <a:pPr marL="0" indent="0" algn="ctr">
              <a:lnSpc>
                <a:spcPct val="200000"/>
              </a:lnSpc>
              <a:spcBef>
                <a:spcPts val="800"/>
              </a:spcBef>
              <a:spcAft>
                <a:spcPts val="1200"/>
              </a:spcAft>
              <a:buNone/>
            </a:pPr>
            <a:r>
              <a:rPr lang="en-GB" sz="2600" dirty="0">
                <a:hlinkClick r:id="rId3"/>
              </a:rPr>
              <a:t>https://</a:t>
            </a:r>
            <a:r>
              <a:rPr lang="en-GB" sz="2600" dirty="0" smtClean="0">
                <a:hlinkClick r:id="rId3"/>
              </a:rPr>
              <a:t>www.ljmu.ac.uk/microsites/liverpool-early-number-skills-project</a:t>
            </a:r>
            <a:r>
              <a:rPr lang="en-GB" sz="2600" dirty="0" smtClean="0"/>
              <a:t> </a:t>
            </a:r>
            <a:r>
              <a:rPr lang="it-IT" sz="2600" b="1" dirty="0"/>
              <a:t> </a:t>
            </a:r>
            <a:endParaRPr lang="en-GB" sz="2600" dirty="0"/>
          </a:p>
          <a:p>
            <a:pPr marL="0" indent="0" algn="ctr">
              <a:lnSpc>
                <a:spcPct val="120000"/>
              </a:lnSpc>
              <a:buNone/>
            </a:pPr>
            <a:r>
              <a:rPr lang="en-GB" sz="2400" b="1" dirty="0" smtClean="0"/>
              <a:t>Elena Soto-Calvo</a:t>
            </a:r>
          </a:p>
          <a:p>
            <a:pPr marL="0" indent="0" algn="ctr">
              <a:lnSpc>
                <a:spcPct val="120000"/>
              </a:lnSpc>
              <a:buNone/>
            </a:pPr>
            <a:r>
              <a:rPr lang="en-GB" sz="2400" b="1" dirty="0" smtClean="0"/>
              <a:t>Fiona Simmons</a:t>
            </a:r>
          </a:p>
          <a:p>
            <a:pPr marL="0" indent="0" algn="ctr">
              <a:lnSpc>
                <a:spcPct val="120000"/>
              </a:lnSpc>
              <a:buNone/>
            </a:pPr>
            <a:r>
              <a:rPr lang="en-GB" sz="2400" b="1" dirty="0" smtClean="0"/>
              <a:t>Anne-Marie Adams</a:t>
            </a:r>
          </a:p>
          <a:p>
            <a:pPr marL="0" indent="0" algn="ctr">
              <a:lnSpc>
                <a:spcPct val="120000"/>
              </a:lnSpc>
              <a:buNone/>
            </a:pPr>
            <a:r>
              <a:rPr lang="en-GB" sz="2400" b="1" dirty="0" smtClean="0"/>
              <a:t>Hannah Francis</a:t>
            </a:r>
          </a:p>
          <a:p>
            <a:pPr marL="0" indent="0" algn="ctr">
              <a:lnSpc>
                <a:spcPct val="120000"/>
              </a:lnSpc>
              <a:buNone/>
            </a:pPr>
            <a:r>
              <a:rPr lang="en-GB" sz="2400" b="1" dirty="0" smtClean="0"/>
              <a:t>Catherine Willis</a:t>
            </a:r>
            <a:endParaRPr lang="en-GB" sz="2400" dirty="0"/>
          </a:p>
          <a:p>
            <a:pPr marL="0" indent="0">
              <a:buNone/>
            </a:pPr>
            <a:endParaRPr lang="en-GB" dirty="0"/>
          </a:p>
        </p:txBody>
      </p:sp>
      <p:pic>
        <p:nvPicPr>
          <p:cNvPr id="8" name="Picture 7" descr="Liverpool John Moores University">
            <a:hlinkClick r:id="rId4"/>
          </p:cNvPr>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838200" y="376025"/>
            <a:ext cx="2630170" cy="755015"/>
          </a:xfrm>
          <a:prstGeom prst="rect">
            <a:avLst/>
          </a:prstGeom>
          <a:noFill/>
          <a:ln>
            <a:noFill/>
          </a:ln>
        </p:spPr>
      </p:pic>
      <p:pic>
        <p:nvPicPr>
          <p:cNvPr id="9" name="Picture 8"/>
          <p:cNvPicPr/>
          <p:nvPr/>
        </p:nvPicPr>
        <p:blipFill>
          <a:blip r:embed="rId7"/>
          <a:stretch>
            <a:fillRect/>
          </a:stretch>
        </p:blipFill>
        <p:spPr>
          <a:xfrm>
            <a:off x="4888546" y="307498"/>
            <a:ext cx="2211705" cy="857250"/>
          </a:xfrm>
          <a:prstGeom prst="rect">
            <a:avLst/>
          </a:prstGeom>
        </p:spPr>
      </p:pic>
      <p:pic>
        <p:nvPicPr>
          <p:cNvPr id="10" name="Picture 9" descr="C:\Users\nspesoto\AppData\Local\Microsoft\Windows\Temporary Internet Files\Content.Word\Nuffield logo full colour_small.jp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658578" y="409733"/>
            <a:ext cx="2530754" cy="721307"/>
          </a:xfrm>
          <a:prstGeom prst="rect">
            <a:avLst/>
          </a:prstGeom>
          <a:noFill/>
          <a:ln>
            <a:noFill/>
          </a:ln>
        </p:spPr>
      </p:pic>
      <p:pic>
        <p:nvPicPr>
          <p:cNvPr id="2" name="Picture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200387" y="3557068"/>
            <a:ext cx="2447815" cy="2477911"/>
          </a:xfrm>
          <a:prstGeom prst="rect">
            <a:avLst/>
          </a:prstGeom>
        </p:spPr>
      </p:pic>
    </p:spTree>
    <p:extLst>
      <p:ext uri="{BB962C8B-B14F-4D97-AF65-F5344CB8AC3E}">
        <p14:creationId xmlns:p14="http://schemas.microsoft.com/office/powerpoint/2010/main" val="1835456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58782"/>
            <a:ext cx="10515600" cy="440267"/>
          </a:xfrm>
        </p:spPr>
        <p:txBody>
          <a:bodyPr>
            <a:normAutofit/>
          </a:bodyPr>
          <a:lstStyle/>
          <a:p>
            <a:pPr algn="ctr"/>
            <a:r>
              <a:rPr lang="en-GB" sz="2400" b="1" dirty="0" smtClean="0"/>
              <a:t>Early Number Skills (</a:t>
            </a:r>
            <a:r>
              <a:rPr lang="en-GB" sz="2400" b="1" i="1" dirty="0" smtClean="0"/>
              <a:t>n</a:t>
            </a:r>
            <a:r>
              <a:rPr lang="en-GB" sz="2400" b="1" dirty="0" smtClean="0"/>
              <a:t> =274)</a:t>
            </a:r>
            <a:endParaRPr lang="en-GB" sz="2400" b="1" dirty="0"/>
          </a:p>
        </p:txBody>
      </p:sp>
      <p:graphicFrame>
        <p:nvGraphicFramePr>
          <p:cNvPr id="4" name="Table 3"/>
          <p:cNvGraphicFramePr>
            <a:graphicFrameLocks noGrp="1"/>
          </p:cNvGraphicFramePr>
          <p:nvPr>
            <p:extLst>
              <p:ext uri="{D42A27DB-BD31-4B8C-83A1-F6EECF244321}">
                <p14:modId xmlns:p14="http://schemas.microsoft.com/office/powerpoint/2010/main" val="3355114453"/>
              </p:ext>
            </p:extLst>
          </p:nvPr>
        </p:nvGraphicFramePr>
        <p:xfrm>
          <a:off x="383820" y="499049"/>
          <a:ext cx="11565165" cy="6247740"/>
        </p:xfrm>
        <a:graphic>
          <a:graphicData uri="http://schemas.openxmlformats.org/drawingml/2006/table">
            <a:tbl>
              <a:tblPr firstRow="1" firstCol="1" bandRow="1">
                <a:tableStyleId>{5C22544A-7EE6-4342-B048-85BDC9FD1C3A}</a:tableStyleId>
              </a:tblPr>
              <a:tblGrid>
                <a:gridCol w="1984065"/>
                <a:gridCol w="1984065"/>
                <a:gridCol w="1316440"/>
                <a:gridCol w="3205167"/>
                <a:gridCol w="891617"/>
                <a:gridCol w="1085445"/>
                <a:gridCol w="1098366"/>
              </a:tblGrid>
              <a:tr h="712292">
                <a:tc>
                  <a:txBody>
                    <a:bodyPr/>
                    <a:lstStyle/>
                    <a:p>
                      <a:pPr algn="ctr">
                        <a:lnSpc>
                          <a:spcPct val="107000"/>
                        </a:lnSpc>
                        <a:spcAft>
                          <a:spcPts val="0"/>
                        </a:spcAft>
                      </a:pPr>
                      <a:r>
                        <a:rPr lang="en-GB" sz="2000" dirty="0">
                          <a:effectLst/>
                        </a:rPr>
                        <a:t>Measure</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3"/>
                    </a:solidFill>
                  </a:tcPr>
                </a:tc>
                <a:tc>
                  <a:txBody>
                    <a:bodyPr/>
                    <a:lstStyle/>
                    <a:p>
                      <a:pPr algn="ctr">
                        <a:lnSpc>
                          <a:spcPct val="107000"/>
                        </a:lnSpc>
                        <a:spcAft>
                          <a:spcPts val="0"/>
                        </a:spcAft>
                      </a:pPr>
                      <a:r>
                        <a:rPr lang="en-GB" sz="2000" dirty="0">
                          <a:effectLst/>
                        </a:rPr>
                        <a:t>Task</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3"/>
                    </a:solidFill>
                  </a:tcPr>
                </a:tc>
                <a:tc>
                  <a:txBody>
                    <a:bodyPr/>
                    <a:lstStyle/>
                    <a:p>
                      <a:pPr algn="ctr">
                        <a:lnSpc>
                          <a:spcPct val="107000"/>
                        </a:lnSpc>
                        <a:spcAft>
                          <a:spcPts val="0"/>
                        </a:spcAft>
                      </a:pPr>
                      <a:r>
                        <a:rPr lang="en-GB" sz="2000" dirty="0" smtClean="0">
                          <a:effectLst/>
                        </a:rPr>
                        <a:t>M</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3"/>
                    </a:solidFill>
                  </a:tcPr>
                </a:tc>
                <a:tc>
                  <a:txBody>
                    <a:bodyPr/>
                    <a:lstStyle/>
                    <a:p>
                      <a:pPr algn="ctr">
                        <a:lnSpc>
                          <a:spcPct val="107000"/>
                        </a:lnSpc>
                        <a:spcAft>
                          <a:spcPts val="0"/>
                        </a:spcAft>
                      </a:pPr>
                      <a:r>
                        <a:rPr lang="en-GB" sz="2000" dirty="0">
                          <a:effectLst/>
                        </a:rPr>
                        <a:t>What does </a:t>
                      </a:r>
                      <a:r>
                        <a:rPr lang="en-GB" sz="2000" dirty="0" smtClean="0">
                          <a:effectLst/>
                        </a:rPr>
                        <a:t>the</a:t>
                      </a:r>
                      <a:r>
                        <a:rPr lang="en-GB" sz="2000" baseline="0" dirty="0" smtClean="0">
                          <a:effectLst/>
                        </a:rPr>
                        <a:t> mean</a:t>
                      </a:r>
                      <a:r>
                        <a:rPr lang="en-GB" sz="2000" dirty="0" smtClean="0">
                          <a:effectLst/>
                        </a:rPr>
                        <a:t> “mean”?</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3"/>
                    </a:solidFill>
                  </a:tcPr>
                </a:tc>
                <a:tc>
                  <a:txBody>
                    <a:bodyPr/>
                    <a:lstStyle/>
                    <a:p>
                      <a:pPr algn="ctr">
                        <a:lnSpc>
                          <a:spcPct val="107000"/>
                        </a:lnSpc>
                        <a:spcAft>
                          <a:spcPts val="0"/>
                        </a:spcAft>
                      </a:pPr>
                      <a:r>
                        <a:rPr lang="en-GB" sz="2000" dirty="0">
                          <a:effectLst/>
                        </a:rPr>
                        <a:t>SD</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3"/>
                    </a:solidFill>
                  </a:tcPr>
                </a:tc>
                <a:tc>
                  <a:txBody>
                    <a:bodyPr/>
                    <a:lstStyle/>
                    <a:p>
                      <a:pPr algn="ctr">
                        <a:lnSpc>
                          <a:spcPct val="107000"/>
                        </a:lnSpc>
                        <a:spcAft>
                          <a:spcPts val="0"/>
                        </a:spcAft>
                      </a:pPr>
                      <a:r>
                        <a:rPr lang="en-GB" sz="2000" dirty="0" smtClean="0">
                          <a:effectLst/>
                        </a:rPr>
                        <a:t>Max.</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3"/>
                    </a:solidFill>
                  </a:tcPr>
                </a:tc>
                <a:tc>
                  <a:txBody>
                    <a:bodyPr/>
                    <a:lstStyle/>
                    <a:p>
                      <a:pPr algn="ctr">
                        <a:lnSpc>
                          <a:spcPct val="107000"/>
                        </a:lnSpc>
                        <a:spcAft>
                          <a:spcPts val="0"/>
                        </a:spcAft>
                      </a:pPr>
                      <a:r>
                        <a:rPr lang="en-GB" sz="2000" dirty="0">
                          <a:effectLst/>
                        </a:rPr>
                        <a:t>Max Possible</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3"/>
                    </a:solidFill>
                  </a:tcPr>
                </a:tc>
              </a:tr>
              <a:tr h="692159">
                <a:tc>
                  <a:txBody>
                    <a:bodyPr/>
                    <a:lstStyle/>
                    <a:p>
                      <a:pPr algn="ctr">
                        <a:lnSpc>
                          <a:spcPct val="107000"/>
                        </a:lnSpc>
                        <a:spcAft>
                          <a:spcPts val="0"/>
                        </a:spcAft>
                      </a:pPr>
                      <a:r>
                        <a:rPr lang="en-GB" sz="2000" dirty="0">
                          <a:effectLst/>
                        </a:rPr>
                        <a:t>Sequential Counting</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tc>
                <a:tc>
                  <a:txBody>
                    <a:bodyPr/>
                    <a:lstStyle/>
                    <a:p>
                      <a:pPr algn="ctr">
                        <a:lnSpc>
                          <a:spcPct val="107000"/>
                        </a:lnSpc>
                        <a:spcAft>
                          <a:spcPts val="0"/>
                        </a:spcAft>
                      </a:pPr>
                      <a:r>
                        <a:rPr lang="en-GB" sz="2000" dirty="0">
                          <a:effectLst/>
                        </a:rPr>
                        <a:t>Highest number</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tc>
                <a:tc>
                  <a:txBody>
                    <a:bodyPr/>
                    <a:lstStyle/>
                    <a:p>
                      <a:pPr algn="ctr">
                        <a:lnSpc>
                          <a:spcPct val="107000"/>
                        </a:lnSpc>
                        <a:spcAft>
                          <a:spcPts val="0"/>
                        </a:spcAft>
                      </a:pPr>
                      <a:r>
                        <a:rPr lang="en-GB" sz="2000">
                          <a:effectLst/>
                        </a:rPr>
                        <a:t>16.57</a:t>
                      </a:r>
                      <a:endParaRPr lang="en-GB" sz="200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sym typeface="Wingdings" panose="05000000000000000000" pitchFamily="2" charset="2"/>
                        </a:rPr>
                        <a:t></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tc>
                <a:tc>
                  <a:txBody>
                    <a:bodyPr/>
                    <a:lstStyle/>
                    <a:p>
                      <a:pPr algn="ctr">
                        <a:lnSpc>
                          <a:spcPct val="107000"/>
                        </a:lnSpc>
                        <a:spcAft>
                          <a:spcPts val="0"/>
                        </a:spcAft>
                      </a:pPr>
                      <a:r>
                        <a:rPr lang="en-GB" sz="2000">
                          <a:effectLst/>
                        </a:rPr>
                        <a:t>14.23</a:t>
                      </a:r>
                      <a:endParaRPr lang="en-GB" sz="200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tc>
                <a:tc>
                  <a:txBody>
                    <a:bodyPr/>
                    <a:lstStyle/>
                    <a:p>
                      <a:pPr algn="ctr">
                        <a:lnSpc>
                          <a:spcPct val="107000"/>
                        </a:lnSpc>
                        <a:spcAft>
                          <a:spcPts val="0"/>
                        </a:spcAft>
                      </a:pPr>
                      <a:r>
                        <a:rPr lang="en-GB" sz="2000">
                          <a:effectLst/>
                        </a:rPr>
                        <a:t>110</a:t>
                      </a:r>
                      <a:endParaRPr lang="en-GB" sz="200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tc>
                <a:tc>
                  <a:txBody>
                    <a:bodyPr/>
                    <a:lstStyle/>
                    <a:p>
                      <a:pPr algn="ctr">
                        <a:lnSpc>
                          <a:spcPct val="107000"/>
                        </a:lnSpc>
                        <a:spcAft>
                          <a:spcPts val="0"/>
                        </a:spcAft>
                      </a:pPr>
                      <a:r>
                        <a:rPr lang="en-GB" sz="2000" dirty="0" smtClean="0">
                          <a:effectLst/>
                          <a:latin typeface="+mn-lt"/>
                          <a:ea typeface="+mn-ea"/>
                          <a:cs typeface="+mn-cs"/>
                          <a:sym typeface="Wingdings" panose="05000000000000000000" pitchFamily="2" charset="2"/>
                        </a:rPr>
                        <a:t></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tc>
              </a:tr>
              <a:tr h="474861">
                <a:tc rowSpan="2">
                  <a:txBody>
                    <a:bodyPr/>
                    <a:lstStyle/>
                    <a:p>
                      <a:pPr algn="ctr">
                        <a:lnSpc>
                          <a:spcPct val="107000"/>
                        </a:lnSpc>
                        <a:spcAft>
                          <a:spcPts val="0"/>
                        </a:spcAft>
                      </a:pPr>
                      <a:r>
                        <a:rPr lang="en-GB" sz="2000" dirty="0">
                          <a:effectLst/>
                        </a:rPr>
                        <a:t>Cardinal Counting</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6"/>
                    </a:solidFill>
                  </a:tcPr>
                </a:tc>
                <a:tc>
                  <a:txBody>
                    <a:bodyPr/>
                    <a:lstStyle/>
                    <a:p>
                      <a:pPr algn="ctr">
                        <a:lnSpc>
                          <a:spcPct val="107000"/>
                        </a:lnSpc>
                        <a:spcAft>
                          <a:spcPts val="0"/>
                        </a:spcAft>
                      </a:pPr>
                      <a:r>
                        <a:rPr lang="en-GB" sz="2000" dirty="0">
                          <a:effectLst/>
                        </a:rPr>
                        <a:t>Give me X</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6">
                        <a:lumMod val="20000"/>
                        <a:lumOff val="80000"/>
                      </a:schemeClr>
                    </a:solidFill>
                  </a:tcPr>
                </a:tc>
                <a:tc>
                  <a:txBody>
                    <a:bodyPr/>
                    <a:lstStyle/>
                    <a:p>
                      <a:pPr algn="ctr">
                        <a:lnSpc>
                          <a:spcPct val="107000"/>
                        </a:lnSpc>
                        <a:spcAft>
                          <a:spcPts val="0"/>
                        </a:spcAft>
                      </a:pPr>
                      <a:r>
                        <a:rPr lang="en-GB" sz="2000" dirty="0">
                          <a:effectLst/>
                        </a:rPr>
                        <a:t>3.17</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6">
                        <a:lumMod val="20000"/>
                        <a:lumOff val="80000"/>
                      </a:schemeClr>
                    </a:solidFill>
                  </a:tcPr>
                </a:tc>
                <a:tc>
                  <a:txBody>
                    <a:bodyPr/>
                    <a:lstStyle/>
                    <a:p>
                      <a:pPr algn="ctr">
                        <a:lnSpc>
                          <a:spcPct val="107000"/>
                        </a:lnSpc>
                        <a:spcAft>
                          <a:spcPts val="0"/>
                        </a:spcAft>
                      </a:pPr>
                      <a:r>
                        <a:rPr lang="en-GB" sz="2000" dirty="0">
                          <a:effectLst/>
                        </a:rPr>
                        <a:t>5 objects</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6">
                        <a:lumMod val="20000"/>
                        <a:lumOff val="80000"/>
                      </a:schemeClr>
                    </a:solidFill>
                  </a:tcPr>
                </a:tc>
                <a:tc>
                  <a:txBody>
                    <a:bodyPr/>
                    <a:lstStyle/>
                    <a:p>
                      <a:pPr algn="ctr">
                        <a:lnSpc>
                          <a:spcPct val="107000"/>
                        </a:lnSpc>
                        <a:spcAft>
                          <a:spcPts val="0"/>
                        </a:spcAft>
                      </a:pPr>
                      <a:r>
                        <a:rPr lang="en-GB" sz="2000" dirty="0">
                          <a:effectLst/>
                        </a:rPr>
                        <a:t>2.47</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6">
                        <a:lumMod val="20000"/>
                        <a:lumOff val="80000"/>
                      </a:schemeClr>
                    </a:solidFill>
                  </a:tcPr>
                </a:tc>
                <a:tc>
                  <a:txBody>
                    <a:bodyPr/>
                    <a:lstStyle/>
                    <a:p>
                      <a:pPr algn="ctr">
                        <a:lnSpc>
                          <a:spcPct val="107000"/>
                        </a:lnSpc>
                        <a:spcAft>
                          <a:spcPts val="0"/>
                        </a:spcAft>
                      </a:pPr>
                      <a:r>
                        <a:rPr lang="en-GB" sz="2000" dirty="0">
                          <a:effectLst/>
                        </a:rPr>
                        <a:t>11</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6">
                        <a:lumMod val="20000"/>
                        <a:lumOff val="80000"/>
                      </a:schemeClr>
                    </a:solidFill>
                  </a:tcPr>
                </a:tc>
                <a:tc>
                  <a:txBody>
                    <a:bodyPr/>
                    <a:lstStyle/>
                    <a:p>
                      <a:pPr algn="ctr">
                        <a:lnSpc>
                          <a:spcPct val="107000"/>
                        </a:lnSpc>
                        <a:spcAft>
                          <a:spcPts val="0"/>
                        </a:spcAft>
                      </a:pPr>
                      <a:r>
                        <a:rPr lang="en-GB" sz="2000" dirty="0">
                          <a:effectLst/>
                        </a:rPr>
                        <a:t>15</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6">
                        <a:lumMod val="20000"/>
                        <a:lumOff val="80000"/>
                      </a:schemeClr>
                    </a:solidFill>
                  </a:tcPr>
                </a:tc>
              </a:tr>
              <a:tr h="651106">
                <a:tc vMerge="1">
                  <a:txBody>
                    <a:bodyPr/>
                    <a:lstStyle/>
                    <a:p>
                      <a:endParaRPr lang="en-GB"/>
                    </a:p>
                  </a:txBody>
                  <a:tcPr/>
                </a:tc>
                <a:tc>
                  <a:txBody>
                    <a:bodyPr/>
                    <a:lstStyle/>
                    <a:p>
                      <a:pPr algn="ctr">
                        <a:lnSpc>
                          <a:spcPct val="107000"/>
                        </a:lnSpc>
                        <a:spcAft>
                          <a:spcPts val="0"/>
                        </a:spcAft>
                      </a:pPr>
                      <a:r>
                        <a:rPr lang="en-GB" sz="2000" dirty="0">
                          <a:effectLst/>
                        </a:rPr>
                        <a:t>Counting Objects</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6">
                        <a:lumMod val="20000"/>
                        <a:lumOff val="80000"/>
                      </a:schemeClr>
                    </a:solidFill>
                  </a:tcPr>
                </a:tc>
                <a:tc>
                  <a:txBody>
                    <a:bodyPr/>
                    <a:lstStyle/>
                    <a:p>
                      <a:pPr algn="ctr">
                        <a:lnSpc>
                          <a:spcPct val="107000"/>
                        </a:lnSpc>
                        <a:spcAft>
                          <a:spcPts val="0"/>
                        </a:spcAft>
                      </a:pPr>
                      <a:r>
                        <a:rPr lang="en-GB" sz="2000" dirty="0">
                          <a:effectLst/>
                        </a:rPr>
                        <a:t>5.14</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6">
                        <a:lumMod val="20000"/>
                        <a:lumOff val="80000"/>
                      </a:schemeClr>
                    </a:solidFill>
                  </a:tcPr>
                </a:tc>
                <a:tc>
                  <a:txBody>
                    <a:bodyPr/>
                    <a:lstStyle/>
                    <a:p>
                      <a:pPr algn="ctr">
                        <a:lnSpc>
                          <a:spcPct val="107000"/>
                        </a:lnSpc>
                        <a:spcAft>
                          <a:spcPts val="0"/>
                        </a:spcAft>
                      </a:pPr>
                      <a:r>
                        <a:rPr lang="en-GB" sz="2000" dirty="0">
                          <a:effectLst/>
                        </a:rPr>
                        <a:t>8 objects</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6">
                        <a:lumMod val="20000"/>
                        <a:lumOff val="80000"/>
                      </a:schemeClr>
                    </a:solidFill>
                  </a:tcPr>
                </a:tc>
                <a:tc>
                  <a:txBody>
                    <a:bodyPr/>
                    <a:lstStyle/>
                    <a:p>
                      <a:pPr algn="ctr">
                        <a:lnSpc>
                          <a:spcPct val="107000"/>
                        </a:lnSpc>
                        <a:spcAft>
                          <a:spcPts val="0"/>
                        </a:spcAft>
                      </a:pPr>
                      <a:r>
                        <a:rPr lang="en-GB" sz="2000" dirty="0">
                          <a:effectLst/>
                        </a:rPr>
                        <a:t>2.72</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6">
                        <a:lumMod val="20000"/>
                        <a:lumOff val="80000"/>
                      </a:schemeClr>
                    </a:solidFill>
                  </a:tcPr>
                </a:tc>
                <a:tc>
                  <a:txBody>
                    <a:bodyPr/>
                    <a:lstStyle/>
                    <a:p>
                      <a:pPr algn="ctr">
                        <a:lnSpc>
                          <a:spcPct val="107000"/>
                        </a:lnSpc>
                        <a:spcAft>
                          <a:spcPts val="0"/>
                        </a:spcAft>
                      </a:pPr>
                      <a:r>
                        <a:rPr lang="en-GB" sz="2000" dirty="0">
                          <a:effectLst/>
                        </a:rPr>
                        <a:t>14</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6">
                        <a:lumMod val="20000"/>
                        <a:lumOff val="80000"/>
                      </a:schemeClr>
                    </a:solidFill>
                  </a:tcPr>
                </a:tc>
                <a:tc>
                  <a:txBody>
                    <a:bodyPr/>
                    <a:lstStyle/>
                    <a:p>
                      <a:pPr algn="ctr">
                        <a:lnSpc>
                          <a:spcPct val="107000"/>
                        </a:lnSpc>
                        <a:spcAft>
                          <a:spcPts val="0"/>
                        </a:spcAft>
                      </a:pPr>
                      <a:r>
                        <a:rPr lang="en-GB" sz="2000" dirty="0">
                          <a:effectLst/>
                        </a:rPr>
                        <a:t>20</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6">
                        <a:lumMod val="20000"/>
                        <a:lumOff val="80000"/>
                      </a:schemeClr>
                    </a:solidFill>
                  </a:tcPr>
                </a:tc>
              </a:tr>
              <a:tr h="869351">
                <a:tc rowSpan="2">
                  <a:txBody>
                    <a:bodyPr/>
                    <a:lstStyle/>
                    <a:p>
                      <a:pPr algn="ctr">
                        <a:lnSpc>
                          <a:spcPct val="107000"/>
                        </a:lnSpc>
                        <a:spcAft>
                          <a:spcPts val="0"/>
                        </a:spcAft>
                      </a:pPr>
                      <a:r>
                        <a:rPr lang="en-GB" sz="2000" dirty="0">
                          <a:effectLst/>
                        </a:rPr>
                        <a:t>Number Translation</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4"/>
                    </a:solidFill>
                  </a:tcPr>
                </a:tc>
                <a:tc>
                  <a:txBody>
                    <a:bodyPr/>
                    <a:lstStyle/>
                    <a:p>
                      <a:pPr algn="ctr">
                        <a:lnSpc>
                          <a:spcPct val="107000"/>
                        </a:lnSpc>
                        <a:spcAft>
                          <a:spcPts val="0"/>
                        </a:spcAft>
                      </a:pPr>
                      <a:r>
                        <a:rPr lang="en-GB" sz="2000" dirty="0">
                          <a:effectLst/>
                        </a:rPr>
                        <a:t>Number Recognition</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4">
                        <a:lumMod val="20000"/>
                        <a:lumOff val="80000"/>
                      </a:schemeClr>
                    </a:solidFill>
                  </a:tcPr>
                </a:tc>
                <a:tc>
                  <a:txBody>
                    <a:bodyPr/>
                    <a:lstStyle/>
                    <a:p>
                      <a:pPr algn="ctr">
                        <a:lnSpc>
                          <a:spcPct val="107000"/>
                        </a:lnSpc>
                        <a:spcAft>
                          <a:spcPts val="0"/>
                        </a:spcAft>
                      </a:pPr>
                      <a:r>
                        <a:rPr lang="en-GB" sz="2000" dirty="0">
                          <a:effectLst/>
                        </a:rPr>
                        <a:t>6.41</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4">
                        <a:lumMod val="20000"/>
                        <a:lumOff val="80000"/>
                      </a:schemeClr>
                    </a:solidFill>
                  </a:tcPr>
                </a:tc>
                <a:tc>
                  <a:txBody>
                    <a:bodyPr/>
                    <a:lstStyle/>
                    <a:p>
                      <a:pPr algn="ctr">
                        <a:lnSpc>
                          <a:spcPct val="107000"/>
                        </a:lnSpc>
                        <a:spcAft>
                          <a:spcPts val="0"/>
                        </a:spcAft>
                      </a:pPr>
                      <a:r>
                        <a:rPr lang="en-GB" sz="2000" dirty="0">
                          <a:effectLst/>
                        </a:rPr>
                        <a:t>Start of double-digit numbers</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4">
                        <a:lumMod val="20000"/>
                        <a:lumOff val="80000"/>
                      </a:schemeClr>
                    </a:solidFill>
                  </a:tcPr>
                </a:tc>
                <a:tc>
                  <a:txBody>
                    <a:bodyPr/>
                    <a:lstStyle/>
                    <a:p>
                      <a:pPr algn="ctr">
                        <a:lnSpc>
                          <a:spcPct val="107000"/>
                        </a:lnSpc>
                        <a:spcAft>
                          <a:spcPts val="0"/>
                        </a:spcAft>
                      </a:pPr>
                      <a:r>
                        <a:rPr lang="en-GB" sz="2000" dirty="0">
                          <a:effectLst/>
                        </a:rPr>
                        <a:t>5.32</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4">
                        <a:lumMod val="20000"/>
                        <a:lumOff val="80000"/>
                      </a:schemeClr>
                    </a:solidFill>
                  </a:tcPr>
                </a:tc>
                <a:tc>
                  <a:txBody>
                    <a:bodyPr/>
                    <a:lstStyle/>
                    <a:p>
                      <a:pPr algn="ctr">
                        <a:lnSpc>
                          <a:spcPct val="107000"/>
                        </a:lnSpc>
                        <a:spcAft>
                          <a:spcPts val="0"/>
                        </a:spcAft>
                      </a:pPr>
                      <a:r>
                        <a:rPr lang="en-GB" sz="2000" dirty="0">
                          <a:effectLst/>
                        </a:rPr>
                        <a:t>20</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4">
                        <a:lumMod val="20000"/>
                        <a:lumOff val="80000"/>
                      </a:schemeClr>
                    </a:solidFill>
                  </a:tcPr>
                </a:tc>
                <a:tc>
                  <a:txBody>
                    <a:bodyPr/>
                    <a:lstStyle/>
                    <a:p>
                      <a:pPr algn="ctr">
                        <a:lnSpc>
                          <a:spcPct val="107000"/>
                        </a:lnSpc>
                        <a:spcAft>
                          <a:spcPts val="0"/>
                        </a:spcAft>
                      </a:pPr>
                      <a:r>
                        <a:rPr lang="en-GB" sz="2000">
                          <a:effectLst/>
                        </a:rPr>
                        <a:t>20</a:t>
                      </a:r>
                      <a:endParaRPr lang="en-GB" sz="200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4">
                        <a:lumMod val="20000"/>
                        <a:lumOff val="80000"/>
                      </a:schemeClr>
                    </a:solidFill>
                  </a:tcPr>
                </a:tc>
              </a:tr>
              <a:tr h="748730">
                <a:tc vMerge="1">
                  <a:txBody>
                    <a:bodyPr/>
                    <a:lstStyle/>
                    <a:p>
                      <a:endParaRPr lang="en-GB"/>
                    </a:p>
                  </a:txBody>
                  <a:tcPr/>
                </a:tc>
                <a:tc>
                  <a:txBody>
                    <a:bodyPr/>
                    <a:lstStyle/>
                    <a:p>
                      <a:pPr algn="ctr">
                        <a:lnSpc>
                          <a:spcPct val="107000"/>
                        </a:lnSpc>
                        <a:spcAft>
                          <a:spcPts val="0"/>
                        </a:spcAft>
                      </a:pPr>
                      <a:r>
                        <a:rPr lang="en-GB" sz="2000" dirty="0">
                          <a:effectLst/>
                        </a:rPr>
                        <a:t>Numeral Reading</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4">
                        <a:lumMod val="20000"/>
                        <a:lumOff val="80000"/>
                      </a:schemeClr>
                    </a:solidFill>
                  </a:tcPr>
                </a:tc>
                <a:tc>
                  <a:txBody>
                    <a:bodyPr/>
                    <a:lstStyle/>
                    <a:p>
                      <a:pPr algn="ctr">
                        <a:lnSpc>
                          <a:spcPct val="107000"/>
                        </a:lnSpc>
                        <a:spcAft>
                          <a:spcPts val="0"/>
                        </a:spcAft>
                      </a:pPr>
                      <a:r>
                        <a:rPr lang="en-GB" sz="2000">
                          <a:effectLst/>
                        </a:rPr>
                        <a:t>5.07</a:t>
                      </a:r>
                      <a:endParaRPr lang="en-GB" sz="200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4">
                        <a:lumMod val="20000"/>
                        <a:lumOff val="80000"/>
                      </a:schemeClr>
                    </a:solidFill>
                  </a:tcPr>
                </a:tc>
                <a:tc>
                  <a:txBody>
                    <a:bodyPr/>
                    <a:lstStyle/>
                    <a:p>
                      <a:pPr algn="ctr">
                        <a:lnSpc>
                          <a:spcPct val="107000"/>
                        </a:lnSpc>
                        <a:spcAft>
                          <a:spcPts val="0"/>
                        </a:spcAft>
                      </a:pPr>
                      <a:r>
                        <a:rPr lang="en-GB" sz="2000" dirty="0">
                          <a:effectLst/>
                        </a:rPr>
                        <a:t>End of single-digit numbers</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4">
                        <a:lumMod val="20000"/>
                        <a:lumOff val="80000"/>
                      </a:schemeClr>
                    </a:solidFill>
                  </a:tcPr>
                </a:tc>
                <a:tc>
                  <a:txBody>
                    <a:bodyPr/>
                    <a:lstStyle/>
                    <a:p>
                      <a:pPr algn="ctr">
                        <a:lnSpc>
                          <a:spcPct val="107000"/>
                        </a:lnSpc>
                        <a:spcAft>
                          <a:spcPts val="0"/>
                        </a:spcAft>
                      </a:pPr>
                      <a:r>
                        <a:rPr lang="en-GB" sz="2000" dirty="0">
                          <a:effectLst/>
                        </a:rPr>
                        <a:t>3.99</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4">
                        <a:lumMod val="20000"/>
                        <a:lumOff val="80000"/>
                      </a:schemeClr>
                    </a:solidFill>
                  </a:tcPr>
                </a:tc>
                <a:tc>
                  <a:txBody>
                    <a:bodyPr/>
                    <a:lstStyle/>
                    <a:p>
                      <a:pPr algn="ctr">
                        <a:lnSpc>
                          <a:spcPct val="107000"/>
                        </a:lnSpc>
                        <a:spcAft>
                          <a:spcPts val="0"/>
                        </a:spcAft>
                      </a:pPr>
                      <a:r>
                        <a:rPr lang="en-GB" sz="2000" dirty="0">
                          <a:effectLst/>
                        </a:rPr>
                        <a:t>20</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4">
                        <a:lumMod val="20000"/>
                        <a:lumOff val="80000"/>
                      </a:schemeClr>
                    </a:solidFill>
                  </a:tcPr>
                </a:tc>
                <a:tc>
                  <a:txBody>
                    <a:bodyPr/>
                    <a:lstStyle/>
                    <a:p>
                      <a:pPr algn="ctr">
                        <a:lnSpc>
                          <a:spcPct val="107000"/>
                        </a:lnSpc>
                        <a:spcAft>
                          <a:spcPts val="0"/>
                        </a:spcAft>
                      </a:pPr>
                      <a:r>
                        <a:rPr lang="en-GB" sz="2000" dirty="0">
                          <a:effectLst/>
                        </a:rPr>
                        <a:t>20</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4">
                        <a:lumMod val="20000"/>
                        <a:lumOff val="80000"/>
                      </a:schemeClr>
                    </a:solidFill>
                  </a:tcPr>
                </a:tc>
              </a:tr>
              <a:tr h="912088">
                <a:tc rowSpan="2">
                  <a:txBody>
                    <a:bodyPr/>
                    <a:lstStyle/>
                    <a:p>
                      <a:pPr algn="ctr">
                        <a:lnSpc>
                          <a:spcPct val="107000"/>
                        </a:lnSpc>
                        <a:spcAft>
                          <a:spcPts val="0"/>
                        </a:spcAft>
                      </a:pPr>
                      <a:r>
                        <a:rPr lang="en-GB" sz="2000" dirty="0">
                          <a:effectLst/>
                        </a:rPr>
                        <a:t>Calculation</a:t>
                      </a:r>
                    </a:p>
                    <a:p>
                      <a:pPr algn="ctr">
                        <a:lnSpc>
                          <a:spcPct val="107000"/>
                        </a:lnSpc>
                        <a:spcAft>
                          <a:spcPts val="0"/>
                        </a:spcAft>
                      </a:pPr>
                      <a:r>
                        <a:rPr lang="en-GB" sz="2000" dirty="0">
                          <a:effectLst/>
                        </a:rPr>
                        <a:t>(Story </a:t>
                      </a:r>
                      <a:r>
                        <a:rPr lang="en-GB" sz="2000" dirty="0" smtClean="0">
                          <a:effectLst/>
                        </a:rPr>
                        <a:t>Problems with concrete support)</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2"/>
                    </a:solidFill>
                  </a:tcPr>
                </a:tc>
                <a:tc>
                  <a:txBody>
                    <a:bodyPr/>
                    <a:lstStyle/>
                    <a:p>
                      <a:pPr algn="ctr">
                        <a:lnSpc>
                          <a:spcPct val="107000"/>
                        </a:lnSpc>
                        <a:spcAft>
                          <a:spcPts val="0"/>
                        </a:spcAft>
                      </a:pPr>
                      <a:r>
                        <a:rPr lang="en-GB" sz="2000" dirty="0">
                          <a:effectLst/>
                        </a:rPr>
                        <a:t>Additions</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2">
                        <a:lumMod val="20000"/>
                        <a:lumOff val="80000"/>
                      </a:schemeClr>
                    </a:solidFill>
                  </a:tcPr>
                </a:tc>
                <a:tc>
                  <a:txBody>
                    <a:bodyPr/>
                    <a:lstStyle/>
                    <a:p>
                      <a:pPr algn="ctr">
                        <a:lnSpc>
                          <a:spcPct val="107000"/>
                        </a:lnSpc>
                        <a:spcAft>
                          <a:spcPts val="0"/>
                        </a:spcAft>
                      </a:pPr>
                      <a:r>
                        <a:rPr lang="en-GB" sz="2000" dirty="0">
                          <a:effectLst/>
                        </a:rPr>
                        <a:t>1.69</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2">
                        <a:lumMod val="20000"/>
                        <a:lumOff val="80000"/>
                      </a:schemeClr>
                    </a:solidFill>
                  </a:tcPr>
                </a:tc>
                <a:tc>
                  <a:txBody>
                    <a:bodyPr/>
                    <a:lstStyle/>
                    <a:p>
                      <a:pPr algn="ctr">
                        <a:lnSpc>
                          <a:spcPct val="107000"/>
                        </a:lnSpc>
                        <a:spcAft>
                          <a:spcPts val="0"/>
                        </a:spcAft>
                      </a:pPr>
                      <a:r>
                        <a:rPr lang="en-GB" sz="2000" dirty="0">
                          <a:effectLst/>
                        </a:rPr>
                        <a:t>Adds 1 or 2 to a number below 5</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2">
                        <a:lumMod val="20000"/>
                        <a:lumOff val="80000"/>
                      </a:schemeClr>
                    </a:solidFill>
                  </a:tcPr>
                </a:tc>
                <a:tc>
                  <a:txBody>
                    <a:bodyPr/>
                    <a:lstStyle/>
                    <a:p>
                      <a:pPr algn="ctr">
                        <a:lnSpc>
                          <a:spcPct val="107000"/>
                        </a:lnSpc>
                        <a:spcAft>
                          <a:spcPts val="0"/>
                        </a:spcAft>
                      </a:pPr>
                      <a:r>
                        <a:rPr lang="en-GB" sz="2000" dirty="0">
                          <a:effectLst/>
                        </a:rPr>
                        <a:t>2.24</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2">
                        <a:lumMod val="20000"/>
                        <a:lumOff val="80000"/>
                      </a:schemeClr>
                    </a:solidFill>
                  </a:tcPr>
                </a:tc>
                <a:tc>
                  <a:txBody>
                    <a:bodyPr/>
                    <a:lstStyle/>
                    <a:p>
                      <a:pPr algn="ctr">
                        <a:lnSpc>
                          <a:spcPct val="107000"/>
                        </a:lnSpc>
                        <a:spcAft>
                          <a:spcPts val="0"/>
                        </a:spcAft>
                      </a:pPr>
                      <a:r>
                        <a:rPr lang="en-GB" sz="2000" dirty="0">
                          <a:effectLst/>
                        </a:rPr>
                        <a:t>12</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2">
                        <a:lumMod val="20000"/>
                        <a:lumOff val="80000"/>
                      </a:schemeClr>
                    </a:solidFill>
                  </a:tcPr>
                </a:tc>
                <a:tc>
                  <a:txBody>
                    <a:bodyPr/>
                    <a:lstStyle/>
                    <a:p>
                      <a:pPr algn="ctr">
                        <a:lnSpc>
                          <a:spcPct val="107000"/>
                        </a:lnSpc>
                        <a:spcAft>
                          <a:spcPts val="0"/>
                        </a:spcAft>
                      </a:pPr>
                      <a:r>
                        <a:rPr lang="en-GB" sz="2000">
                          <a:effectLst/>
                        </a:rPr>
                        <a:t>12</a:t>
                      </a:r>
                      <a:endParaRPr lang="en-GB" sz="200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2">
                        <a:lumMod val="20000"/>
                        <a:lumOff val="80000"/>
                      </a:schemeClr>
                    </a:solidFill>
                  </a:tcPr>
                </a:tc>
              </a:tr>
              <a:tr h="1187153">
                <a:tc vMerge="1">
                  <a:txBody>
                    <a:bodyPr/>
                    <a:lstStyle/>
                    <a:p>
                      <a:endParaRPr lang="en-GB"/>
                    </a:p>
                  </a:txBody>
                  <a:tcPr/>
                </a:tc>
                <a:tc>
                  <a:txBody>
                    <a:bodyPr/>
                    <a:lstStyle/>
                    <a:p>
                      <a:pPr algn="ctr">
                        <a:lnSpc>
                          <a:spcPct val="107000"/>
                        </a:lnSpc>
                        <a:spcAft>
                          <a:spcPts val="0"/>
                        </a:spcAft>
                      </a:pPr>
                      <a:r>
                        <a:rPr lang="en-GB" sz="2000" dirty="0">
                          <a:effectLst/>
                        </a:rPr>
                        <a:t>Subtractions</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2">
                        <a:lumMod val="20000"/>
                        <a:lumOff val="80000"/>
                      </a:schemeClr>
                    </a:solidFill>
                  </a:tcPr>
                </a:tc>
                <a:tc>
                  <a:txBody>
                    <a:bodyPr/>
                    <a:lstStyle/>
                    <a:p>
                      <a:pPr algn="ctr">
                        <a:lnSpc>
                          <a:spcPct val="107000"/>
                        </a:lnSpc>
                        <a:spcAft>
                          <a:spcPts val="0"/>
                        </a:spcAft>
                      </a:pPr>
                      <a:r>
                        <a:rPr lang="en-GB" sz="2000">
                          <a:effectLst/>
                        </a:rPr>
                        <a:t>2.23</a:t>
                      </a:r>
                      <a:endParaRPr lang="en-GB" sz="200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2">
                        <a:lumMod val="20000"/>
                        <a:lumOff val="80000"/>
                      </a:schemeClr>
                    </a:solidFill>
                  </a:tcPr>
                </a:tc>
                <a:tc>
                  <a:txBody>
                    <a:bodyPr/>
                    <a:lstStyle/>
                    <a:p>
                      <a:pPr algn="ctr">
                        <a:lnSpc>
                          <a:spcPct val="107000"/>
                        </a:lnSpc>
                        <a:spcAft>
                          <a:spcPts val="0"/>
                        </a:spcAft>
                      </a:pPr>
                      <a:r>
                        <a:rPr lang="en-GB" sz="2000" dirty="0">
                          <a:effectLst/>
                        </a:rPr>
                        <a:t>Takes </a:t>
                      </a:r>
                      <a:r>
                        <a:rPr lang="en-GB" sz="2000" dirty="0" smtClean="0">
                          <a:effectLst/>
                        </a:rPr>
                        <a:t>away 1 or 2 </a:t>
                      </a:r>
                      <a:r>
                        <a:rPr lang="en-GB" sz="2000" dirty="0">
                          <a:effectLst/>
                        </a:rPr>
                        <a:t>from a number below 5</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2">
                        <a:lumMod val="20000"/>
                        <a:lumOff val="80000"/>
                      </a:schemeClr>
                    </a:solidFill>
                  </a:tcPr>
                </a:tc>
                <a:tc>
                  <a:txBody>
                    <a:bodyPr/>
                    <a:lstStyle/>
                    <a:p>
                      <a:pPr algn="ctr">
                        <a:lnSpc>
                          <a:spcPct val="107000"/>
                        </a:lnSpc>
                        <a:spcAft>
                          <a:spcPts val="0"/>
                        </a:spcAft>
                      </a:pPr>
                      <a:r>
                        <a:rPr lang="en-GB" sz="2000" dirty="0">
                          <a:effectLst/>
                        </a:rPr>
                        <a:t>2.23</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2">
                        <a:lumMod val="20000"/>
                        <a:lumOff val="80000"/>
                      </a:schemeClr>
                    </a:solidFill>
                  </a:tcPr>
                </a:tc>
                <a:tc>
                  <a:txBody>
                    <a:bodyPr/>
                    <a:lstStyle/>
                    <a:p>
                      <a:pPr algn="ctr">
                        <a:lnSpc>
                          <a:spcPct val="107000"/>
                        </a:lnSpc>
                        <a:spcAft>
                          <a:spcPts val="0"/>
                        </a:spcAft>
                      </a:pPr>
                      <a:r>
                        <a:rPr lang="en-GB" sz="2000" dirty="0">
                          <a:effectLst/>
                        </a:rPr>
                        <a:t>10</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2">
                        <a:lumMod val="20000"/>
                        <a:lumOff val="80000"/>
                      </a:schemeClr>
                    </a:solidFill>
                  </a:tcPr>
                </a:tc>
                <a:tc>
                  <a:txBody>
                    <a:bodyPr/>
                    <a:lstStyle/>
                    <a:p>
                      <a:pPr algn="ctr">
                        <a:lnSpc>
                          <a:spcPct val="107000"/>
                        </a:lnSpc>
                        <a:spcAft>
                          <a:spcPts val="0"/>
                        </a:spcAft>
                      </a:pPr>
                      <a:r>
                        <a:rPr lang="en-GB" sz="2000" dirty="0">
                          <a:effectLst/>
                        </a:rPr>
                        <a:t>12</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31552" marR="31552" marT="0" marB="0" anchor="ctr">
                    <a:solidFill>
                      <a:schemeClr val="accent2">
                        <a:lumMod val="20000"/>
                        <a:lumOff val="80000"/>
                      </a:schemeClr>
                    </a:solidFill>
                  </a:tcPr>
                </a:tc>
              </a:tr>
            </a:tbl>
          </a:graphicData>
        </a:graphic>
      </p:graphicFrame>
    </p:spTree>
    <p:extLst>
      <p:ext uri="{BB962C8B-B14F-4D97-AF65-F5344CB8AC3E}">
        <p14:creationId xmlns:p14="http://schemas.microsoft.com/office/powerpoint/2010/main" val="17104036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556" y="90312"/>
            <a:ext cx="11094154" cy="903111"/>
          </a:xfrm>
        </p:spPr>
        <p:txBody>
          <a:bodyPr>
            <a:normAutofit fontScale="90000"/>
          </a:bodyPr>
          <a:lstStyle/>
          <a:p>
            <a:pPr algn="ctr">
              <a:lnSpc>
                <a:spcPct val="150000"/>
              </a:lnSpc>
              <a:spcBef>
                <a:spcPts val="600"/>
              </a:spcBef>
              <a:spcAft>
                <a:spcPts val="600"/>
              </a:spcAft>
            </a:pPr>
            <a:r>
              <a:rPr lang="en-GB" sz="2700" dirty="0" smtClean="0"/>
              <a:t/>
            </a:r>
            <a:br>
              <a:rPr lang="en-GB" sz="2700" dirty="0" smtClean="0"/>
            </a:br>
            <a:r>
              <a:rPr lang="en-GB" sz="2700" b="1" dirty="0"/>
              <a:t>Home Experiences </a:t>
            </a:r>
            <a:r>
              <a:rPr lang="en-GB" sz="2700" b="1" dirty="0" smtClean="0"/>
              <a:t>Subscales Partial correlations controlling for Age in months (1/4)</a:t>
            </a:r>
            <a:r>
              <a:rPr lang="en-GB" sz="2400" dirty="0" smtClean="0"/>
              <a:t/>
            </a:r>
            <a:br>
              <a:rPr lang="en-GB" sz="2400" dirty="0" smtClean="0"/>
            </a:br>
            <a:r>
              <a:rPr lang="en-GB" sz="2200" dirty="0" smtClean="0"/>
              <a:t>with Early Number Skills (</a:t>
            </a:r>
            <a:r>
              <a:rPr lang="en-GB" sz="2200" i="1" dirty="0" smtClean="0"/>
              <a:t>n</a:t>
            </a:r>
            <a:r>
              <a:rPr lang="en-GB" sz="2200" dirty="0" smtClean="0"/>
              <a:t> = 274, </a:t>
            </a:r>
            <a:r>
              <a:rPr lang="en-GB" sz="2200" i="1" dirty="0" err="1" smtClean="0"/>
              <a:t>df</a:t>
            </a:r>
            <a:r>
              <a:rPr lang="en-GB" sz="2200" dirty="0" smtClean="0"/>
              <a:t> = 255)</a:t>
            </a:r>
            <a:r>
              <a:rPr lang="en-GB" sz="2400" dirty="0" smtClean="0"/>
              <a:t/>
            </a:r>
            <a:br>
              <a:rPr lang="en-GB" sz="2400" dirty="0" smtClean="0"/>
            </a:br>
            <a:endParaRPr lang="en-GB" sz="2400" dirty="0"/>
          </a:p>
        </p:txBody>
      </p:sp>
      <p:graphicFrame>
        <p:nvGraphicFramePr>
          <p:cNvPr id="5" name="Table 4"/>
          <p:cNvGraphicFramePr>
            <a:graphicFrameLocks noGrp="1"/>
          </p:cNvGraphicFramePr>
          <p:nvPr>
            <p:extLst>
              <p:ext uri="{D42A27DB-BD31-4B8C-83A1-F6EECF244321}">
                <p14:modId xmlns:p14="http://schemas.microsoft.com/office/powerpoint/2010/main" val="1792720337"/>
              </p:ext>
            </p:extLst>
          </p:nvPr>
        </p:nvGraphicFramePr>
        <p:xfrm>
          <a:off x="285043" y="1106307"/>
          <a:ext cx="11387667" cy="5407381"/>
        </p:xfrm>
        <a:graphic>
          <a:graphicData uri="http://schemas.openxmlformats.org/drawingml/2006/table">
            <a:tbl>
              <a:tblPr firstRow="1" firstCol="1" bandRow="1"/>
              <a:tblGrid>
                <a:gridCol w="417766"/>
                <a:gridCol w="1148146"/>
                <a:gridCol w="1451826"/>
                <a:gridCol w="1394988"/>
                <a:gridCol w="1394988"/>
                <a:gridCol w="1394988"/>
                <a:gridCol w="1394988"/>
                <a:gridCol w="1289436"/>
                <a:gridCol w="1500541"/>
              </a:tblGrid>
              <a:tr h="1016485">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b="1" dirty="0">
                          <a:solidFill>
                            <a:srgbClr val="FFFFFF"/>
                          </a:solidFill>
                          <a:effectLst/>
                          <a:latin typeface="Calibri" panose="020F0502020204030204" pitchFamily="34" charset="0"/>
                          <a:ea typeface="PMingLiU" panose="02020500000000000000" pitchFamily="18" charset="-120"/>
                          <a:cs typeface="Times New Roman" panose="02020603050405020304" pitchFamily="18" charset="0"/>
                        </a:rPr>
                        <a:t>Sequential Counting</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gridSpan="2">
                  <a:txBody>
                    <a:bodyPr/>
                    <a:lstStyle/>
                    <a:p>
                      <a:pPr algn="ctr">
                        <a:lnSpc>
                          <a:spcPct val="107000"/>
                        </a:lnSpc>
                        <a:spcAft>
                          <a:spcPts val="0"/>
                        </a:spcAft>
                      </a:pPr>
                      <a:r>
                        <a:rPr lang="en-GB" sz="2000" b="1">
                          <a:solidFill>
                            <a:srgbClr val="FFFFFF"/>
                          </a:solidFill>
                          <a:effectLst/>
                          <a:latin typeface="Calibri" panose="020F0502020204030204" pitchFamily="34" charset="0"/>
                          <a:ea typeface="PMingLiU" panose="02020500000000000000" pitchFamily="18" charset="-120"/>
                          <a:cs typeface="Times New Roman" panose="02020603050405020304" pitchFamily="18" charset="0"/>
                        </a:rPr>
                        <a:t>Cardinal Counting</a:t>
                      </a:r>
                      <a:endParaRPr lang="en-GB" sz="200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hMerge="1">
                  <a:txBody>
                    <a:bodyPr/>
                    <a:lstStyle/>
                    <a:p>
                      <a:endParaRPr lang="en-GB"/>
                    </a:p>
                  </a:txBody>
                  <a:tcPr/>
                </a:tc>
                <a:tc gridSpan="2">
                  <a:txBody>
                    <a:bodyPr/>
                    <a:lstStyle/>
                    <a:p>
                      <a:pPr algn="ctr">
                        <a:lnSpc>
                          <a:spcPct val="107000"/>
                        </a:lnSpc>
                        <a:spcAft>
                          <a:spcPts val="0"/>
                        </a:spcAft>
                      </a:pPr>
                      <a:r>
                        <a:rPr lang="en-GB" sz="2000" b="1">
                          <a:solidFill>
                            <a:srgbClr val="FFFFFF"/>
                          </a:solidFill>
                          <a:effectLst/>
                          <a:latin typeface="Calibri" panose="020F0502020204030204" pitchFamily="34" charset="0"/>
                          <a:ea typeface="PMingLiU" panose="02020500000000000000" pitchFamily="18" charset="-120"/>
                          <a:cs typeface="Times New Roman" panose="02020603050405020304" pitchFamily="18" charset="0"/>
                        </a:rPr>
                        <a:t>Number Translation</a:t>
                      </a:r>
                      <a:endParaRPr lang="en-GB" sz="200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hMerge="1">
                  <a:txBody>
                    <a:bodyPr/>
                    <a:lstStyle/>
                    <a:p>
                      <a:endParaRPr lang="en-GB"/>
                    </a:p>
                  </a:txBody>
                  <a:tcPr/>
                </a:tc>
                <a:tc gridSpan="2">
                  <a:txBody>
                    <a:bodyPr/>
                    <a:lstStyle/>
                    <a:p>
                      <a:pPr algn="ctr">
                        <a:lnSpc>
                          <a:spcPct val="107000"/>
                        </a:lnSpc>
                        <a:spcAft>
                          <a:spcPts val="0"/>
                        </a:spcAft>
                      </a:pPr>
                      <a:r>
                        <a:rPr lang="en-GB" sz="2000" b="1" dirty="0">
                          <a:solidFill>
                            <a:srgbClr val="FFFFFF"/>
                          </a:solidFill>
                          <a:effectLst/>
                          <a:latin typeface="Calibri" panose="020F0502020204030204" pitchFamily="34" charset="0"/>
                          <a:ea typeface="PMingLiU" panose="02020500000000000000" pitchFamily="18" charset="-120"/>
                          <a:cs typeface="Times New Roman" panose="02020603050405020304" pitchFamily="18" charset="0"/>
                        </a:rPr>
                        <a:t>Calculation</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7D31"/>
                    </a:solidFill>
                  </a:tcPr>
                </a:tc>
                <a:tc hMerge="1">
                  <a:txBody>
                    <a:bodyPr/>
                    <a:lstStyle/>
                    <a:p>
                      <a:endParaRPr lang="en-GB"/>
                    </a:p>
                  </a:txBody>
                  <a:tcPr/>
                </a:tc>
              </a:tr>
              <a:tr h="1127982">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Highest number</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en-GB" sz="20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Give me X</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Aft>
                          <a:spcPts val="0"/>
                        </a:spcAft>
                      </a:pPr>
                      <a:r>
                        <a:rPr lang="en-GB" sz="20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Counting Objects</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Aft>
                          <a:spcPts val="0"/>
                        </a:spcAft>
                      </a:pPr>
                      <a:r>
                        <a:rPr lang="en-GB" sz="20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Number Recognition</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07000"/>
                        </a:lnSpc>
                        <a:spcAft>
                          <a:spcPts val="0"/>
                        </a:spcAft>
                      </a:pPr>
                      <a:r>
                        <a:rPr lang="en-GB" sz="20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Numeral Reading</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07000"/>
                        </a:lnSpc>
                        <a:spcAft>
                          <a:spcPts val="0"/>
                        </a:spcAft>
                      </a:pPr>
                      <a:r>
                        <a:rPr lang="en-GB" sz="20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Additions</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7000"/>
                        </a:lnSpc>
                        <a:spcAft>
                          <a:spcPts val="0"/>
                        </a:spcAft>
                      </a:pPr>
                      <a:r>
                        <a:rPr lang="en-GB" sz="200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Subtractions</a:t>
                      </a:r>
                      <a:endParaRPr lang="en-GB" sz="200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solidFill>
                      <a:schemeClr val="accent2">
                        <a:lumMod val="40000"/>
                        <a:lumOff val="60000"/>
                      </a:schemeClr>
                    </a:solidFill>
                  </a:tcPr>
                </a:tc>
              </a:tr>
              <a:tr h="725092">
                <a:tc rowSpan="3">
                  <a:txBody>
                    <a:bodyPr/>
                    <a:lstStyle/>
                    <a:p>
                      <a:pPr marL="71755" marR="71755" algn="ctr">
                        <a:lnSpc>
                          <a:spcPct val="107000"/>
                        </a:lnSpc>
                        <a:spcAft>
                          <a:spcPts val="0"/>
                        </a:spcAft>
                      </a:pPr>
                      <a:r>
                        <a:rPr lang="en-GB" sz="1800" b="1" dirty="0" smtClean="0">
                          <a:effectLst/>
                          <a:latin typeface="Calibri" panose="020F0502020204030204" pitchFamily="34" charset="0"/>
                          <a:ea typeface="PMingLiU" panose="02020500000000000000" pitchFamily="18" charset="-120"/>
                          <a:cs typeface="Times New Roman" panose="02020603050405020304" pitchFamily="18" charset="0"/>
                        </a:rPr>
                        <a:t>Home</a:t>
                      </a:r>
                      <a:r>
                        <a:rPr lang="en-GB" sz="1800" b="1" baseline="0" dirty="0" smtClean="0">
                          <a:effectLst/>
                          <a:latin typeface="Calibri" panose="020F0502020204030204" pitchFamily="34" charset="0"/>
                          <a:ea typeface="PMingLiU" panose="02020500000000000000" pitchFamily="18" charset="-120"/>
                          <a:cs typeface="Times New Roman" panose="02020603050405020304" pitchFamily="18" charset="0"/>
                        </a:rPr>
                        <a:t> Experiences</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vert="vert270" anchor="ctr">
                    <a:lnL w="1270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Number</a:t>
                      </a: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000" b="1" dirty="0">
                          <a:effectLst/>
                          <a:latin typeface="Calibri" panose="020F0502020204030204" pitchFamily="34" charset="0"/>
                          <a:ea typeface="PMingLiU" panose="02020500000000000000" pitchFamily="18" charset="-120"/>
                          <a:cs typeface="Times New Roman" panose="02020603050405020304" pitchFamily="18" charset="0"/>
                        </a:rPr>
                        <a:t>.</a:t>
                      </a: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140*</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.194**</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.194**</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b="1" dirty="0">
                          <a:effectLst/>
                          <a:latin typeface="Calibri" panose="020F0502020204030204" pitchFamily="34" charset="0"/>
                          <a:ea typeface="PMingLiU" panose="02020500000000000000" pitchFamily="18" charset="-120"/>
                          <a:cs typeface="Times New Roman" panose="02020603050405020304" pitchFamily="18" charset="0"/>
                        </a:rPr>
                        <a:t>.226***</a:t>
                      </a: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b="1" dirty="0">
                          <a:effectLst/>
                          <a:latin typeface="Calibri" panose="020F0502020204030204" pitchFamily="34" charset="0"/>
                          <a:ea typeface="PMingLiU" panose="02020500000000000000" pitchFamily="18" charset="-120"/>
                          <a:cs typeface="Times New Roman" panose="02020603050405020304" pitchFamily="18" charset="0"/>
                        </a:rPr>
                        <a:t>.</a:t>
                      </a: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194**</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.118</a:t>
                      </a: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lnSpc>
                          <a:spcPct val="107000"/>
                        </a:lnSpc>
                        <a:spcAft>
                          <a:spcPts val="0"/>
                        </a:spcAft>
                      </a:pPr>
                      <a:r>
                        <a:rPr lang="en-GB" sz="2000" b="1" dirty="0">
                          <a:effectLst/>
                          <a:latin typeface="Calibri" panose="020F0502020204030204" pitchFamily="34" charset="0"/>
                          <a:ea typeface="PMingLiU" panose="02020500000000000000" pitchFamily="18" charset="-120"/>
                          <a:cs typeface="Times New Roman" panose="02020603050405020304" pitchFamily="18" charset="0"/>
                        </a:rPr>
                        <a:t>.</a:t>
                      </a: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144*</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r>
              <a:tr h="725092">
                <a:tc vMerge="1">
                  <a:txBody>
                    <a:bodyPr/>
                    <a:lstStyle/>
                    <a:p>
                      <a:endParaRPr lang="en-GB"/>
                    </a:p>
                  </a:txBody>
                  <a:tcPr/>
                </a:tc>
                <a:tc>
                  <a:txBody>
                    <a:bodyPr/>
                    <a:lstStyle/>
                    <a:p>
                      <a:pPr algn="ctr">
                        <a:lnSpc>
                          <a:spcPct val="107000"/>
                        </a:lnSpc>
                        <a:spcAft>
                          <a:spcPts val="0"/>
                        </a:spcAft>
                      </a:pPr>
                      <a:r>
                        <a:rPr lang="en-GB" sz="2000">
                          <a:effectLst/>
                          <a:latin typeface="Calibri" panose="020F0502020204030204" pitchFamily="34" charset="0"/>
                          <a:ea typeface="PMingLiU" panose="02020500000000000000" pitchFamily="18" charset="-120"/>
                          <a:cs typeface="Times New Roman" panose="02020603050405020304" pitchFamily="18" charset="0"/>
                        </a:rPr>
                        <a:t>Letters &amp; Sounds</a:t>
                      </a: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000" b="1" dirty="0">
                          <a:effectLst/>
                          <a:latin typeface="Calibri" panose="020F0502020204030204" pitchFamily="34" charset="0"/>
                          <a:ea typeface="PMingLiU" panose="02020500000000000000" pitchFamily="18" charset="-120"/>
                          <a:cs typeface="Times New Roman" panose="02020603050405020304" pitchFamily="18" charset="0"/>
                        </a:rPr>
                        <a:t>.</a:t>
                      </a: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168**</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2000" b="1" dirty="0">
                          <a:effectLst/>
                          <a:latin typeface="Calibri" panose="020F0502020204030204" pitchFamily="34" charset="0"/>
                          <a:ea typeface="PMingLiU" panose="02020500000000000000" pitchFamily="18" charset="-120"/>
                          <a:cs typeface="Times New Roman" panose="02020603050405020304" pitchFamily="18" charset="0"/>
                        </a:rPr>
                        <a:t>.</a:t>
                      </a: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259***</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b="1" dirty="0">
                          <a:effectLst/>
                          <a:latin typeface="Calibri" panose="020F0502020204030204" pitchFamily="34" charset="0"/>
                          <a:ea typeface="PMingLiU" panose="02020500000000000000" pitchFamily="18" charset="-120"/>
                          <a:cs typeface="Times New Roman" panose="02020603050405020304" pitchFamily="18" charset="0"/>
                        </a:rPr>
                        <a:t>.</a:t>
                      </a: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222***</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b="1" dirty="0">
                          <a:effectLst/>
                          <a:latin typeface="Calibri" panose="020F0502020204030204" pitchFamily="34" charset="0"/>
                          <a:ea typeface="PMingLiU" panose="02020500000000000000" pitchFamily="18" charset="-120"/>
                          <a:cs typeface="Times New Roman" panose="02020603050405020304" pitchFamily="18" charset="0"/>
                        </a:rPr>
                        <a:t>.246***</a:t>
                      </a: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.202**</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.196**</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lnSpc>
                          <a:spcPct val="107000"/>
                        </a:lnSpc>
                        <a:spcAft>
                          <a:spcPts val="0"/>
                        </a:spcAft>
                      </a:pPr>
                      <a:r>
                        <a:rPr lang="en-GB" sz="2000" b="1" dirty="0">
                          <a:effectLst/>
                          <a:latin typeface="Calibri" panose="020F0502020204030204" pitchFamily="34" charset="0"/>
                          <a:ea typeface="PMingLiU" panose="02020500000000000000" pitchFamily="18" charset="-120"/>
                          <a:cs typeface="Times New Roman" panose="02020603050405020304" pitchFamily="18" charset="0"/>
                        </a:rPr>
                        <a:t>.</a:t>
                      </a: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200**</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r>
              <a:tr h="725092">
                <a:tc vMerge="1">
                  <a:txBody>
                    <a:bodyPr/>
                    <a:lstStyle/>
                    <a:p>
                      <a:endParaRPr lang="en-GB"/>
                    </a:p>
                  </a:txBody>
                  <a:tcPr/>
                </a:tc>
                <a:tc>
                  <a:txBody>
                    <a:bodyPr/>
                    <a:lstStyle/>
                    <a:p>
                      <a:pPr algn="ctr">
                        <a:lnSpc>
                          <a:spcPct val="107000"/>
                        </a:lnSpc>
                        <a:spcAft>
                          <a:spcPts val="0"/>
                        </a:spcAft>
                      </a:pPr>
                      <a:r>
                        <a:rPr lang="en-GB" sz="2000">
                          <a:effectLst/>
                          <a:latin typeface="Calibri" panose="020F0502020204030204" pitchFamily="34" charset="0"/>
                          <a:ea typeface="PMingLiU" panose="02020500000000000000" pitchFamily="18" charset="-120"/>
                          <a:cs typeface="Times New Roman" panose="02020603050405020304" pitchFamily="18" charset="0"/>
                        </a:rPr>
                        <a:t>Language &amp; Literacy</a:t>
                      </a: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a:t>
                      </a: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039</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.098</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a:t>
                      </a: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070</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a:t>
                      </a: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008</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a:t>
                      </a: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072</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a:t>
                      </a: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010</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a:t>
                      </a: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083</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r>
              <a:tr h="362546">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r>
                        <a:rPr lang="en-GB" sz="2000" i="1" dirty="0">
                          <a:effectLst/>
                          <a:latin typeface="Calibri" panose="020F0502020204030204" pitchFamily="34" charset="0"/>
                          <a:ea typeface="PMingLiU" panose="02020500000000000000" pitchFamily="18" charset="-120"/>
                          <a:cs typeface="Times New Roman" panose="02020603050405020304" pitchFamily="18" charset="0"/>
                        </a:rPr>
                        <a:t>p</a:t>
                      </a:r>
                      <a:r>
                        <a:rPr lang="en-GB" sz="2000" dirty="0">
                          <a:effectLst/>
                          <a:latin typeface="Calibri" panose="020F0502020204030204" pitchFamily="34" charset="0"/>
                          <a:ea typeface="PMingLiU" panose="02020500000000000000" pitchFamily="18" charset="-120"/>
                          <a:cs typeface="Times New Roman" panose="02020603050405020304" pitchFamily="18" charset="0"/>
                        </a:rPr>
                        <a:t> &lt; .05</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362546">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r>
                        <a:rPr lang="en-GB" sz="2000" i="1" dirty="0">
                          <a:effectLst/>
                          <a:latin typeface="Calibri" panose="020F0502020204030204" pitchFamily="34" charset="0"/>
                          <a:ea typeface="PMingLiU" panose="02020500000000000000" pitchFamily="18" charset="-120"/>
                          <a:cs typeface="Times New Roman" panose="02020603050405020304" pitchFamily="18" charset="0"/>
                        </a:rPr>
                        <a:t>p</a:t>
                      </a:r>
                      <a:r>
                        <a:rPr lang="en-GB" sz="2000" dirty="0">
                          <a:effectLst/>
                          <a:latin typeface="Calibri" panose="020F0502020204030204" pitchFamily="34" charset="0"/>
                          <a:ea typeface="PMingLiU" panose="02020500000000000000" pitchFamily="18" charset="-120"/>
                          <a:cs typeface="Times New Roman" panose="02020603050405020304" pitchFamily="18" charset="0"/>
                        </a:rPr>
                        <a:t> &lt; .01</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362546">
                <a:tc>
                  <a:txBody>
                    <a:bodyPr/>
                    <a:lstStyle/>
                    <a:p>
                      <a:pPr algn="ctr">
                        <a:lnSpc>
                          <a:spcPct val="107000"/>
                        </a:lnSpc>
                        <a:spcAft>
                          <a:spcPts val="0"/>
                        </a:spcAft>
                      </a:pPr>
                      <a:r>
                        <a:rPr lang="en-GB" sz="200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r>
                        <a:rPr lang="en-GB" sz="2000" i="1" dirty="0">
                          <a:effectLst/>
                          <a:latin typeface="Calibri" panose="020F0502020204030204" pitchFamily="34" charset="0"/>
                          <a:ea typeface="PMingLiU" panose="02020500000000000000" pitchFamily="18" charset="-120"/>
                          <a:cs typeface="Times New Roman" panose="02020603050405020304" pitchFamily="18" charset="0"/>
                        </a:rPr>
                        <a:t>p</a:t>
                      </a:r>
                      <a:r>
                        <a:rPr lang="en-GB" sz="2000" dirty="0">
                          <a:effectLst/>
                          <a:latin typeface="Calibri" panose="020F0502020204030204" pitchFamily="34" charset="0"/>
                          <a:ea typeface="PMingLiU" panose="02020500000000000000" pitchFamily="18" charset="-120"/>
                          <a:cs typeface="Times New Roman" panose="02020603050405020304" pitchFamily="18" charset="0"/>
                        </a:rPr>
                        <a:t> &lt; .001</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Tree>
    <p:extLst>
      <p:ext uri="{BB962C8B-B14F-4D97-AF65-F5344CB8AC3E}">
        <p14:creationId xmlns:p14="http://schemas.microsoft.com/office/powerpoint/2010/main" val="4247338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556" y="90312"/>
            <a:ext cx="10981266" cy="903111"/>
          </a:xfrm>
        </p:spPr>
        <p:txBody>
          <a:bodyPr>
            <a:normAutofit fontScale="90000"/>
          </a:bodyPr>
          <a:lstStyle/>
          <a:p>
            <a:pPr algn="ctr">
              <a:lnSpc>
                <a:spcPct val="150000"/>
              </a:lnSpc>
              <a:spcBef>
                <a:spcPts val="600"/>
              </a:spcBef>
              <a:spcAft>
                <a:spcPts val="600"/>
              </a:spcAft>
            </a:pPr>
            <a:r>
              <a:rPr lang="en-GB" sz="2700" dirty="0" smtClean="0"/>
              <a:t/>
            </a:r>
            <a:br>
              <a:rPr lang="en-GB" sz="2700" dirty="0" smtClean="0"/>
            </a:br>
            <a:r>
              <a:rPr lang="en-GB" sz="2700" b="1" dirty="0"/>
              <a:t>Home Resources </a:t>
            </a:r>
            <a:r>
              <a:rPr lang="en-GB" sz="2700" b="1" dirty="0" smtClean="0"/>
              <a:t>Subscales Partial correlations controlling for Age in months (2/4)</a:t>
            </a:r>
            <a:r>
              <a:rPr lang="en-GB" sz="2400" b="1" dirty="0" smtClean="0"/>
              <a:t/>
            </a:r>
            <a:br>
              <a:rPr lang="en-GB" sz="2400" b="1" dirty="0" smtClean="0"/>
            </a:br>
            <a:r>
              <a:rPr lang="en-GB" sz="2200" dirty="0" smtClean="0"/>
              <a:t>with Early Number Skills (</a:t>
            </a:r>
            <a:r>
              <a:rPr lang="en-GB" sz="2200" i="1" dirty="0" smtClean="0"/>
              <a:t>n</a:t>
            </a:r>
            <a:r>
              <a:rPr lang="en-GB" sz="2200" dirty="0" smtClean="0"/>
              <a:t> = 274, </a:t>
            </a:r>
            <a:r>
              <a:rPr lang="en-GB" sz="2200" i="1" dirty="0" err="1" smtClean="0"/>
              <a:t>df</a:t>
            </a:r>
            <a:r>
              <a:rPr lang="en-GB" sz="2200" dirty="0" smtClean="0"/>
              <a:t> = 258)</a:t>
            </a:r>
            <a:r>
              <a:rPr lang="en-GB" sz="2400" dirty="0" smtClean="0"/>
              <a:t/>
            </a:r>
            <a:br>
              <a:rPr lang="en-GB" sz="2400" dirty="0" smtClean="0"/>
            </a:br>
            <a:endParaRPr lang="en-GB" sz="2400" dirty="0"/>
          </a:p>
        </p:txBody>
      </p:sp>
      <p:graphicFrame>
        <p:nvGraphicFramePr>
          <p:cNvPr id="5" name="Table 4"/>
          <p:cNvGraphicFramePr>
            <a:graphicFrameLocks noGrp="1"/>
          </p:cNvGraphicFramePr>
          <p:nvPr>
            <p:extLst>
              <p:ext uri="{D42A27DB-BD31-4B8C-83A1-F6EECF244321}">
                <p14:modId xmlns:p14="http://schemas.microsoft.com/office/powerpoint/2010/main" val="1821543671"/>
              </p:ext>
            </p:extLst>
          </p:nvPr>
        </p:nvGraphicFramePr>
        <p:xfrm>
          <a:off x="285043" y="1106309"/>
          <a:ext cx="11274779" cy="4911446"/>
        </p:xfrm>
        <a:graphic>
          <a:graphicData uri="http://schemas.openxmlformats.org/drawingml/2006/table">
            <a:tbl>
              <a:tblPr firstRow="1" firstCol="1" bandRow="1"/>
              <a:tblGrid>
                <a:gridCol w="742246"/>
                <a:gridCol w="1219200"/>
                <a:gridCol w="1365955"/>
                <a:gridCol w="1433689"/>
                <a:gridCol w="1264356"/>
                <a:gridCol w="1467555"/>
                <a:gridCol w="1185334"/>
                <a:gridCol w="1159785"/>
                <a:gridCol w="1436659"/>
              </a:tblGrid>
              <a:tr h="1297129">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b="1" dirty="0">
                          <a:solidFill>
                            <a:srgbClr val="FFFFFF"/>
                          </a:solidFill>
                          <a:effectLst/>
                          <a:latin typeface="Calibri" panose="020F0502020204030204" pitchFamily="34" charset="0"/>
                          <a:ea typeface="PMingLiU" panose="02020500000000000000" pitchFamily="18" charset="-120"/>
                          <a:cs typeface="Times New Roman" panose="02020603050405020304" pitchFamily="18" charset="0"/>
                        </a:rPr>
                        <a:t>Sequential Counting</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gridSpan="2">
                  <a:txBody>
                    <a:bodyPr/>
                    <a:lstStyle/>
                    <a:p>
                      <a:pPr algn="ctr">
                        <a:lnSpc>
                          <a:spcPct val="107000"/>
                        </a:lnSpc>
                        <a:spcAft>
                          <a:spcPts val="0"/>
                        </a:spcAft>
                      </a:pPr>
                      <a:r>
                        <a:rPr lang="en-GB" sz="2000" b="1">
                          <a:solidFill>
                            <a:srgbClr val="FFFFFF"/>
                          </a:solidFill>
                          <a:effectLst/>
                          <a:latin typeface="Calibri" panose="020F0502020204030204" pitchFamily="34" charset="0"/>
                          <a:ea typeface="PMingLiU" panose="02020500000000000000" pitchFamily="18" charset="-120"/>
                          <a:cs typeface="Times New Roman" panose="02020603050405020304" pitchFamily="18" charset="0"/>
                        </a:rPr>
                        <a:t>Cardinal Counting</a:t>
                      </a:r>
                      <a:endParaRPr lang="en-GB" sz="200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hMerge="1">
                  <a:txBody>
                    <a:bodyPr/>
                    <a:lstStyle/>
                    <a:p>
                      <a:endParaRPr lang="en-GB"/>
                    </a:p>
                  </a:txBody>
                  <a:tcPr/>
                </a:tc>
                <a:tc gridSpan="2">
                  <a:txBody>
                    <a:bodyPr/>
                    <a:lstStyle/>
                    <a:p>
                      <a:pPr algn="ctr">
                        <a:lnSpc>
                          <a:spcPct val="107000"/>
                        </a:lnSpc>
                        <a:spcAft>
                          <a:spcPts val="0"/>
                        </a:spcAft>
                      </a:pPr>
                      <a:r>
                        <a:rPr lang="en-GB" sz="2000" b="1">
                          <a:solidFill>
                            <a:srgbClr val="FFFFFF"/>
                          </a:solidFill>
                          <a:effectLst/>
                          <a:latin typeface="Calibri" panose="020F0502020204030204" pitchFamily="34" charset="0"/>
                          <a:ea typeface="PMingLiU" panose="02020500000000000000" pitchFamily="18" charset="-120"/>
                          <a:cs typeface="Times New Roman" panose="02020603050405020304" pitchFamily="18" charset="0"/>
                        </a:rPr>
                        <a:t>Number Translation</a:t>
                      </a:r>
                      <a:endParaRPr lang="en-GB" sz="200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hMerge="1">
                  <a:txBody>
                    <a:bodyPr/>
                    <a:lstStyle/>
                    <a:p>
                      <a:endParaRPr lang="en-GB"/>
                    </a:p>
                  </a:txBody>
                  <a:tcPr/>
                </a:tc>
                <a:tc gridSpan="2">
                  <a:txBody>
                    <a:bodyPr/>
                    <a:lstStyle/>
                    <a:p>
                      <a:pPr algn="ctr">
                        <a:lnSpc>
                          <a:spcPct val="107000"/>
                        </a:lnSpc>
                        <a:spcAft>
                          <a:spcPts val="0"/>
                        </a:spcAft>
                      </a:pPr>
                      <a:r>
                        <a:rPr lang="en-GB" sz="2000" b="1" dirty="0">
                          <a:solidFill>
                            <a:srgbClr val="FFFFFF"/>
                          </a:solidFill>
                          <a:effectLst/>
                          <a:latin typeface="Calibri" panose="020F0502020204030204" pitchFamily="34" charset="0"/>
                          <a:ea typeface="PMingLiU" panose="02020500000000000000" pitchFamily="18" charset="-120"/>
                          <a:cs typeface="Times New Roman" panose="02020603050405020304" pitchFamily="18" charset="0"/>
                        </a:rPr>
                        <a:t>Calculation</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7D31"/>
                    </a:solidFill>
                  </a:tcPr>
                </a:tc>
                <a:tc hMerge="1">
                  <a:txBody>
                    <a:bodyPr/>
                    <a:lstStyle/>
                    <a:p>
                      <a:endParaRPr lang="en-GB"/>
                    </a:p>
                  </a:txBody>
                  <a:tcPr/>
                </a:tc>
              </a:tr>
              <a:tr h="1112849">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Highest number</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en-GB" sz="20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Give me X</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Aft>
                          <a:spcPts val="0"/>
                        </a:spcAft>
                      </a:pPr>
                      <a:r>
                        <a:rPr lang="en-GB" sz="20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Counting Objects</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Aft>
                          <a:spcPts val="0"/>
                        </a:spcAft>
                      </a:pPr>
                      <a:r>
                        <a:rPr lang="en-GB" sz="20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Number Recognition</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07000"/>
                        </a:lnSpc>
                        <a:spcAft>
                          <a:spcPts val="0"/>
                        </a:spcAft>
                      </a:pPr>
                      <a:r>
                        <a:rPr lang="en-GB" sz="20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Numeral Reading</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07000"/>
                        </a:lnSpc>
                        <a:spcAft>
                          <a:spcPts val="0"/>
                        </a:spcAft>
                      </a:pPr>
                      <a:r>
                        <a:rPr lang="en-GB" sz="20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Additions</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7000"/>
                        </a:lnSpc>
                        <a:spcAft>
                          <a:spcPts val="0"/>
                        </a:spcAft>
                      </a:pPr>
                      <a:r>
                        <a:rPr lang="en-GB" sz="20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Subtractions</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833823">
                <a:tc rowSpan="2">
                  <a:txBody>
                    <a:bodyPr/>
                    <a:lstStyle/>
                    <a:p>
                      <a:pPr marL="71755" marR="71755" algn="ctr">
                        <a:lnSpc>
                          <a:spcPct val="107000"/>
                        </a:lnSpc>
                        <a:spcAft>
                          <a:spcPts val="0"/>
                        </a:spcAft>
                      </a:pPr>
                      <a:r>
                        <a:rPr lang="en-GB" sz="2000" b="1" dirty="0">
                          <a:effectLst/>
                          <a:latin typeface="Calibri" panose="020F0502020204030204" pitchFamily="34" charset="0"/>
                          <a:ea typeface="PMingLiU" panose="02020500000000000000" pitchFamily="18" charset="-120"/>
                          <a:cs typeface="Times New Roman" panose="02020603050405020304" pitchFamily="18" charset="0"/>
                        </a:rPr>
                        <a:t>Home </a:t>
                      </a: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Resources</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Letters &amp; Sounds</a:t>
                      </a:r>
                    </a:p>
                  </a:txBody>
                  <a:tcPr marL="52867" marR="52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.113</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.194**</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.049</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.115</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.079</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.090</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.155*</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833823">
                <a:tc vMerge="1">
                  <a:txBody>
                    <a:bodyPr/>
                    <a:lstStyle/>
                    <a:p>
                      <a:endParaRPr lang="en-GB"/>
                    </a:p>
                  </a:txBody>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Book Exposure</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.130*</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.077</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.117</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.076</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.095</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.034</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a:t>
                      </a: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066</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416911">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r>
                        <a:rPr lang="en-GB" sz="2000" i="1" dirty="0">
                          <a:effectLst/>
                          <a:latin typeface="Calibri" panose="020F0502020204030204" pitchFamily="34" charset="0"/>
                          <a:ea typeface="PMingLiU" panose="02020500000000000000" pitchFamily="18" charset="-120"/>
                          <a:cs typeface="Times New Roman" panose="02020603050405020304" pitchFamily="18" charset="0"/>
                        </a:rPr>
                        <a:t>p</a:t>
                      </a:r>
                      <a:r>
                        <a:rPr lang="en-GB" sz="2000" dirty="0">
                          <a:effectLst/>
                          <a:latin typeface="Calibri" panose="020F0502020204030204" pitchFamily="34" charset="0"/>
                          <a:ea typeface="PMingLiU" panose="02020500000000000000" pitchFamily="18" charset="-120"/>
                          <a:cs typeface="Times New Roman" panose="02020603050405020304" pitchFamily="18" charset="0"/>
                        </a:rPr>
                        <a:t> &lt; .05</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416911">
                <a:tc>
                  <a:txBody>
                    <a:bodyPr/>
                    <a:lstStyle/>
                    <a:p>
                      <a:pPr algn="ctr">
                        <a:lnSpc>
                          <a:spcPct val="107000"/>
                        </a:lnSpc>
                        <a:spcAft>
                          <a:spcPts val="0"/>
                        </a:spcAft>
                      </a:pPr>
                      <a:r>
                        <a:rPr lang="en-GB" sz="200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r>
                        <a:rPr lang="en-GB" sz="2000" i="1" dirty="0">
                          <a:effectLst/>
                          <a:latin typeface="Calibri" panose="020F0502020204030204" pitchFamily="34" charset="0"/>
                          <a:ea typeface="PMingLiU" panose="02020500000000000000" pitchFamily="18" charset="-120"/>
                          <a:cs typeface="Times New Roman" panose="02020603050405020304" pitchFamily="18" charset="0"/>
                        </a:rPr>
                        <a:t>p</a:t>
                      </a:r>
                      <a:r>
                        <a:rPr lang="en-GB" sz="2000" dirty="0">
                          <a:effectLst/>
                          <a:latin typeface="Calibri" panose="020F0502020204030204" pitchFamily="34" charset="0"/>
                          <a:ea typeface="PMingLiU" panose="02020500000000000000" pitchFamily="18" charset="-120"/>
                          <a:cs typeface="Times New Roman" panose="02020603050405020304" pitchFamily="18" charset="0"/>
                        </a:rPr>
                        <a:t> &lt; .01</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Tree>
    <p:extLst>
      <p:ext uri="{BB962C8B-B14F-4D97-AF65-F5344CB8AC3E}">
        <p14:creationId xmlns:p14="http://schemas.microsoft.com/office/powerpoint/2010/main" val="1301116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556" y="90312"/>
            <a:ext cx="10979856" cy="903111"/>
          </a:xfrm>
        </p:spPr>
        <p:txBody>
          <a:bodyPr>
            <a:normAutofit fontScale="90000"/>
          </a:bodyPr>
          <a:lstStyle/>
          <a:p>
            <a:pPr algn="ctr">
              <a:lnSpc>
                <a:spcPct val="150000"/>
              </a:lnSpc>
              <a:spcBef>
                <a:spcPts val="600"/>
              </a:spcBef>
              <a:spcAft>
                <a:spcPts val="600"/>
              </a:spcAft>
            </a:pPr>
            <a:r>
              <a:rPr lang="en-GB" sz="2700" dirty="0" smtClean="0"/>
              <a:t/>
            </a:r>
            <a:br>
              <a:rPr lang="en-GB" sz="2700" dirty="0" smtClean="0"/>
            </a:br>
            <a:r>
              <a:rPr lang="en-GB" sz="2700" b="1" dirty="0"/>
              <a:t>Reception Expectations </a:t>
            </a:r>
            <a:r>
              <a:rPr lang="en-GB" sz="2700" b="1" dirty="0" smtClean="0"/>
              <a:t>Subscales Partial correlations controlling for Age in months (3/4)</a:t>
            </a:r>
            <a:r>
              <a:rPr lang="en-GB" sz="2400" dirty="0" smtClean="0"/>
              <a:t/>
            </a:r>
            <a:br>
              <a:rPr lang="en-GB" sz="2400" dirty="0" smtClean="0"/>
            </a:br>
            <a:r>
              <a:rPr lang="en-GB" sz="2200" dirty="0" smtClean="0"/>
              <a:t>with Early Number Skills (n = 274, </a:t>
            </a:r>
            <a:r>
              <a:rPr lang="en-GB" sz="2200" dirty="0" err="1" smtClean="0"/>
              <a:t>df</a:t>
            </a:r>
            <a:r>
              <a:rPr lang="en-GB" sz="2200" dirty="0" smtClean="0"/>
              <a:t> = 260)</a:t>
            </a:r>
            <a:r>
              <a:rPr lang="en-GB" sz="2400" dirty="0" smtClean="0"/>
              <a:t/>
            </a:r>
            <a:br>
              <a:rPr lang="en-GB" sz="2400" dirty="0" smtClean="0"/>
            </a:br>
            <a:endParaRPr lang="en-GB" sz="2400" dirty="0"/>
          </a:p>
        </p:txBody>
      </p:sp>
      <p:graphicFrame>
        <p:nvGraphicFramePr>
          <p:cNvPr id="5" name="Table 4"/>
          <p:cNvGraphicFramePr>
            <a:graphicFrameLocks noGrp="1"/>
          </p:cNvGraphicFramePr>
          <p:nvPr>
            <p:extLst>
              <p:ext uri="{D42A27DB-BD31-4B8C-83A1-F6EECF244321}">
                <p14:modId xmlns:p14="http://schemas.microsoft.com/office/powerpoint/2010/main" val="1252442400"/>
              </p:ext>
            </p:extLst>
          </p:nvPr>
        </p:nvGraphicFramePr>
        <p:xfrm>
          <a:off x="114300" y="1207909"/>
          <a:ext cx="11444112" cy="4829333"/>
        </p:xfrm>
        <a:graphic>
          <a:graphicData uri="http://schemas.openxmlformats.org/drawingml/2006/table">
            <a:tbl>
              <a:tblPr firstRow="1" firstCol="1" bandRow="1"/>
              <a:tblGrid>
                <a:gridCol w="505178"/>
                <a:gridCol w="2530122"/>
                <a:gridCol w="1316164"/>
                <a:gridCol w="1182108"/>
                <a:gridCol w="1182108"/>
                <a:gridCol w="1182108"/>
                <a:gridCol w="1182108"/>
                <a:gridCol w="1182108"/>
                <a:gridCol w="1182108"/>
              </a:tblGrid>
              <a:tr h="1070150">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b="1" dirty="0">
                          <a:solidFill>
                            <a:srgbClr val="FFFFFF"/>
                          </a:solidFill>
                          <a:effectLst/>
                          <a:latin typeface="Calibri" panose="020F0502020204030204" pitchFamily="34" charset="0"/>
                          <a:ea typeface="PMingLiU" panose="02020500000000000000" pitchFamily="18" charset="-120"/>
                          <a:cs typeface="Times New Roman" panose="02020603050405020304" pitchFamily="18" charset="0"/>
                        </a:rPr>
                        <a:t>Sequential Counting</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gridSpan="2">
                  <a:txBody>
                    <a:bodyPr/>
                    <a:lstStyle/>
                    <a:p>
                      <a:pPr algn="ctr">
                        <a:lnSpc>
                          <a:spcPct val="107000"/>
                        </a:lnSpc>
                        <a:spcAft>
                          <a:spcPts val="0"/>
                        </a:spcAft>
                      </a:pPr>
                      <a:r>
                        <a:rPr lang="en-GB" sz="2000" b="1" dirty="0">
                          <a:solidFill>
                            <a:srgbClr val="FFFFFF"/>
                          </a:solidFill>
                          <a:effectLst/>
                          <a:latin typeface="Calibri" panose="020F0502020204030204" pitchFamily="34" charset="0"/>
                          <a:ea typeface="PMingLiU" panose="02020500000000000000" pitchFamily="18" charset="-120"/>
                          <a:cs typeface="Times New Roman" panose="02020603050405020304" pitchFamily="18" charset="0"/>
                        </a:rPr>
                        <a:t>Cardinal Counting</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hMerge="1">
                  <a:txBody>
                    <a:bodyPr/>
                    <a:lstStyle/>
                    <a:p>
                      <a:endParaRPr lang="en-GB"/>
                    </a:p>
                  </a:txBody>
                  <a:tcPr/>
                </a:tc>
                <a:tc gridSpan="2">
                  <a:txBody>
                    <a:bodyPr/>
                    <a:lstStyle/>
                    <a:p>
                      <a:pPr algn="ctr">
                        <a:lnSpc>
                          <a:spcPct val="107000"/>
                        </a:lnSpc>
                        <a:spcAft>
                          <a:spcPts val="0"/>
                        </a:spcAft>
                      </a:pPr>
                      <a:r>
                        <a:rPr lang="en-GB" sz="2000" b="1">
                          <a:solidFill>
                            <a:srgbClr val="FFFFFF"/>
                          </a:solidFill>
                          <a:effectLst/>
                          <a:latin typeface="Calibri" panose="020F0502020204030204" pitchFamily="34" charset="0"/>
                          <a:ea typeface="PMingLiU" panose="02020500000000000000" pitchFamily="18" charset="-120"/>
                          <a:cs typeface="Times New Roman" panose="02020603050405020304" pitchFamily="18" charset="0"/>
                        </a:rPr>
                        <a:t>Number Translation</a:t>
                      </a:r>
                      <a:endParaRPr lang="en-GB" sz="200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hMerge="1">
                  <a:txBody>
                    <a:bodyPr/>
                    <a:lstStyle/>
                    <a:p>
                      <a:endParaRPr lang="en-GB"/>
                    </a:p>
                  </a:txBody>
                  <a:tcPr/>
                </a:tc>
                <a:tc gridSpan="2">
                  <a:txBody>
                    <a:bodyPr/>
                    <a:lstStyle/>
                    <a:p>
                      <a:pPr algn="ctr">
                        <a:lnSpc>
                          <a:spcPct val="107000"/>
                        </a:lnSpc>
                        <a:spcAft>
                          <a:spcPts val="0"/>
                        </a:spcAft>
                      </a:pPr>
                      <a:r>
                        <a:rPr lang="en-GB" sz="2000" b="1" dirty="0">
                          <a:solidFill>
                            <a:srgbClr val="FFFFFF"/>
                          </a:solidFill>
                          <a:effectLst/>
                          <a:latin typeface="Calibri" panose="020F0502020204030204" pitchFamily="34" charset="0"/>
                          <a:ea typeface="PMingLiU" panose="02020500000000000000" pitchFamily="18" charset="-120"/>
                          <a:cs typeface="Times New Roman" panose="02020603050405020304" pitchFamily="18" charset="0"/>
                        </a:rPr>
                        <a:t>Calculation</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7D31"/>
                    </a:solidFill>
                  </a:tcPr>
                </a:tc>
                <a:tc hMerge="1">
                  <a:txBody>
                    <a:bodyPr/>
                    <a:lstStyle/>
                    <a:p>
                      <a:endParaRPr lang="en-GB"/>
                    </a:p>
                  </a:txBody>
                  <a:tcPr/>
                </a:tc>
              </a:tr>
              <a:tr h="1060985">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16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Highest number</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en-GB" sz="16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Give me X</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Aft>
                          <a:spcPts val="0"/>
                        </a:spcAft>
                      </a:pPr>
                      <a:r>
                        <a:rPr lang="en-GB" sz="16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Counting Objects</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Aft>
                          <a:spcPts val="0"/>
                        </a:spcAft>
                      </a:pPr>
                      <a:r>
                        <a:rPr lang="en-GB" sz="16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Number Recognition</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07000"/>
                        </a:lnSpc>
                        <a:spcAft>
                          <a:spcPts val="0"/>
                        </a:spcAft>
                      </a:pPr>
                      <a:r>
                        <a:rPr lang="en-GB" sz="16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Numeral Reading</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07000"/>
                        </a:lnSpc>
                        <a:spcAft>
                          <a:spcPts val="0"/>
                        </a:spcAft>
                      </a:pPr>
                      <a:r>
                        <a:rPr lang="en-GB" sz="16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Additions</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7000"/>
                        </a:lnSpc>
                        <a:spcAft>
                          <a:spcPts val="0"/>
                        </a:spcAft>
                      </a:pPr>
                      <a:r>
                        <a:rPr lang="en-GB" sz="16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Subtractions</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687916">
                <a:tc rowSpan="3">
                  <a:txBody>
                    <a:bodyPr/>
                    <a:lstStyle/>
                    <a:p>
                      <a:pPr marL="71755" marR="71755" algn="ctr">
                        <a:lnSpc>
                          <a:spcPct val="100000"/>
                        </a:lnSpc>
                        <a:spcAft>
                          <a:spcPts val="0"/>
                        </a:spcAft>
                      </a:pPr>
                      <a:r>
                        <a:rPr lang="en-GB" sz="1600" dirty="0" smtClean="0"/>
                        <a:t>Reception Expectations</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vert="vert27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Personal, Social &amp;</a:t>
                      </a:r>
                      <a:r>
                        <a:rPr lang="en-GB" sz="2000" baseline="0" dirty="0" smtClean="0">
                          <a:effectLst/>
                          <a:latin typeface="Calibri" panose="020F0502020204030204" pitchFamily="34" charset="0"/>
                          <a:ea typeface="PMingLiU" panose="02020500000000000000" pitchFamily="18" charset="-120"/>
                          <a:cs typeface="Times New Roman" panose="02020603050405020304" pitchFamily="18" charset="0"/>
                        </a:rPr>
                        <a:t> </a:t>
                      </a: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Emotional Development</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.022</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-.038</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.004</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-.082</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-.086</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-.053</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.001</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687916">
                <a:tc vMerge="1">
                  <a:txBody>
                    <a:bodyPr/>
                    <a:lstStyle/>
                    <a:p>
                      <a:endParaRPr lang="en-GB"/>
                    </a:p>
                  </a:txBody>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Number</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-.009</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.066</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-.013</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.072</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.005</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.049</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.011</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687916">
                <a:tc vMerge="1">
                  <a:txBody>
                    <a:bodyPr/>
                    <a:lstStyle/>
                    <a:p>
                      <a:endParaRPr lang="en-GB"/>
                    </a:p>
                  </a:txBody>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Literacy</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.040</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.114</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.056</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.095</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.056</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.099</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.122*</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43958">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r>
                        <a:rPr lang="en-GB" sz="2000" i="1" dirty="0">
                          <a:effectLst/>
                          <a:latin typeface="Calibri" panose="020F0502020204030204" pitchFamily="34" charset="0"/>
                          <a:ea typeface="PMingLiU" panose="02020500000000000000" pitchFamily="18" charset="-120"/>
                          <a:cs typeface="Times New Roman" panose="02020603050405020304" pitchFamily="18" charset="0"/>
                        </a:rPr>
                        <a:t>p</a:t>
                      </a:r>
                      <a:r>
                        <a:rPr lang="en-GB" sz="2000" dirty="0">
                          <a:effectLst/>
                          <a:latin typeface="Calibri" panose="020F0502020204030204" pitchFamily="34" charset="0"/>
                          <a:ea typeface="PMingLiU" panose="02020500000000000000" pitchFamily="18" charset="-120"/>
                          <a:cs typeface="Times New Roman" panose="02020603050405020304" pitchFamily="18" charset="0"/>
                        </a:rPr>
                        <a:t> &lt; .05</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Tree>
    <p:extLst>
      <p:ext uri="{BB962C8B-B14F-4D97-AF65-F5344CB8AC3E}">
        <p14:creationId xmlns:p14="http://schemas.microsoft.com/office/powerpoint/2010/main" val="491636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066" y="361245"/>
            <a:ext cx="11063107" cy="903111"/>
          </a:xfrm>
        </p:spPr>
        <p:txBody>
          <a:bodyPr>
            <a:normAutofit fontScale="90000"/>
          </a:bodyPr>
          <a:lstStyle/>
          <a:p>
            <a:pPr algn="ctr">
              <a:lnSpc>
                <a:spcPct val="150000"/>
              </a:lnSpc>
              <a:spcBef>
                <a:spcPts val="600"/>
              </a:spcBef>
              <a:spcAft>
                <a:spcPts val="600"/>
              </a:spcAft>
            </a:pPr>
            <a:r>
              <a:rPr lang="en-GB" sz="2700" dirty="0" smtClean="0"/>
              <a:t/>
            </a:r>
            <a:br>
              <a:rPr lang="en-GB" sz="2700" dirty="0" smtClean="0"/>
            </a:br>
            <a:r>
              <a:rPr lang="en-GB" sz="2600" b="1" dirty="0"/>
              <a:t>Maths Attitudes </a:t>
            </a:r>
            <a:r>
              <a:rPr lang="en-GB" sz="2600" b="1" dirty="0" smtClean="0"/>
              <a:t>&amp; </a:t>
            </a:r>
            <a:r>
              <a:rPr lang="en-GB" sz="2600" b="1" dirty="0"/>
              <a:t>Maths Anxiety Scales </a:t>
            </a:r>
            <a:r>
              <a:rPr lang="en-GB" sz="2600" b="1" dirty="0" smtClean="0"/>
              <a:t>Partial correlations controlling for Age in months (4/4)</a:t>
            </a:r>
            <a:r>
              <a:rPr lang="en-GB" sz="2400" b="1" dirty="0" smtClean="0"/>
              <a:t/>
            </a:r>
            <a:br>
              <a:rPr lang="en-GB" sz="2400" b="1" dirty="0" smtClean="0"/>
            </a:br>
            <a:r>
              <a:rPr lang="en-GB" sz="2200" dirty="0" smtClean="0"/>
              <a:t>with Early Number Skills (n = 274, </a:t>
            </a:r>
            <a:r>
              <a:rPr lang="en-GB" sz="2200" dirty="0" err="1" smtClean="0"/>
              <a:t>df</a:t>
            </a:r>
            <a:r>
              <a:rPr lang="en-GB" sz="2200" dirty="0" smtClean="0"/>
              <a:t> = 248)</a:t>
            </a:r>
            <a:r>
              <a:rPr lang="en-GB" sz="2400" dirty="0" smtClean="0"/>
              <a:t/>
            </a:r>
            <a:br>
              <a:rPr lang="en-GB" sz="2400" dirty="0" smtClean="0"/>
            </a:br>
            <a:endParaRPr lang="en-GB" sz="2400" dirty="0"/>
          </a:p>
        </p:txBody>
      </p:sp>
      <p:graphicFrame>
        <p:nvGraphicFramePr>
          <p:cNvPr id="5" name="Table 4"/>
          <p:cNvGraphicFramePr>
            <a:graphicFrameLocks noGrp="1"/>
          </p:cNvGraphicFramePr>
          <p:nvPr>
            <p:extLst>
              <p:ext uri="{D42A27DB-BD31-4B8C-83A1-F6EECF244321}">
                <p14:modId xmlns:p14="http://schemas.microsoft.com/office/powerpoint/2010/main" val="1532784547"/>
              </p:ext>
            </p:extLst>
          </p:nvPr>
        </p:nvGraphicFramePr>
        <p:xfrm>
          <a:off x="364066" y="1603021"/>
          <a:ext cx="11063107" cy="4538841"/>
        </p:xfrm>
        <a:graphic>
          <a:graphicData uri="http://schemas.openxmlformats.org/drawingml/2006/table">
            <a:tbl>
              <a:tblPr firstRow="1" firstCol="1" bandRow="1"/>
              <a:tblGrid>
                <a:gridCol w="2664178"/>
                <a:gridCol w="1286933"/>
                <a:gridCol w="1112761"/>
                <a:gridCol w="1199847"/>
                <a:gridCol w="1199847"/>
                <a:gridCol w="1199847"/>
                <a:gridCol w="1199847"/>
                <a:gridCol w="1199847"/>
              </a:tblGrid>
              <a:tr h="1070150">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000" b="1" dirty="0">
                          <a:solidFill>
                            <a:srgbClr val="FFFFFF"/>
                          </a:solidFill>
                          <a:effectLst/>
                          <a:latin typeface="Calibri" panose="020F0502020204030204" pitchFamily="34" charset="0"/>
                          <a:ea typeface="PMingLiU" panose="02020500000000000000" pitchFamily="18" charset="-120"/>
                          <a:cs typeface="Times New Roman" panose="02020603050405020304" pitchFamily="18" charset="0"/>
                        </a:rPr>
                        <a:t>Sequential Counting</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gridSpan="2">
                  <a:txBody>
                    <a:bodyPr/>
                    <a:lstStyle/>
                    <a:p>
                      <a:pPr algn="ctr">
                        <a:lnSpc>
                          <a:spcPct val="107000"/>
                        </a:lnSpc>
                        <a:spcAft>
                          <a:spcPts val="0"/>
                        </a:spcAft>
                      </a:pPr>
                      <a:r>
                        <a:rPr lang="en-GB" sz="2000" b="1" dirty="0">
                          <a:solidFill>
                            <a:srgbClr val="FFFFFF"/>
                          </a:solidFill>
                          <a:effectLst/>
                          <a:latin typeface="Calibri" panose="020F0502020204030204" pitchFamily="34" charset="0"/>
                          <a:ea typeface="PMingLiU" panose="02020500000000000000" pitchFamily="18" charset="-120"/>
                          <a:cs typeface="Times New Roman" panose="02020603050405020304" pitchFamily="18" charset="0"/>
                        </a:rPr>
                        <a:t>Cardinal Counting</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hMerge="1">
                  <a:txBody>
                    <a:bodyPr/>
                    <a:lstStyle/>
                    <a:p>
                      <a:endParaRPr lang="en-GB"/>
                    </a:p>
                  </a:txBody>
                  <a:tcPr/>
                </a:tc>
                <a:tc gridSpan="2">
                  <a:txBody>
                    <a:bodyPr/>
                    <a:lstStyle/>
                    <a:p>
                      <a:pPr algn="ctr">
                        <a:lnSpc>
                          <a:spcPct val="107000"/>
                        </a:lnSpc>
                        <a:spcAft>
                          <a:spcPts val="0"/>
                        </a:spcAft>
                      </a:pPr>
                      <a:r>
                        <a:rPr lang="en-GB" sz="2000" b="1">
                          <a:solidFill>
                            <a:srgbClr val="FFFFFF"/>
                          </a:solidFill>
                          <a:effectLst/>
                          <a:latin typeface="Calibri" panose="020F0502020204030204" pitchFamily="34" charset="0"/>
                          <a:ea typeface="PMingLiU" panose="02020500000000000000" pitchFamily="18" charset="-120"/>
                          <a:cs typeface="Times New Roman" panose="02020603050405020304" pitchFamily="18" charset="0"/>
                        </a:rPr>
                        <a:t>Number Translation</a:t>
                      </a:r>
                      <a:endParaRPr lang="en-GB" sz="200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hMerge="1">
                  <a:txBody>
                    <a:bodyPr/>
                    <a:lstStyle/>
                    <a:p>
                      <a:endParaRPr lang="en-GB"/>
                    </a:p>
                  </a:txBody>
                  <a:tcPr/>
                </a:tc>
                <a:tc gridSpan="2">
                  <a:txBody>
                    <a:bodyPr/>
                    <a:lstStyle/>
                    <a:p>
                      <a:pPr algn="ctr">
                        <a:lnSpc>
                          <a:spcPct val="107000"/>
                        </a:lnSpc>
                        <a:spcAft>
                          <a:spcPts val="0"/>
                        </a:spcAft>
                      </a:pPr>
                      <a:r>
                        <a:rPr lang="en-GB" sz="2000" b="1" dirty="0">
                          <a:solidFill>
                            <a:srgbClr val="FFFFFF"/>
                          </a:solidFill>
                          <a:effectLst/>
                          <a:latin typeface="Calibri" panose="020F0502020204030204" pitchFamily="34" charset="0"/>
                          <a:ea typeface="PMingLiU" panose="02020500000000000000" pitchFamily="18" charset="-120"/>
                          <a:cs typeface="Times New Roman" panose="02020603050405020304" pitchFamily="18" charset="0"/>
                        </a:rPr>
                        <a:t>Calculation</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7D31"/>
                    </a:solidFill>
                  </a:tcPr>
                </a:tc>
                <a:tc hMerge="1">
                  <a:txBody>
                    <a:bodyPr/>
                    <a:lstStyle/>
                    <a:p>
                      <a:endParaRPr lang="en-GB"/>
                    </a:p>
                  </a:txBody>
                  <a:tcPr/>
                </a:tc>
              </a:tr>
              <a:tr h="1060985">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16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Highest number</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en-GB" sz="16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Give me X</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Aft>
                          <a:spcPts val="0"/>
                        </a:spcAft>
                      </a:pPr>
                      <a:r>
                        <a:rPr lang="en-GB" sz="16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Counting Objects</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Aft>
                          <a:spcPts val="0"/>
                        </a:spcAft>
                      </a:pPr>
                      <a:r>
                        <a:rPr lang="en-GB" sz="16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Number Recognition</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07000"/>
                        </a:lnSpc>
                        <a:spcAft>
                          <a:spcPts val="0"/>
                        </a:spcAft>
                      </a:pPr>
                      <a:r>
                        <a:rPr lang="en-GB" sz="16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Numeral Reading</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07000"/>
                        </a:lnSpc>
                        <a:spcAft>
                          <a:spcPts val="0"/>
                        </a:spcAft>
                      </a:pPr>
                      <a:r>
                        <a:rPr lang="en-GB" sz="16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Additions</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7000"/>
                        </a:lnSpc>
                        <a:spcAft>
                          <a:spcPts val="0"/>
                        </a:spcAft>
                      </a:pPr>
                      <a:r>
                        <a:rPr lang="en-GB" sz="16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Subtractions</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687916">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Maths</a:t>
                      </a:r>
                      <a:r>
                        <a:rPr lang="en-GB" sz="2000" baseline="0" dirty="0" smtClean="0">
                          <a:effectLst/>
                          <a:latin typeface="Calibri" panose="020F0502020204030204" pitchFamily="34" charset="0"/>
                          <a:ea typeface="PMingLiU" panose="02020500000000000000" pitchFamily="18" charset="-120"/>
                          <a:cs typeface="Times New Roman" panose="02020603050405020304" pitchFamily="18" charset="0"/>
                        </a:rPr>
                        <a:t> Attitudes</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.040</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.055</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.034</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.063</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.103</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.029</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.079</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687916">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Maths Anxiety</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-.125*</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-.103</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-.068</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-.085</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-.124</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en-GB" sz="2000" dirty="0" smtClean="0">
                          <a:effectLst/>
                          <a:latin typeface="Calibri" panose="020F0502020204030204" pitchFamily="34" charset="0"/>
                          <a:ea typeface="PMingLiU" panose="02020500000000000000" pitchFamily="18" charset="-120"/>
                          <a:cs typeface="Times New Roman" panose="02020603050405020304" pitchFamily="18" charset="0"/>
                        </a:rPr>
                        <a:t>-.112</a:t>
                      </a:r>
                      <a:endParaRPr lang="en-GB" sz="2000"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-.155*</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2867" marR="528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43958">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r>
                        <a:rPr lang="en-GB" sz="2000" i="1" dirty="0">
                          <a:effectLst/>
                          <a:latin typeface="Calibri" panose="020F0502020204030204" pitchFamily="34" charset="0"/>
                          <a:ea typeface="PMingLiU" panose="02020500000000000000" pitchFamily="18" charset="-120"/>
                          <a:cs typeface="Times New Roman" panose="02020603050405020304" pitchFamily="18" charset="0"/>
                        </a:rPr>
                        <a:t>p</a:t>
                      </a:r>
                      <a:r>
                        <a:rPr lang="en-GB" sz="2000" dirty="0">
                          <a:effectLst/>
                          <a:latin typeface="Calibri" panose="020F0502020204030204" pitchFamily="34" charset="0"/>
                          <a:ea typeface="PMingLiU" panose="02020500000000000000" pitchFamily="18" charset="-120"/>
                          <a:cs typeface="Times New Roman" panose="02020603050405020304" pitchFamily="18" charset="0"/>
                        </a:rPr>
                        <a:t> &lt; .05</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343958">
                <a:tc>
                  <a:txBody>
                    <a:bodyPr/>
                    <a:lstStyle/>
                    <a:p>
                      <a:pPr algn="ctr">
                        <a:lnSpc>
                          <a:spcPct val="107000"/>
                        </a:lnSpc>
                        <a:spcAft>
                          <a:spcPts val="0"/>
                        </a:spcAft>
                      </a:pPr>
                      <a:r>
                        <a:rPr lang="en-GB" sz="200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r>
                        <a:rPr lang="en-GB" sz="2000" i="1" dirty="0">
                          <a:effectLst/>
                          <a:latin typeface="Calibri" panose="020F0502020204030204" pitchFamily="34" charset="0"/>
                          <a:ea typeface="PMingLiU" panose="02020500000000000000" pitchFamily="18" charset="-120"/>
                          <a:cs typeface="Times New Roman" panose="02020603050405020304" pitchFamily="18" charset="0"/>
                        </a:rPr>
                        <a:t>p</a:t>
                      </a:r>
                      <a:r>
                        <a:rPr lang="en-GB" sz="2000" dirty="0">
                          <a:effectLst/>
                          <a:latin typeface="Calibri" panose="020F0502020204030204" pitchFamily="34" charset="0"/>
                          <a:ea typeface="PMingLiU" panose="02020500000000000000" pitchFamily="18" charset="-120"/>
                          <a:cs typeface="Times New Roman" panose="02020603050405020304" pitchFamily="18" charset="0"/>
                        </a:rPr>
                        <a:t> &lt; .01</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343958">
                <a:tc>
                  <a:txBody>
                    <a:bodyPr/>
                    <a:lstStyle/>
                    <a:p>
                      <a:pPr algn="ct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r">
                        <a:lnSpc>
                          <a:spcPct val="107000"/>
                        </a:lnSpc>
                        <a:spcAft>
                          <a:spcPts val="0"/>
                        </a:spcAft>
                      </a:pPr>
                      <a:r>
                        <a:rPr lang="en-GB" sz="2000" dirty="0">
                          <a:effectLst/>
                          <a:latin typeface="Calibri" panose="020F0502020204030204" pitchFamily="34" charset="0"/>
                          <a:ea typeface="PMingLiU" panose="02020500000000000000" pitchFamily="18" charset="-120"/>
                          <a:cs typeface="Times New Roman" panose="02020603050405020304" pitchFamily="18" charset="0"/>
                        </a:rPr>
                        <a:t>*** </a:t>
                      </a:r>
                      <a:r>
                        <a:rPr lang="en-GB" sz="2000" i="1" dirty="0">
                          <a:effectLst/>
                          <a:latin typeface="Calibri" panose="020F0502020204030204" pitchFamily="34" charset="0"/>
                          <a:ea typeface="PMingLiU" panose="02020500000000000000" pitchFamily="18" charset="-120"/>
                          <a:cs typeface="Times New Roman" panose="02020603050405020304" pitchFamily="18" charset="0"/>
                        </a:rPr>
                        <a:t>p</a:t>
                      </a:r>
                      <a:r>
                        <a:rPr lang="en-GB" sz="2000" dirty="0">
                          <a:effectLst/>
                          <a:latin typeface="Calibri" panose="020F0502020204030204" pitchFamily="34" charset="0"/>
                          <a:ea typeface="PMingLiU" panose="02020500000000000000" pitchFamily="18" charset="-120"/>
                          <a:cs typeface="Times New Roman" panose="02020603050405020304" pitchFamily="18" charset="0"/>
                        </a:rPr>
                        <a:t> &lt; .001</a:t>
                      </a:r>
                    </a:p>
                  </a:txBody>
                  <a:tcPr marL="52867" marR="528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Tree>
    <p:extLst>
      <p:ext uri="{BB962C8B-B14F-4D97-AF65-F5344CB8AC3E}">
        <p14:creationId xmlns:p14="http://schemas.microsoft.com/office/powerpoint/2010/main" val="2916243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733" y="295409"/>
            <a:ext cx="10823222" cy="515408"/>
          </a:xfrm>
        </p:spPr>
        <p:txBody>
          <a:bodyPr>
            <a:noAutofit/>
          </a:bodyPr>
          <a:lstStyle/>
          <a:p>
            <a:pPr algn="ctr"/>
            <a:r>
              <a:rPr lang="en-GB" sz="2400" b="1" dirty="0" smtClean="0"/>
              <a:t>Liverpool Early Number Skills: Summary of preliminary findings</a:t>
            </a:r>
            <a:endParaRPr lang="en-GB" sz="2400" b="1" dirty="0"/>
          </a:p>
        </p:txBody>
      </p:sp>
      <p:sp>
        <p:nvSpPr>
          <p:cNvPr id="3" name="Content Placeholder 2"/>
          <p:cNvSpPr>
            <a:spLocks noGrp="1"/>
          </p:cNvSpPr>
          <p:nvPr>
            <p:ph idx="1"/>
          </p:nvPr>
        </p:nvSpPr>
        <p:spPr>
          <a:xfrm>
            <a:off x="702733" y="810818"/>
            <a:ext cx="10823222" cy="5533538"/>
          </a:xfrm>
          <a:ln w="28575">
            <a:solidFill>
              <a:schemeClr val="accent5"/>
            </a:solidFill>
          </a:ln>
        </p:spPr>
        <p:txBody>
          <a:bodyPr anchor="ctr">
            <a:noAutofit/>
          </a:bodyPr>
          <a:lstStyle/>
          <a:p>
            <a:pPr>
              <a:lnSpc>
                <a:spcPct val="150000"/>
              </a:lnSpc>
              <a:spcBef>
                <a:spcPts val="0"/>
              </a:spcBef>
              <a:buFont typeface="Wingdings" panose="05000000000000000000" pitchFamily="2" charset="2"/>
              <a:buChar char="Ø"/>
            </a:pPr>
            <a:r>
              <a:rPr lang="en-GB" sz="2000" dirty="0" smtClean="0"/>
              <a:t>All Questionnaire Scales and Subscales (with exception of Home Number Resources) have either acceptable, good or excellent internal reliability</a:t>
            </a:r>
          </a:p>
          <a:p>
            <a:pPr>
              <a:lnSpc>
                <a:spcPct val="150000"/>
              </a:lnSpc>
              <a:spcBef>
                <a:spcPts val="0"/>
              </a:spcBef>
              <a:buFont typeface="Wingdings" panose="05000000000000000000" pitchFamily="2" charset="2"/>
              <a:buChar char="Ø"/>
            </a:pPr>
            <a:r>
              <a:rPr lang="en-GB" sz="2000" dirty="0" smtClean="0"/>
              <a:t>The </a:t>
            </a:r>
            <a:r>
              <a:rPr lang="en-GB" sz="2000" dirty="0"/>
              <a:t>C</a:t>
            </a:r>
            <a:r>
              <a:rPr lang="en-GB" sz="2000" dirty="0" smtClean="0"/>
              <a:t>ounting and Number Translation skills have a good spread of scores with no floor or ceiling effects</a:t>
            </a:r>
          </a:p>
          <a:p>
            <a:pPr>
              <a:lnSpc>
                <a:spcPct val="150000"/>
              </a:lnSpc>
              <a:spcBef>
                <a:spcPts val="0"/>
              </a:spcBef>
              <a:buFont typeface="Wingdings" panose="05000000000000000000" pitchFamily="2" charset="2"/>
              <a:buChar char="Ø"/>
            </a:pPr>
            <a:r>
              <a:rPr lang="en-GB" sz="2000" dirty="0"/>
              <a:t>The </a:t>
            </a:r>
            <a:r>
              <a:rPr lang="en-GB" sz="2000" dirty="0" smtClean="0"/>
              <a:t>Number scale and the Letters and Sounds scale of the Home Experiences are significantly and positively associated with the Early Number skills (but not Language and Literacy </a:t>
            </a:r>
            <a:r>
              <a:rPr lang="en-GB" sz="2000" dirty="0"/>
              <a:t>Home </a:t>
            </a:r>
            <a:r>
              <a:rPr lang="en-GB" sz="2000" dirty="0" smtClean="0"/>
              <a:t>Experiences)</a:t>
            </a:r>
          </a:p>
          <a:p>
            <a:pPr>
              <a:lnSpc>
                <a:spcPct val="150000"/>
              </a:lnSpc>
              <a:spcBef>
                <a:spcPts val="0"/>
              </a:spcBef>
              <a:buFont typeface="Wingdings" panose="05000000000000000000" pitchFamily="2" charset="2"/>
              <a:buChar char="Ø"/>
            </a:pPr>
            <a:r>
              <a:rPr lang="en-GB" sz="2000" dirty="0" smtClean="0"/>
              <a:t>The Early Number Skills relate differently to different Home Resources:</a:t>
            </a:r>
          </a:p>
          <a:p>
            <a:pPr marL="722313" indent="-271463">
              <a:lnSpc>
                <a:spcPct val="150000"/>
              </a:lnSpc>
              <a:spcBef>
                <a:spcPts val="0"/>
              </a:spcBef>
              <a:buFont typeface="Wingdings" panose="05000000000000000000" pitchFamily="2" charset="2"/>
              <a:buChar char="v"/>
            </a:pPr>
            <a:r>
              <a:rPr lang="en-GB" sz="2000" dirty="0" smtClean="0"/>
              <a:t>Give me X and subtractions </a:t>
            </a:r>
            <a:r>
              <a:rPr lang="en-GB" sz="2000" dirty="0"/>
              <a:t>are associated with </a:t>
            </a:r>
            <a:r>
              <a:rPr lang="en-GB" sz="2000" dirty="0" smtClean="0"/>
              <a:t>Letters and Sounds Home </a:t>
            </a:r>
            <a:r>
              <a:rPr lang="en-GB" sz="2000" dirty="0"/>
              <a:t>R</a:t>
            </a:r>
            <a:r>
              <a:rPr lang="en-GB" sz="2000" dirty="0" smtClean="0"/>
              <a:t>esources</a:t>
            </a:r>
          </a:p>
          <a:p>
            <a:pPr marL="722313" indent="-271463">
              <a:lnSpc>
                <a:spcPct val="150000"/>
              </a:lnSpc>
              <a:spcBef>
                <a:spcPts val="0"/>
              </a:spcBef>
              <a:buFont typeface="Wingdings" panose="05000000000000000000" pitchFamily="2" charset="2"/>
              <a:buChar char="v"/>
            </a:pPr>
            <a:r>
              <a:rPr lang="en-GB" sz="2000" dirty="0"/>
              <a:t>S</a:t>
            </a:r>
            <a:r>
              <a:rPr lang="en-GB" sz="2000" dirty="0" smtClean="0"/>
              <a:t>equential counting is associated with Language and Literacy Resources and Book Exposure Home Resources</a:t>
            </a:r>
            <a:endParaRPr lang="en-GB" sz="2000" dirty="0"/>
          </a:p>
          <a:p>
            <a:pPr>
              <a:lnSpc>
                <a:spcPct val="150000"/>
              </a:lnSpc>
              <a:spcBef>
                <a:spcPts val="0"/>
              </a:spcBef>
              <a:buFont typeface="Wingdings" panose="05000000000000000000" pitchFamily="2" charset="2"/>
              <a:buChar char="Ø"/>
            </a:pPr>
            <a:r>
              <a:rPr lang="en-GB" sz="2000" dirty="0" smtClean="0"/>
              <a:t>Reception Expectations Literacy (.122*) and Maths Anxiety (-.155*) are only significantly associated with subtractions </a:t>
            </a:r>
          </a:p>
        </p:txBody>
      </p:sp>
    </p:spTree>
    <p:extLst>
      <p:ext uri="{BB962C8B-B14F-4D97-AF65-F5344CB8AC3E}">
        <p14:creationId xmlns:p14="http://schemas.microsoft.com/office/powerpoint/2010/main" val="27330199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733" y="456048"/>
            <a:ext cx="10823222" cy="515408"/>
          </a:xfrm>
        </p:spPr>
        <p:txBody>
          <a:bodyPr>
            <a:noAutofit/>
          </a:bodyPr>
          <a:lstStyle/>
          <a:p>
            <a:pPr algn="ctr"/>
            <a:r>
              <a:rPr lang="en-GB" sz="2400" b="1" dirty="0" smtClean="0"/>
              <a:t>Liverpool Early Number Skills: Discussion and future steps…</a:t>
            </a:r>
            <a:endParaRPr lang="en-GB" sz="2400" b="1" dirty="0"/>
          </a:p>
        </p:txBody>
      </p:sp>
      <p:sp>
        <p:nvSpPr>
          <p:cNvPr id="3" name="Content Placeholder 2"/>
          <p:cNvSpPr>
            <a:spLocks noGrp="1"/>
          </p:cNvSpPr>
          <p:nvPr>
            <p:ph idx="1"/>
          </p:nvPr>
        </p:nvSpPr>
        <p:spPr>
          <a:xfrm>
            <a:off x="702733" y="1095023"/>
            <a:ext cx="10823222" cy="5330491"/>
          </a:xfrm>
          <a:ln w="28575">
            <a:solidFill>
              <a:schemeClr val="accent5"/>
            </a:solidFill>
          </a:ln>
        </p:spPr>
        <p:txBody>
          <a:bodyPr>
            <a:noAutofit/>
          </a:bodyPr>
          <a:lstStyle/>
          <a:p>
            <a:pPr>
              <a:lnSpc>
                <a:spcPct val="150000"/>
              </a:lnSpc>
              <a:spcBef>
                <a:spcPts val="0"/>
              </a:spcBef>
              <a:buFont typeface="Wingdings" panose="05000000000000000000" pitchFamily="2" charset="2"/>
              <a:buChar char="Ø"/>
            </a:pPr>
            <a:r>
              <a:rPr lang="en-GB" sz="2000" dirty="0" smtClean="0"/>
              <a:t>Overall, </a:t>
            </a:r>
            <a:r>
              <a:rPr lang="en-GB" sz="2000" dirty="0"/>
              <a:t>home experiences (what parents report doing) have more consistent relationships with children’s early number skills than home resources (what parents report having) or their attitudes and </a:t>
            </a:r>
            <a:r>
              <a:rPr lang="en-GB" sz="2000" dirty="0" smtClean="0"/>
              <a:t>anxiety towards mathematics.</a:t>
            </a:r>
            <a:endParaRPr lang="en-GB" sz="2000" dirty="0"/>
          </a:p>
          <a:p>
            <a:pPr>
              <a:lnSpc>
                <a:spcPct val="150000"/>
              </a:lnSpc>
              <a:spcBef>
                <a:spcPts val="0"/>
              </a:spcBef>
              <a:buFont typeface="Wingdings" panose="05000000000000000000" pitchFamily="2" charset="2"/>
              <a:buChar char="Ø"/>
            </a:pPr>
            <a:r>
              <a:rPr lang="en-GB" sz="2000" dirty="0" smtClean="0"/>
              <a:t>Experiences </a:t>
            </a:r>
            <a:r>
              <a:rPr lang="en-GB" sz="2000" dirty="0"/>
              <a:t>that focus on the semantics of language (i. e. Home </a:t>
            </a:r>
            <a:r>
              <a:rPr lang="en-GB" sz="2000" dirty="0" smtClean="0"/>
              <a:t>Experiences </a:t>
            </a:r>
            <a:r>
              <a:rPr lang="en-GB" sz="2000" dirty="0"/>
              <a:t>L</a:t>
            </a:r>
            <a:r>
              <a:rPr lang="en-GB" sz="2000" dirty="0" smtClean="0"/>
              <a:t>anguage </a:t>
            </a:r>
            <a:r>
              <a:rPr lang="en-GB" sz="2000" dirty="0"/>
              <a:t>and </a:t>
            </a:r>
            <a:r>
              <a:rPr lang="en-GB" sz="2000" dirty="0" smtClean="0"/>
              <a:t>Literacy</a:t>
            </a:r>
            <a:r>
              <a:rPr lang="en-GB" sz="2000" dirty="0"/>
              <a:t>, </a:t>
            </a:r>
            <a:r>
              <a:rPr lang="en-GB" sz="2000" dirty="0" smtClean="0"/>
              <a:t>Home Resources Book </a:t>
            </a:r>
            <a:r>
              <a:rPr lang="en-GB" sz="2000" dirty="0"/>
              <a:t>exposure) have less consistent relationships with </a:t>
            </a:r>
            <a:r>
              <a:rPr lang="en-GB" sz="2000" dirty="0" smtClean="0"/>
              <a:t>Early </a:t>
            </a:r>
            <a:r>
              <a:rPr lang="en-GB" sz="2000" dirty="0"/>
              <a:t>N</a:t>
            </a:r>
            <a:r>
              <a:rPr lang="en-GB" sz="2000" dirty="0" smtClean="0"/>
              <a:t>umber </a:t>
            </a:r>
            <a:r>
              <a:rPr lang="en-GB" sz="2000" dirty="0"/>
              <a:t>S</a:t>
            </a:r>
            <a:r>
              <a:rPr lang="en-GB" sz="2000" dirty="0" smtClean="0"/>
              <a:t>kills </a:t>
            </a:r>
            <a:r>
              <a:rPr lang="en-GB" sz="2000" dirty="0"/>
              <a:t>than experiences that focus on the sub-lexical code of language (Home </a:t>
            </a:r>
            <a:r>
              <a:rPr lang="en-GB" sz="2000" dirty="0" smtClean="0"/>
              <a:t>Experiences </a:t>
            </a:r>
            <a:r>
              <a:rPr lang="en-GB" sz="2000" dirty="0"/>
              <a:t>L</a:t>
            </a:r>
            <a:r>
              <a:rPr lang="en-GB" sz="2000" dirty="0" smtClean="0"/>
              <a:t>etters </a:t>
            </a:r>
            <a:r>
              <a:rPr lang="en-GB" sz="2000" dirty="0"/>
              <a:t>and </a:t>
            </a:r>
            <a:r>
              <a:rPr lang="en-GB" sz="2000" dirty="0" smtClean="0"/>
              <a:t>Sounds</a:t>
            </a:r>
            <a:r>
              <a:rPr lang="en-GB" sz="2000" dirty="0"/>
              <a:t>) or the numerical code (Home </a:t>
            </a:r>
            <a:r>
              <a:rPr lang="en-GB" sz="2000" dirty="0" smtClean="0"/>
              <a:t>Experiences </a:t>
            </a:r>
            <a:r>
              <a:rPr lang="en-GB" sz="2000" dirty="0"/>
              <a:t>N</a:t>
            </a:r>
            <a:r>
              <a:rPr lang="en-GB" sz="2000" dirty="0" smtClean="0"/>
              <a:t>umber</a:t>
            </a:r>
            <a:r>
              <a:rPr lang="en-GB" sz="2000" dirty="0"/>
              <a:t>).  </a:t>
            </a:r>
            <a:endParaRPr lang="en-GB" sz="2000" dirty="0" smtClean="0"/>
          </a:p>
          <a:p>
            <a:pPr>
              <a:lnSpc>
                <a:spcPct val="150000"/>
              </a:lnSpc>
              <a:spcBef>
                <a:spcPts val="0"/>
              </a:spcBef>
              <a:buFont typeface="Wingdings" panose="05000000000000000000" pitchFamily="2" charset="2"/>
              <a:buChar char="Ø"/>
            </a:pPr>
            <a:r>
              <a:rPr lang="en-GB" sz="2000" dirty="0"/>
              <a:t>H</a:t>
            </a:r>
            <a:r>
              <a:rPr lang="en-GB" sz="2000" dirty="0" smtClean="0"/>
              <a:t>aving </a:t>
            </a:r>
            <a:r>
              <a:rPr lang="en-GB" sz="2000" dirty="0"/>
              <a:t>a parent who incorporates activities and discussion focussing on the symbolic systems for number </a:t>
            </a:r>
            <a:r>
              <a:rPr lang="en-GB" sz="2000" dirty="0" smtClean="0"/>
              <a:t>and for </a:t>
            </a:r>
            <a:r>
              <a:rPr lang="en-GB" sz="2000" dirty="0"/>
              <a:t>letters and sounds is associated with the development of early number skills</a:t>
            </a:r>
          </a:p>
          <a:p>
            <a:pPr>
              <a:lnSpc>
                <a:spcPct val="150000"/>
              </a:lnSpc>
              <a:spcBef>
                <a:spcPts val="0"/>
              </a:spcBef>
              <a:buFont typeface="Wingdings" panose="05000000000000000000" pitchFamily="2" charset="2"/>
              <a:buChar char="Ø"/>
            </a:pPr>
            <a:r>
              <a:rPr lang="en-GB" sz="2000" dirty="0" smtClean="0"/>
              <a:t>Our </a:t>
            </a:r>
            <a:r>
              <a:rPr lang="en-GB" sz="2000" dirty="0"/>
              <a:t>future analyses will focus on the extent that these </a:t>
            </a:r>
            <a:r>
              <a:rPr lang="en-GB" sz="2000" dirty="0" smtClean="0"/>
              <a:t>early experiences </a:t>
            </a:r>
            <a:r>
              <a:rPr lang="en-GB" sz="2000" dirty="0"/>
              <a:t>inter-relate with language and cognition &amp; the extent that they predict growth in </a:t>
            </a:r>
            <a:r>
              <a:rPr lang="en-GB" sz="2000" dirty="0" smtClean="0"/>
              <a:t>Early Number </a:t>
            </a:r>
            <a:r>
              <a:rPr lang="en-GB" sz="2000" dirty="0"/>
              <a:t>S</a:t>
            </a:r>
            <a:r>
              <a:rPr lang="en-GB" sz="2000" dirty="0" smtClean="0"/>
              <a:t>kills</a:t>
            </a:r>
            <a:endParaRPr lang="en-GB" sz="2000" dirty="0"/>
          </a:p>
        </p:txBody>
      </p:sp>
    </p:spTree>
    <p:extLst>
      <p:ext uri="{BB962C8B-B14F-4D97-AF65-F5344CB8AC3E}">
        <p14:creationId xmlns:p14="http://schemas.microsoft.com/office/powerpoint/2010/main" val="32801409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733" y="579614"/>
            <a:ext cx="10823222" cy="797629"/>
          </a:xfrm>
        </p:spPr>
        <p:txBody>
          <a:bodyPr>
            <a:noAutofit/>
          </a:bodyPr>
          <a:lstStyle/>
          <a:p>
            <a:pPr algn="ctr"/>
            <a:r>
              <a:rPr lang="en-GB" sz="2400" b="1" dirty="0" smtClean="0"/>
              <a:t>Liverpool Early Number Skills: Time for Questions &amp; Hopefully Answers…</a:t>
            </a:r>
            <a:endParaRPr lang="en-GB" sz="2400" b="1" dirty="0"/>
          </a:p>
        </p:txBody>
      </p:sp>
      <p:sp>
        <p:nvSpPr>
          <p:cNvPr id="3" name="Content Placeholder 2"/>
          <p:cNvSpPr>
            <a:spLocks noGrp="1"/>
          </p:cNvSpPr>
          <p:nvPr>
            <p:ph idx="1"/>
          </p:nvPr>
        </p:nvSpPr>
        <p:spPr>
          <a:xfrm>
            <a:off x="702733" y="1618735"/>
            <a:ext cx="5537429" cy="3225114"/>
          </a:xfrm>
          <a:ln w="28575">
            <a:solidFill>
              <a:schemeClr val="accent5"/>
            </a:solidFill>
          </a:ln>
        </p:spPr>
        <p:txBody>
          <a:bodyPr>
            <a:noAutofit/>
          </a:bodyPr>
          <a:lstStyle/>
          <a:p>
            <a:pPr marL="0" indent="0">
              <a:lnSpc>
                <a:spcPct val="150000"/>
              </a:lnSpc>
              <a:spcBef>
                <a:spcPts val="0"/>
              </a:spcBef>
              <a:buNone/>
            </a:pPr>
            <a:r>
              <a:rPr lang="en-GB" sz="2000" b="1" dirty="0"/>
              <a:t>Elena </a:t>
            </a:r>
            <a:r>
              <a:rPr lang="en-GB" sz="2000" b="1" dirty="0" smtClean="0"/>
              <a:t>Soto-Calvo,</a:t>
            </a:r>
            <a:r>
              <a:rPr lang="en-GB" sz="2000" dirty="0" smtClean="0"/>
              <a:t> </a:t>
            </a:r>
            <a:r>
              <a:rPr lang="en-GB" sz="2000" dirty="0"/>
              <a:t>PhD</a:t>
            </a:r>
            <a:r>
              <a:rPr lang="en-GB" sz="2000" b="1" dirty="0"/>
              <a:t/>
            </a:r>
            <a:br>
              <a:rPr lang="en-GB" sz="2000" b="1" dirty="0"/>
            </a:br>
            <a:r>
              <a:rPr lang="en-GB" sz="2000" b="1" dirty="0"/>
              <a:t>Liverpool Early Number Skills Project (LENS</a:t>
            </a:r>
            <a:r>
              <a:rPr lang="en-GB" sz="2000" b="1" dirty="0" smtClean="0"/>
              <a:t>)</a:t>
            </a:r>
            <a:r>
              <a:rPr lang="en-GB" sz="2000" b="1" dirty="0"/>
              <a:t/>
            </a:r>
            <a:br>
              <a:rPr lang="en-GB" sz="2000" b="1" dirty="0"/>
            </a:br>
            <a:r>
              <a:rPr lang="en-GB" sz="2000" b="1" dirty="0"/>
              <a:t>Natural Sciences and </a:t>
            </a:r>
            <a:r>
              <a:rPr lang="en-GB" sz="2000" b="1" dirty="0" smtClean="0"/>
              <a:t>Psychology</a:t>
            </a:r>
          </a:p>
          <a:p>
            <a:pPr marL="0" indent="0">
              <a:lnSpc>
                <a:spcPct val="150000"/>
              </a:lnSpc>
              <a:spcBef>
                <a:spcPts val="0"/>
              </a:spcBef>
              <a:buNone/>
            </a:pPr>
            <a:r>
              <a:rPr lang="en-GB" sz="2000" dirty="0" smtClean="0"/>
              <a:t>Tom </a:t>
            </a:r>
            <a:r>
              <a:rPr lang="en-GB" sz="2000" dirty="0"/>
              <a:t>Reilly Building, </a:t>
            </a:r>
            <a:r>
              <a:rPr lang="en-GB" sz="2000" dirty="0" err="1"/>
              <a:t>Byrom</a:t>
            </a:r>
            <a:r>
              <a:rPr lang="en-GB" sz="2000" dirty="0"/>
              <a:t> Street, Liverpool, L3 3AF</a:t>
            </a:r>
            <a:br>
              <a:rPr lang="en-GB" sz="2000" dirty="0"/>
            </a:br>
            <a:r>
              <a:rPr lang="en-GB" sz="2000" dirty="0"/>
              <a:t>t: 01519046338 </a:t>
            </a:r>
            <a:endParaRPr lang="en-GB" sz="2000" dirty="0" smtClean="0"/>
          </a:p>
          <a:p>
            <a:pPr marL="0" indent="0">
              <a:lnSpc>
                <a:spcPct val="150000"/>
              </a:lnSpc>
              <a:spcBef>
                <a:spcPts val="0"/>
              </a:spcBef>
              <a:buNone/>
            </a:pPr>
            <a:r>
              <a:rPr lang="en-GB" sz="2000" dirty="0" smtClean="0"/>
              <a:t>e</a:t>
            </a:r>
            <a:r>
              <a:rPr lang="en-GB" sz="2000" b="1" dirty="0"/>
              <a:t>: </a:t>
            </a:r>
            <a:r>
              <a:rPr lang="en-GB" sz="2000" b="1" u="sng" dirty="0" smtClean="0">
                <a:hlinkClick r:id="rId3"/>
              </a:rPr>
              <a:t>E.SotoCalvo@ljmu.ac.uk</a:t>
            </a:r>
            <a:endParaRPr lang="en-GB" sz="2000" b="1" u="sng" dirty="0"/>
          </a:p>
          <a:p>
            <a:pPr marL="0" indent="0">
              <a:lnSpc>
                <a:spcPct val="150000"/>
              </a:lnSpc>
              <a:spcBef>
                <a:spcPts val="0"/>
              </a:spcBef>
              <a:buNone/>
            </a:pPr>
            <a:r>
              <a:rPr lang="en-GB" sz="2000" dirty="0" smtClean="0"/>
              <a:t>e: </a:t>
            </a:r>
            <a:r>
              <a:rPr lang="en-GB" sz="2000" b="1" u="sng" dirty="0" smtClean="0">
                <a:hlinkClick r:id="rId4"/>
              </a:rPr>
              <a:t>LENS@ljmu.ac.uk</a:t>
            </a:r>
            <a:endParaRPr lang="en-GB" sz="2000" b="1" dirty="0"/>
          </a:p>
        </p:txBody>
      </p:sp>
      <p:pic>
        <p:nvPicPr>
          <p:cNvPr id="4" name="Picture 3"/>
          <p:cNvPicPr>
            <a:picLocks noChangeAspect="1"/>
          </p:cNvPicPr>
          <p:nvPr/>
        </p:nvPicPr>
        <p:blipFill>
          <a:blip r:embed="rId5"/>
          <a:stretch>
            <a:fillRect/>
          </a:stretch>
        </p:blipFill>
        <p:spPr>
          <a:xfrm>
            <a:off x="702733" y="5224924"/>
            <a:ext cx="11074858" cy="859611"/>
          </a:xfrm>
          <a:prstGeom prst="rect">
            <a:avLst/>
          </a:prstGeom>
        </p:spPr>
      </p:pic>
      <p:sp>
        <p:nvSpPr>
          <p:cNvPr id="8" name="Content Placeholder 2"/>
          <p:cNvSpPr txBox="1">
            <a:spLocks/>
          </p:cNvSpPr>
          <p:nvPr/>
        </p:nvSpPr>
        <p:spPr>
          <a:xfrm>
            <a:off x="6446666" y="1618735"/>
            <a:ext cx="5359154" cy="1484992"/>
          </a:xfrm>
          <a:prstGeom prst="rect">
            <a:avLst/>
          </a:prstGeom>
          <a:ln w="28575">
            <a:solidFill>
              <a:schemeClr val="accent5"/>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Font typeface="Arial" panose="020B0604020202020204" pitchFamily="34" charset="0"/>
              <a:buNone/>
            </a:pPr>
            <a:r>
              <a:rPr lang="en-GB" sz="5000" b="1" dirty="0" smtClean="0"/>
              <a:t>Thank you for your attention!! </a:t>
            </a:r>
            <a:r>
              <a:rPr lang="en-GB" sz="5000" b="1" dirty="0" smtClean="0">
                <a:sym typeface="Wingdings" panose="05000000000000000000" pitchFamily="2" charset="2"/>
              </a:rPr>
              <a:t></a:t>
            </a:r>
            <a:endParaRPr lang="en-GB" sz="5000" b="1" dirty="0"/>
          </a:p>
        </p:txBody>
      </p:sp>
      <p:sp>
        <p:nvSpPr>
          <p:cNvPr id="6" name="Content Placeholder 2"/>
          <p:cNvSpPr txBox="1">
            <a:spLocks/>
          </p:cNvSpPr>
          <p:nvPr/>
        </p:nvSpPr>
        <p:spPr>
          <a:xfrm>
            <a:off x="6425514" y="3231291"/>
            <a:ext cx="5380306" cy="1612557"/>
          </a:xfrm>
          <a:prstGeom prst="rect">
            <a:avLst/>
          </a:prstGeom>
          <a:ln w="28575">
            <a:solidFill>
              <a:schemeClr val="accent5"/>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Font typeface="Arial" panose="020B0604020202020204" pitchFamily="34" charset="0"/>
              <a:buNone/>
            </a:pPr>
            <a:r>
              <a:rPr lang="en-GB" sz="3000" b="1" i="1" dirty="0" smtClean="0"/>
              <a:t>We would also like thank the children and settings for their participation and support </a:t>
            </a:r>
            <a:r>
              <a:rPr lang="en-GB" sz="3000" b="1" dirty="0" smtClean="0">
                <a:sym typeface="Wingdings" panose="05000000000000000000" pitchFamily="2" charset="2"/>
              </a:rPr>
              <a:t></a:t>
            </a:r>
            <a:endParaRPr lang="en-GB" sz="3000" b="1" dirty="0"/>
          </a:p>
        </p:txBody>
      </p:sp>
    </p:spTree>
    <p:extLst>
      <p:ext uri="{BB962C8B-B14F-4D97-AF65-F5344CB8AC3E}">
        <p14:creationId xmlns:p14="http://schemas.microsoft.com/office/powerpoint/2010/main" val="497871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733" y="579615"/>
            <a:ext cx="10823222" cy="515408"/>
          </a:xfrm>
        </p:spPr>
        <p:txBody>
          <a:bodyPr>
            <a:noAutofit/>
          </a:bodyPr>
          <a:lstStyle/>
          <a:p>
            <a:pPr algn="ctr"/>
            <a:r>
              <a:rPr lang="en-GB" sz="3200" b="1" dirty="0" smtClean="0"/>
              <a:t>Liverpool Early Number Skills: Key questions</a:t>
            </a:r>
            <a:endParaRPr lang="en-GB" sz="3200" b="1" dirty="0"/>
          </a:p>
        </p:txBody>
      </p:sp>
      <p:sp>
        <p:nvSpPr>
          <p:cNvPr id="3" name="Content Placeholder 2"/>
          <p:cNvSpPr>
            <a:spLocks noGrp="1"/>
          </p:cNvSpPr>
          <p:nvPr>
            <p:ph idx="1"/>
          </p:nvPr>
        </p:nvSpPr>
        <p:spPr>
          <a:xfrm>
            <a:off x="702733" y="1614311"/>
            <a:ext cx="10823222" cy="2223911"/>
          </a:xfrm>
          <a:ln w="28575">
            <a:solidFill>
              <a:schemeClr val="accent5"/>
            </a:solidFill>
          </a:ln>
        </p:spPr>
        <p:txBody>
          <a:bodyPr>
            <a:noAutofit/>
          </a:bodyPr>
          <a:lstStyle/>
          <a:p>
            <a:pPr marL="0" indent="0">
              <a:lnSpc>
                <a:spcPct val="100000"/>
              </a:lnSpc>
              <a:spcBef>
                <a:spcPts val="1200"/>
              </a:spcBef>
              <a:spcAft>
                <a:spcPts val="1200"/>
              </a:spcAft>
              <a:buNone/>
            </a:pPr>
            <a:r>
              <a:rPr lang="en-GB" sz="2000" dirty="0"/>
              <a:t>1. To what extent do preschool language and cognitive skills predict growth in early number skills? </a:t>
            </a:r>
          </a:p>
          <a:p>
            <a:pPr marL="0" indent="0">
              <a:lnSpc>
                <a:spcPct val="100000"/>
              </a:lnSpc>
              <a:spcBef>
                <a:spcPts val="1200"/>
              </a:spcBef>
              <a:spcAft>
                <a:spcPts val="1200"/>
              </a:spcAft>
              <a:buNone/>
            </a:pPr>
            <a:r>
              <a:rPr lang="en-GB" sz="2000" dirty="0"/>
              <a:t>2. To what extent do number-oriented and language and literacy-oriented aspects of the home learning environment predict growth in early number skills? </a:t>
            </a:r>
          </a:p>
          <a:p>
            <a:pPr marL="0" indent="0">
              <a:lnSpc>
                <a:spcPct val="100000"/>
              </a:lnSpc>
              <a:spcBef>
                <a:spcPts val="1200"/>
              </a:spcBef>
              <a:spcAft>
                <a:spcPts val="1200"/>
              </a:spcAft>
              <a:buNone/>
            </a:pPr>
            <a:r>
              <a:rPr lang="en-GB" sz="2000" dirty="0"/>
              <a:t>3. To what extent are the relationships between the quality of the home learning environment and early number skills direct and to what extent are they indirect via the promotion of language skills? </a:t>
            </a:r>
          </a:p>
        </p:txBody>
      </p:sp>
      <p:sp>
        <p:nvSpPr>
          <p:cNvPr id="4" name="TextBox 3"/>
          <p:cNvSpPr txBox="1"/>
          <p:nvPr/>
        </p:nvSpPr>
        <p:spPr>
          <a:xfrm>
            <a:off x="702733" y="4357510"/>
            <a:ext cx="10823222" cy="1631216"/>
          </a:xfrm>
          <a:prstGeom prst="rect">
            <a:avLst/>
          </a:prstGeom>
          <a:noFill/>
          <a:ln w="28575">
            <a:solidFill>
              <a:schemeClr val="accent6"/>
            </a:solidFill>
          </a:ln>
        </p:spPr>
        <p:txBody>
          <a:bodyPr wrap="square" rtlCol="0">
            <a:spAutoFit/>
          </a:bodyPr>
          <a:lstStyle/>
          <a:p>
            <a:pPr marL="285750" indent="-285750">
              <a:spcBef>
                <a:spcPts val="1200"/>
              </a:spcBef>
              <a:spcAft>
                <a:spcPts val="1200"/>
              </a:spcAft>
              <a:buFont typeface="Wingdings" panose="05000000000000000000" pitchFamily="2" charset="2"/>
              <a:buChar char="Ø"/>
            </a:pPr>
            <a:r>
              <a:rPr lang="en-GB" sz="2000" dirty="0" smtClean="0"/>
              <a:t>Reliability of the questionnaire Scales</a:t>
            </a:r>
          </a:p>
          <a:p>
            <a:pPr marL="285750" indent="-285750">
              <a:spcBef>
                <a:spcPts val="1200"/>
              </a:spcBef>
              <a:spcAft>
                <a:spcPts val="1200"/>
              </a:spcAft>
              <a:buFont typeface="Wingdings" panose="05000000000000000000" pitchFamily="2" charset="2"/>
              <a:buChar char="Ø"/>
            </a:pPr>
            <a:r>
              <a:rPr lang="en-GB" sz="2000" dirty="0" smtClean="0"/>
              <a:t>Score distribution of the Early Number Skills tasks</a:t>
            </a:r>
          </a:p>
          <a:p>
            <a:pPr marL="285750" indent="-285750">
              <a:spcBef>
                <a:spcPts val="1200"/>
              </a:spcBef>
              <a:spcAft>
                <a:spcPts val="1200"/>
              </a:spcAft>
              <a:buFont typeface="Wingdings" panose="05000000000000000000" pitchFamily="2" charset="2"/>
              <a:buChar char="Ø"/>
            </a:pPr>
            <a:r>
              <a:rPr lang="en-GB" sz="2000" dirty="0" smtClean="0"/>
              <a:t>Relationships between questionnaire scales and Early Number Skills tasks</a:t>
            </a:r>
            <a:endParaRPr lang="en-GB" sz="2000" dirty="0"/>
          </a:p>
        </p:txBody>
      </p:sp>
      <p:sp>
        <p:nvSpPr>
          <p:cNvPr id="5" name="TextBox 4"/>
          <p:cNvSpPr txBox="1"/>
          <p:nvPr/>
        </p:nvSpPr>
        <p:spPr>
          <a:xfrm>
            <a:off x="702733" y="1207912"/>
            <a:ext cx="1098634" cy="400110"/>
          </a:xfrm>
          <a:prstGeom prst="rect">
            <a:avLst/>
          </a:prstGeom>
          <a:noFill/>
          <a:ln w="28575">
            <a:solidFill>
              <a:schemeClr val="accent5"/>
            </a:solidFill>
          </a:ln>
        </p:spPr>
        <p:txBody>
          <a:bodyPr wrap="none" rtlCol="0">
            <a:spAutoFit/>
          </a:bodyPr>
          <a:lstStyle/>
          <a:p>
            <a:r>
              <a:rPr lang="en-GB" sz="2000" dirty="0" smtClean="0"/>
              <a:t>Overall…</a:t>
            </a:r>
            <a:endParaRPr lang="en-GB" sz="2000" dirty="0"/>
          </a:p>
        </p:txBody>
      </p:sp>
      <p:sp>
        <p:nvSpPr>
          <p:cNvPr id="6" name="TextBox 5"/>
          <p:cNvSpPr txBox="1"/>
          <p:nvPr/>
        </p:nvSpPr>
        <p:spPr>
          <a:xfrm>
            <a:off x="702733" y="3951111"/>
            <a:ext cx="966675" cy="400110"/>
          </a:xfrm>
          <a:prstGeom prst="rect">
            <a:avLst/>
          </a:prstGeom>
          <a:noFill/>
          <a:ln w="28575">
            <a:solidFill>
              <a:schemeClr val="accent6"/>
            </a:solidFill>
          </a:ln>
        </p:spPr>
        <p:txBody>
          <a:bodyPr wrap="none" rtlCol="0">
            <a:spAutoFit/>
          </a:bodyPr>
          <a:lstStyle/>
          <a:p>
            <a:r>
              <a:rPr lang="en-GB" sz="2000" dirty="0" smtClean="0"/>
              <a:t>Today…</a:t>
            </a:r>
            <a:endParaRPr lang="en-GB" sz="2000" dirty="0"/>
          </a:p>
        </p:txBody>
      </p:sp>
    </p:spTree>
    <p:extLst>
      <p:ext uri="{BB962C8B-B14F-4D97-AF65-F5344CB8AC3E}">
        <p14:creationId xmlns:p14="http://schemas.microsoft.com/office/powerpoint/2010/main" val="3077917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1026421" cy="617008"/>
          </a:xfrm>
        </p:spPr>
        <p:txBody>
          <a:bodyPr>
            <a:normAutofit/>
          </a:bodyPr>
          <a:lstStyle/>
          <a:p>
            <a:pPr algn="ctr"/>
            <a:r>
              <a:rPr lang="en-GB" sz="2400" b="1" dirty="0" smtClean="0"/>
              <a:t>Liverpool Early Number Skills: Project Overview</a:t>
            </a:r>
            <a:endParaRPr lang="en-GB" sz="2400" b="1" dirty="0"/>
          </a:p>
        </p:txBody>
      </p:sp>
      <p:graphicFrame>
        <p:nvGraphicFramePr>
          <p:cNvPr id="8" name="Table 7"/>
          <p:cNvGraphicFramePr>
            <a:graphicFrameLocks noGrp="1"/>
          </p:cNvGraphicFramePr>
          <p:nvPr>
            <p:extLst>
              <p:ext uri="{D42A27DB-BD31-4B8C-83A1-F6EECF244321}">
                <p14:modId xmlns:p14="http://schemas.microsoft.com/office/powerpoint/2010/main" val="429943379"/>
              </p:ext>
            </p:extLst>
          </p:nvPr>
        </p:nvGraphicFramePr>
        <p:xfrm>
          <a:off x="293510" y="498179"/>
          <a:ext cx="11471026" cy="6062441"/>
        </p:xfrm>
        <a:graphic>
          <a:graphicData uri="http://schemas.openxmlformats.org/drawingml/2006/table">
            <a:tbl>
              <a:tblPr firstRow="1" firstCol="1" bandRow="1">
                <a:tableStyleId>{5C22544A-7EE6-4342-B048-85BDC9FD1C3A}</a:tableStyleId>
              </a:tblPr>
              <a:tblGrid>
                <a:gridCol w="375930"/>
                <a:gridCol w="391125"/>
                <a:gridCol w="1576006"/>
                <a:gridCol w="1944125"/>
                <a:gridCol w="5565999"/>
                <a:gridCol w="1617841"/>
              </a:tblGrid>
              <a:tr h="312177">
                <a:tc>
                  <a:txBody>
                    <a:bodyPr/>
                    <a:lstStyle/>
                    <a:p>
                      <a:pPr algn="ctr">
                        <a:lnSpc>
                          <a:spcPct val="107000"/>
                        </a:lnSpc>
                        <a:spcAft>
                          <a:spcPts val="0"/>
                        </a:spcAft>
                      </a:pPr>
                      <a:r>
                        <a:rPr lang="en-GB" sz="2000" b="0" dirty="0">
                          <a:effectLst/>
                        </a:rPr>
                        <a:t> </a:t>
                      </a:r>
                      <a:endParaRPr lang="en-GB" sz="20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3">
                        <a:lumMod val="75000"/>
                      </a:schemeClr>
                    </a:solidFill>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T</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3">
                        <a:lumMod val="75000"/>
                      </a:schemeClr>
                    </a:solidFill>
                  </a:tcPr>
                </a:tc>
                <a:tc>
                  <a:txBody>
                    <a:bodyPr/>
                    <a:lstStyle/>
                    <a:p>
                      <a:pPr algn="ctr">
                        <a:lnSpc>
                          <a:spcPct val="107000"/>
                        </a:lnSpc>
                        <a:spcAft>
                          <a:spcPts val="0"/>
                        </a:spcAft>
                      </a:pPr>
                      <a:r>
                        <a:rPr lang="en-GB" sz="2000" b="1" dirty="0">
                          <a:effectLst/>
                        </a:rPr>
                        <a:t>When?</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3">
                        <a:lumMod val="75000"/>
                      </a:schemeClr>
                    </a:solidFill>
                  </a:tcPr>
                </a:tc>
                <a:tc>
                  <a:txBody>
                    <a:bodyPr/>
                    <a:lstStyle/>
                    <a:p>
                      <a:pPr algn="ctr">
                        <a:lnSpc>
                          <a:spcPct val="107000"/>
                        </a:lnSpc>
                        <a:spcAft>
                          <a:spcPts val="0"/>
                        </a:spcAft>
                      </a:pPr>
                      <a:r>
                        <a:rPr lang="en-GB" sz="2000" b="1" dirty="0">
                          <a:effectLst/>
                        </a:rPr>
                        <a:t>What?</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3">
                        <a:lumMod val="75000"/>
                      </a:schemeClr>
                    </a:solidFill>
                  </a:tcPr>
                </a:tc>
                <a:tc>
                  <a:txBody>
                    <a:bodyPr/>
                    <a:lstStyle/>
                    <a:p>
                      <a:pPr algn="ctr">
                        <a:lnSpc>
                          <a:spcPct val="107000"/>
                        </a:lnSpc>
                        <a:spcAft>
                          <a:spcPts val="0"/>
                        </a:spcAft>
                      </a:pPr>
                      <a:r>
                        <a:rPr lang="en-GB" sz="2000" b="1" dirty="0">
                          <a:effectLst/>
                        </a:rPr>
                        <a:t>Measure/Task</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3">
                        <a:lumMod val="75000"/>
                      </a:schemeClr>
                    </a:solidFill>
                  </a:tcPr>
                </a:tc>
                <a:tc>
                  <a:txBody>
                    <a:bodyPr/>
                    <a:lstStyle/>
                    <a:p>
                      <a:pPr algn="ctr">
                        <a:lnSpc>
                          <a:spcPct val="107000"/>
                        </a:lnSpc>
                        <a:spcAft>
                          <a:spcPts val="0"/>
                        </a:spcAft>
                      </a:pPr>
                      <a:r>
                        <a:rPr lang="en-GB" sz="2000" b="1" dirty="0">
                          <a:effectLst/>
                        </a:rPr>
                        <a:t>How?</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3">
                        <a:lumMod val="75000"/>
                      </a:schemeClr>
                    </a:solidFill>
                  </a:tcPr>
                </a:tc>
              </a:tr>
              <a:tr h="1551341">
                <a:tc rowSpan="4">
                  <a:txBody>
                    <a:bodyPr/>
                    <a:lstStyle/>
                    <a:p>
                      <a:pPr marL="71755" marR="71755" algn="ctr">
                        <a:lnSpc>
                          <a:spcPct val="107000"/>
                        </a:lnSpc>
                        <a:spcAft>
                          <a:spcPts val="0"/>
                        </a:spcAft>
                      </a:pPr>
                      <a:r>
                        <a:rPr lang="en-GB" sz="2000" b="1" dirty="0" smtClean="0">
                          <a:effectLst/>
                        </a:rPr>
                        <a:t>Preschool 2017</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vert="vert270" anchor="ctr"/>
                </a:tc>
                <a:tc rowSpan="2">
                  <a:txBody>
                    <a:bodyPr/>
                    <a:lstStyle/>
                    <a:p>
                      <a:pPr algn="ctr">
                        <a:lnSpc>
                          <a:spcPct val="107000"/>
                        </a:lnSpc>
                        <a:spcAft>
                          <a:spcPts val="0"/>
                        </a:spcAft>
                      </a:pPr>
                      <a:r>
                        <a:rPr lang="en-GB" sz="2000" b="0" dirty="0" smtClean="0">
                          <a:effectLst/>
                        </a:rPr>
                        <a:t>T1</a:t>
                      </a:r>
                    </a:p>
                  </a:txBody>
                  <a:tcPr marL="67552" marR="67552" marT="0" marB="0" vert="vert270" anchor="ctr">
                    <a:solidFill>
                      <a:schemeClr val="accent5">
                        <a:lumMod val="40000"/>
                        <a:lumOff val="60000"/>
                      </a:schemeClr>
                    </a:solidFill>
                  </a:tcPr>
                </a:tc>
                <a:tc rowSpan="2">
                  <a:txBody>
                    <a:bodyPr/>
                    <a:lstStyle/>
                    <a:p>
                      <a:pPr algn="ctr">
                        <a:lnSpc>
                          <a:spcPct val="107000"/>
                        </a:lnSpc>
                        <a:spcAft>
                          <a:spcPts val="0"/>
                        </a:spcAft>
                      </a:pPr>
                      <a:r>
                        <a:rPr lang="en-GB" sz="2000" b="0" dirty="0" smtClean="0">
                          <a:effectLst/>
                        </a:rPr>
                        <a:t>Winter</a:t>
                      </a:r>
                      <a:r>
                        <a:rPr lang="en-GB" sz="2000" b="0" baseline="0" dirty="0" smtClean="0">
                          <a:effectLst/>
                        </a:rPr>
                        <a:t> &amp; </a:t>
                      </a:r>
                      <a:r>
                        <a:rPr lang="en-GB" sz="2000" b="0" dirty="0" smtClean="0">
                          <a:effectLst/>
                        </a:rPr>
                        <a:t>Spring </a:t>
                      </a:r>
                      <a:r>
                        <a:rPr lang="en-GB" sz="2000" b="0" dirty="0">
                          <a:effectLst/>
                        </a:rPr>
                        <a:t>term </a:t>
                      </a:r>
                      <a:endParaRPr lang="en-GB" sz="2000" b="0" dirty="0" smtClean="0">
                        <a:effectLst/>
                      </a:endParaRPr>
                    </a:p>
                  </a:txBody>
                  <a:tcPr marL="67552" marR="67552" marT="0" marB="0" anchor="ctr">
                    <a:solidFill>
                      <a:schemeClr val="accent5">
                        <a:lumMod val="40000"/>
                        <a:lumOff val="60000"/>
                      </a:schemeClr>
                    </a:solidFill>
                  </a:tcPr>
                </a:tc>
                <a:tc>
                  <a:txBody>
                    <a:bodyPr/>
                    <a:lstStyle/>
                    <a:p>
                      <a:pPr algn="ctr">
                        <a:lnSpc>
                          <a:spcPct val="107000"/>
                        </a:lnSpc>
                        <a:spcAft>
                          <a:spcPts val="0"/>
                        </a:spcAft>
                      </a:pPr>
                      <a:r>
                        <a:rPr lang="en-GB" sz="2000" b="0" dirty="0">
                          <a:effectLst/>
                        </a:rPr>
                        <a:t>Home Environment</a:t>
                      </a:r>
                      <a:endParaRPr lang="en-GB" sz="20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5">
                        <a:lumMod val="40000"/>
                        <a:lumOff val="60000"/>
                      </a:schemeClr>
                    </a:solidFill>
                  </a:tcPr>
                </a:tc>
                <a:tc>
                  <a:txBody>
                    <a:bodyPr/>
                    <a:lstStyle/>
                    <a:p>
                      <a:pPr algn="ctr">
                        <a:spcAft>
                          <a:spcPts val="0"/>
                        </a:spcAft>
                      </a:pPr>
                      <a:r>
                        <a:rPr lang="en-GB" sz="2000" b="0" kern="1200" dirty="0">
                          <a:effectLst/>
                        </a:rPr>
                        <a:t>SES (postcode and qualifications)</a:t>
                      </a:r>
                      <a:endParaRPr lang="en-GB" sz="2000" b="0" dirty="0">
                        <a:effectLst/>
                      </a:endParaRPr>
                    </a:p>
                    <a:p>
                      <a:pPr algn="ctr">
                        <a:spcAft>
                          <a:spcPts val="0"/>
                        </a:spcAft>
                      </a:pPr>
                      <a:r>
                        <a:rPr lang="en-GB" sz="2000" b="0" kern="1200" dirty="0">
                          <a:effectLst/>
                        </a:rPr>
                        <a:t>Preschool hours</a:t>
                      </a:r>
                      <a:endParaRPr lang="en-GB" sz="2000" b="0" dirty="0">
                        <a:effectLst/>
                      </a:endParaRPr>
                    </a:p>
                    <a:p>
                      <a:pPr algn="ctr">
                        <a:spcAft>
                          <a:spcPts val="0"/>
                        </a:spcAft>
                      </a:pPr>
                      <a:r>
                        <a:rPr lang="en-GB" sz="2000" b="0" kern="1200" dirty="0">
                          <a:effectLst/>
                        </a:rPr>
                        <a:t>Home Learning Environment </a:t>
                      </a:r>
                      <a:endParaRPr lang="en-GB" sz="2000" b="0" kern="1200" dirty="0" smtClean="0">
                        <a:effectLst/>
                      </a:endParaRPr>
                    </a:p>
                    <a:p>
                      <a:pPr algn="ctr">
                        <a:spcAft>
                          <a:spcPts val="0"/>
                        </a:spcAft>
                      </a:pPr>
                      <a:r>
                        <a:rPr lang="en-GB" sz="2000" b="0" kern="1200" dirty="0" smtClean="0">
                          <a:effectLst/>
                        </a:rPr>
                        <a:t>Reception </a:t>
                      </a:r>
                      <a:r>
                        <a:rPr lang="en-GB" sz="2000" b="0" kern="1200" dirty="0">
                          <a:effectLst/>
                        </a:rPr>
                        <a:t>expectations</a:t>
                      </a:r>
                      <a:endParaRPr lang="en-GB" sz="2000" b="0" dirty="0">
                        <a:effectLst/>
                      </a:endParaRPr>
                    </a:p>
                    <a:p>
                      <a:pPr algn="ctr">
                        <a:spcAft>
                          <a:spcPts val="0"/>
                        </a:spcAft>
                      </a:pPr>
                      <a:r>
                        <a:rPr lang="en-GB" sz="2000" b="0" kern="1200" dirty="0">
                          <a:effectLst/>
                        </a:rPr>
                        <a:t>Attitudes to </a:t>
                      </a:r>
                      <a:r>
                        <a:rPr lang="en-GB" sz="2000" b="0" kern="1200" dirty="0" smtClean="0">
                          <a:effectLst/>
                        </a:rPr>
                        <a:t>mathematics</a:t>
                      </a:r>
                      <a:r>
                        <a:rPr lang="en-GB" sz="2000" b="0" kern="1200" baseline="0" dirty="0" smtClean="0">
                          <a:effectLst/>
                        </a:rPr>
                        <a:t> &amp; </a:t>
                      </a:r>
                      <a:r>
                        <a:rPr lang="en-GB" sz="2000" b="0" kern="1200" dirty="0" smtClean="0">
                          <a:effectLst/>
                        </a:rPr>
                        <a:t>Mathematical </a:t>
                      </a:r>
                      <a:r>
                        <a:rPr lang="en-GB" sz="2000" b="0" kern="1200" dirty="0">
                          <a:effectLst/>
                        </a:rPr>
                        <a:t>anxiety</a:t>
                      </a:r>
                      <a:endParaRPr lang="en-GB" sz="2000" b="0" dirty="0">
                        <a:effectLst/>
                        <a:latin typeface="Calibri" panose="020F0502020204030204" pitchFamily="34" charset="0"/>
                      </a:endParaRPr>
                    </a:p>
                  </a:txBody>
                  <a:tcPr marL="67552" marR="67552" marT="0" marB="0" anchor="ctr">
                    <a:solidFill>
                      <a:schemeClr val="accent5">
                        <a:lumMod val="40000"/>
                        <a:lumOff val="60000"/>
                      </a:schemeClr>
                    </a:solidFill>
                  </a:tcPr>
                </a:tc>
                <a:tc>
                  <a:txBody>
                    <a:bodyPr/>
                    <a:lstStyle/>
                    <a:p>
                      <a:pPr algn="ctr">
                        <a:lnSpc>
                          <a:spcPct val="107000"/>
                        </a:lnSpc>
                        <a:spcAft>
                          <a:spcPts val="0"/>
                        </a:spcAft>
                      </a:pPr>
                      <a:r>
                        <a:rPr lang="en-GB" sz="2000" b="0">
                          <a:effectLst/>
                        </a:rPr>
                        <a:t>Questionnaire</a:t>
                      </a:r>
                      <a:endParaRPr lang="en-GB" sz="2000" b="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5">
                        <a:lumMod val="40000"/>
                        <a:lumOff val="60000"/>
                      </a:schemeClr>
                    </a:solidFill>
                  </a:tcPr>
                </a:tc>
              </a:tr>
              <a:tr h="90336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07000"/>
                        </a:lnSpc>
                        <a:spcAft>
                          <a:spcPts val="0"/>
                        </a:spcAft>
                      </a:pPr>
                      <a:r>
                        <a:rPr lang="en-GB" sz="2000" b="0" dirty="0">
                          <a:effectLst/>
                        </a:rPr>
                        <a:t>Early Number Skills</a:t>
                      </a:r>
                      <a:endParaRPr lang="en-GB" sz="20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5">
                        <a:lumMod val="40000"/>
                        <a:lumOff val="60000"/>
                      </a:schemeClr>
                    </a:solidFill>
                  </a:tcPr>
                </a:tc>
                <a:tc>
                  <a:txBody>
                    <a:bodyPr/>
                    <a:lstStyle/>
                    <a:p>
                      <a:pPr algn="ctr">
                        <a:spcAft>
                          <a:spcPts val="0"/>
                        </a:spcAft>
                      </a:pPr>
                      <a:r>
                        <a:rPr lang="en-GB" sz="2000" b="0" kern="1200" dirty="0">
                          <a:effectLst/>
                        </a:rPr>
                        <a:t>Sequential </a:t>
                      </a:r>
                      <a:r>
                        <a:rPr lang="en-GB" sz="2000" b="0" kern="1200" baseline="0" dirty="0" smtClean="0">
                          <a:effectLst/>
                        </a:rPr>
                        <a:t>&amp; </a:t>
                      </a:r>
                      <a:r>
                        <a:rPr lang="en-GB" sz="2000" b="0" kern="1200" dirty="0" smtClean="0">
                          <a:effectLst/>
                        </a:rPr>
                        <a:t>Cardinal </a:t>
                      </a:r>
                      <a:r>
                        <a:rPr lang="en-GB" sz="2000" b="0" kern="1200" dirty="0">
                          <a:effectLst/>
                        </a:rPr>
                        <a:t>counting</a:t>
                      </a:r>
                      <a:endParaRPr lang="en-GB" sz="2000" b="0" dirty="0">
                        <a:effectLst/>
                      </a:endParaRPr>
                    </a:p>
                    <a:p>
                      <a:pPr algn="ctr">
                        <a:spcAft>
                          <a:spcPts val="0"/>
                        </a:spcAft>
                      </a:pPr>
                      <a:r>
                        <a:rPr lang="en-GB" sz="2000" b="0" kern="1200" dirty="0">
                          <a:effectLst/>
                        </a:rPr>
                        <a:t>Numeral translation</a:t>
                      </a:r>
                      <a:endParaRPr lang="en-GB" sz="2000" b="0" dirty="0">
                        <a:effectLst/>
                      </a:endParaRPr>
                    </a:p>
                    <a:p>
                      <a:pPr algn="ctr">
                        <a:spcAft>
                          <a:spcPts val="0"/>
                        </a:spcAft>
                      </a:pPr>
                      <a:r>
                        <a:rPr lang="en-GB" sz="2000" b="0" kern="1200" dirty="0">
                          <a:effectLst/>
                        </a:rPr>
                        <a:t>Calculation</a:t>
                      </a:r>
                      <a:endParaRPr lang="en-GB" sz="2000" b="0" dirty="0">
                        <a:effectLst/>
                        <a:latin typeface="Calibri" panose="020F0502020204030204" pitchFamily="34" charset="0"/>
                      </a:endParaRPr>
                    </a:p>
                  </a:txBody>
                  <a:tcPr marL="67552" marR="67552" marT="0" marB="0" anchor="ctr">
                    <a:solidFill>
                      <a:schemeClr val="accent5">
                        <a:lumMod val="40000"/>
                        <a:lumOff val="60000"/>
                      </a:schemeClr>
                    </a:solidFill>
                  </a:tcPr>
                </a:tc>
                <a:tc>
                  <a:txBody>
                    <a:bodyPr/>
                    <a:lstStyle/>
                    <a:p>
                      <a:pPr algn="ctr">
                        <a:lnSpc>
                          <a:spcPct val="107000"/>
                        </a:lnSpc>
                        <a:spcAft>
                          <a:spcPts val="0"/>
                        </a:spcAft>
                      </a:pPr>
                      <a:r>
                        <a:rPr lang="en-GB" sz="2000" b="0" dirty="0">
                          <a:effectLst/>
                        </a:rPr>
                        <a:t>2 Sessions</a:t>
                      </a:r>
                      <a:endParaRPr lang="en-GB" sz="20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5">
                        <a:lumMod val="40000"/>
                        <a:lumOff val="60000"/>
                      </a:schemeClr>
                    </a:solidFill>
                  </a:tcPr>
                </a:tc>
              </a:tr>
              <a:tr h="630093">
                <a:tc vMerge="1">
                  <a:txBody>
                    <a:bodyPr/>
                    <a:lstStyle/>
                    <a:p>
                      <a:endParaRPr lang="en-GB"/>
                    </a:p>
                  </a:txBody>
                  <a:tcPr/>
                </a:tc>
                <a:tc rowSpan="2">
                  <a:txBody>
                    <a:bodyPr/>
                    <a:lstStyle/>
                    <a:p>
                      <a:pPr algn="ctr">
                        <a:lnSpc>
                          <a:spcPct val="107000"/>
                        </a:lnSpc>
                        <a:spcAft>
                          <a:spcPts val="0"/>
                        </a:spcAft>
                      </a:pPr>
                      <a:r>
                        <a:rPr lang="en-GB" sz="2000" b="0" dirty="0" smtClean="0">
                          <a:effectLst/>
                          <a:latin typeface="Calibri" panose="020F0502020204030204" pitchFamily="34" charset="0"/>
                          <a:ea typeface="PMingLiU" panose="02020500000000000000" pitchFamily="18" charset="-120"/>
                          <a:cs typeface="Times New Roman" panose="02020603050405020304" pitchFamily="18" charset="0"/>
                        </a:rPr>
                        <a:t>T2</a:t>
                      </a:r>
                      <a:endParaRPr lang="en-GB" sz="20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vert="vert270" anchor="ctr">
                    <a:solidFill>
                      <a:schemeClr val="accent1">
                        <a:lumMod val="20000"/>
                        <a:lumOff val="80000"/>
                      </a:schemeClr>
                    </a:solidFill>
                  </a:tcPr>
                </a:tc>
                <a:tc row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2000" b="0" dirty="0" smtClean="0">
                          <a:effectLst/>
                        </a:rPr>
                        <a:t>Summer term</a:t>
                      </a:r>
                    </a:p>
                  </a:txBody>
                  <a:tcPr marL="67552" marR="67552" marT="0" marB="0" anchor="ctr">
                    <a:solidFill>
                      <a:schemeClr val="accent1">
                        <a:lumMod val="20000"/>
                        <a:lumOff val="80000"/>
                      </a:schemeClr>
                    </a:solidFill>
                  </a:tcPr>
                </a:tc>
                <a:tc>
                  <a:txBody>
                    <a:bodyPr/>
                    <a:lstStyle/>
                    <a:p>
                      <a:pPr algn="ctr">
                        <a:lnSpc>
                          <a:spcPct val="107000"/>
                        </a:lnSpc>
                        <a:spcAft>
                          <a:spcPts val="0"/>
                        </a:spcAft>
                      </a:pPr>
                      <a:r>
                        <a:rPr lang="en-GB" sz="2000" b="0" dirty="0">
                          <a:effectLst/>
                        </a:rPr>
                        <a:t>Preschool Environment</a:t>
                      </a:r>
                      <a:endParaRPr lang="en-GB" sz="20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1">
                        <a:lumMod val="20000"/>
                        <a:lumOff val="80000"/>
                      </a:schemeClr>
                    </a:solidFill>
                  </a:tcPr>
                </a:tc>
                <a:tc>
                  <a:txBody>
                    <a:bodyPr/>
                    <a:lstStyle/>
                    <a:p>
                      <a:pPr algn="ctr">
                        <a:spcAft>
                          <a:spcPts val="0"/>
                        </a:spcAft>
                      </a:pPr>
                      <a:r>
                        <a:rPr lang="en-GB" sz="2000" b="0" kern="1200" dirty="0">
                          <a:effectLst/>
                        </a:rPr>
                        <a:t>Early Childhood Environment Rating </a:t>
                      </a:r>
                      <a:r>
                        <a:rPr lang="en-GB" sz="2000" b="0" kern="1200" dirty="0" smtClean="0">
                          <a:effectLst/>
                        </a:rPr>
                        <a:t>Scale </a:t>
                      </a:r>
                      <a:r>
                        <a:rPr lang="en-GB" sz="2000" b="0" kern="1200" dirty="0">
                          <a:effectLst/>
                        </a:rPr>
                        <a:t>(</a:t>
                      </a:r>
                      <a:r>
                        <a:rPr lang="en-GB" sz="2000" b="0" kern="1200" dirty="0" smtClean="0">
                          <a:effectLst/>
                        </a:rPr>
                        <a:t>ECERS-3)</a:t>
                      </a:r>
                      <a:endParaRPr lang="en-GB" sz="2000" b="0" dirty="0">
                        <a:effectLst/>
                        <a:latin typeface="Calibri" panose="020F0502020204030204" pitchFamily="34" charset="0"/>
                      </a:endParaRPr>
                    </a:p>
                  </a:txBody>
                  <a:tcPr marL="67552" marR="67552" marT="0" marB="0" anchor="ctr">
                    <a:solidFill>
                      <a:schemeClr val="accent1">
                        <a:lumMod val="20000"/>
                        <a:lumOff val="80000"/>
                      </a:schemeClr>
                    </a:solidFill>
                  </a:tcPr>
                </a:tc>
                <a:tc>
                  <a:txBody>
                    <a:bodyPr/>
                    <a:lstStyle/>
                    <a:p>
                      <a:pPr algn="ctr">
                        <a:lnSpc>
                          <a:spcPct val="107000"/>
                        </a:lnSpc>
                        <a:spcAft>
                          <a:spcPts val="0"/>
                        </a:spcAft>
                      </a:pPr>
                      <a:r>
                        <a:rPr lang="en-GB" sz="2000" b="0" dirty="0">
                          <a:effectLst/>
                        </a:rPr>
                        <a:t>3-hour</a:t>
                      </a:r>
                      <a:endParaRPr lang="en-GB" sz="20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1">
                        <a:lumMod val="20000"/>
                        <a:lumOff val="80000"/>
                      </a:schemeClr>
                    </a:solidFill>
                  </a:tcPr>
                </a:tc>
              </a:tr>
              <a:tr h="765884">
                <a:tc vMerge="1">
                  <a:txBody>
                    <a:bodyPr/>
                    <a:lstStyle/>
                    <a:p>
                      <a:endParaRPr lang="en-GB"/>
                    </a:p>
                  </a:txBody>
                  <a:tcPr/>
                </a:tc>
                <a:tc vMerge="1">
                  <a:txBody>
                    <a:bodyPr/>
                    <a:lstStyle/>
                    <a:p>
                      <a:pPr algn="ctr">
                        <a:lnSpc>
                          <a:spcPct val="107000"/>
                        </a:lnSpc>
                        <a:spcAft>
                          <a:spcPts val="0"/>
                        </a:spcAft>
                      </a:pPr>
                      <a:endParaRPr lang="en-GB" sz="2000" b="0" dirty="0">
                        <a:effectLst/>
                      </a:endParaRPr>
                    </a:p>
                  </a:txBody>
                  <a:tcPr marL="67552" marR="67552" marT="0" marB="0" anchor="ctr"/>
                </a:tc>
                <a:tc vMerge="1">
                  <a:txBody>
                    <a:bodyPr/>
                    <a:lstStyle/>
                    <a:p>
                      <a:pPr algn="ctr">
                        <a:lnSpc>
                          <a:spcPct val="107000"/>
                        </a:lnSpc>
                        <a:spcAft>
                          <a:spcPts val="0"/>
                        </a:spcAft>
                      </a:pPr>
                      <a:endParaRPr lang="en-GB" sz="2000" b="0" dirty="0">
                        <a:effectLst/>
                      </a:endParaRPr>
                    </a:p>
                  </a:txBody>
                  <a:tcPr marL="67552" marR="67552" marT="0" marB="0" anchor="ctr">
                    <a:solidFill>
                      <a:schemeClr val="accent1">
                        <a:lumMod val="20000"/>
                        <a:lumOff val="80000"/>
                      </a:schemeClr>
                    </a:solidFill>
                  </a:tcPr>
                </a:tc>
                <a:tc>
                  <a:txBody>
                    <a:bodyPr/>
                    <a:lstStyle/>
                    <a:p>
                      <a:pPr algn="ctr">
                        <a:lnSpc>
                          <a:spcPct val="107000"/>
                        </a:lnSpc>
                        <a:spcAft>
                          <a:spcPts val="0"/>
                        </a:spcAft>
                      </a:pPr>
                      <a:r>
                        <a:rPr lang="en-GB" sz="2000" b="0" dirty="0">
                          <a:effectLst/>
                        </a:rPr>
                        <a:t>Language  &amp; Reasoning Skills</a:t>
                      </a:r>
                      <a:endParaRPr lang="en-GB" sz="20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1">
                        <a:lumMod val="20000"/>
                        <a:lumOff val="80000"/>
                      </a:schemeClr>
                    </a:solidFill>
                  </a:tcPr>
                </a:tc>
                <a:tc>
                  <a:txBody>
                    <a:bodyPr/>
                    <a:lstStyle/>
                    <a:p>
                      <a:pPr algn="ctr">
                        <a:spcAft>
                          <a:spcPts val="0"/>
                        </a:spcAft>
                      </a:pPr>
                      <a:r>
                        <a:rPr lang="en-GB" sz="2000" b="0" kern="1200" dirty="0">
                          <a:effectLst/>
                        </a:rPr>
                        <a:t>Expressive and Receptive </a:t>
                      </a:r>
                      <a:r>
                        <a:rPr lang="en-GB" sz="2000" b="0" kern="1200" dirty="0" smtClean="0">
                          <a:effectLst/>
                        </a:rPr>
                        <a:t>vocabulary, Phonological awareness, Central </a:t>
                      </a:r>
                      <a:r>
                        <a:rPr lang="en-GB" sz="2000" b="0" kern="1200" dirty="0">
                          <a:effectLst/>
                        </a:rPr>
                        <a:t>executive functioning</a:t>
                      </a:r>
                      <a:endParaRPr lang="en-GB" sz="2000" b="0" dirty="0">
                        <a:effectLst/>
                        <a:latin typeface="Calibri" panose="020F0502020204030204" pitchFamily="34" charset="0"/>
                      </a:endParaRPr>
                    </a:p>
                  </a:txBody>
                  <a:tcPr marL="67552" marR="67552" marT="0" marB="0" anchor="ctr">
                    <a:solidFill>
                      <a:schemeClr val="accent1">
                        <a:lumMod val="20000"/>
                        <a:lumOff val="80000"/>
                      </a:schemeClr>
                    </a:solidFill>
                  </a:tcPr>
                </a:tc>
                <a:tc>
                  <a:txBody>
                    <a:bodyPr/>
                    <a:lstStyle/>
                    <a:p>
                      <a:pPr algn="ctr">
                        <a:lnSpc>
                          <a:spcPct val="107000"/>
                        </a:lnSpc>
                        <a:spcAft>
                          <a:spcPts val="0"/>
                        </a:spcAft>
                      </a:pPr>
                      <a:r>
                        <a:rPr lang="en-GB" sz="2000" b="0" dirty="0">
                          <a:effectLst/>
                        </a:rPr>
                        <a:t>3 Sessions</a:t>
                      </a:r>
                      <a:endParaRPr lang="en-GB" sz="20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1">
                        <a:lumMod val="20000"/>
                        <a:lumOff val="80000"/>
                      </a:schemeClr>
                    </a:solidFill>
                  </a:tcPr>
                </a:tc>
              </a:tr>
              <a:tr h="903360">
                <a:tc rowSpan="2">
                  <a:txBody>
                    <a:bodyPr/>
                    <a:lstStyle/>
                    <a:p>
                      <a:pPr marL="71755" marR="71755" algn="ctr">
                        <a:lnSpc>
                          <a:spcPct val="107000"/>
                        </a:lnSpc>
                        <a:spcAft>
                          <a:spcPts val="0"/>
                        </a:spcAft>
                      </a:pPr>
                      <a:r>
                        <a:rPr lang="en-GB" sz="2000" b="1" dirty="0" smtClean="0">
                          <a:effectLst/>
                        </a:rPr>
                        <a:t>Reception 2018</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vert="vert270" anchor="ctr">
                    <a:solidFill>
                      <a:schemeClr val="accent6"/>
                    </a:solidFill>
                  </a:tcPr>
                </a:tc>
                <a:tc rowSpan="2">
                  <a:txBody>
                    <a:bodyPr/>
                    <a:lstStyle/>
                    <a:p>
                      <a:pPr algn="ctr">
                        <a:lnSpc>
                          <a:spcPct val="107000"/>
                        </a:lnSpc>
                        <a:spcAft>
                          <a:spcPts val="0"/>
                        </a:spcAft>
                      </a:pPr>
                      <a:r>
                        <a:rPr lang="en-GB" sz="2000" b="0" dirty="0" smtClean="0">
                          <a:effectLst/>
                        </a:rPr>
                        <a:t>T3</a:t>
                      </a:r>
                      <a:endParaRPr lang="en-GB" sz="2000" b="0" dirty="0">
                        <a:effectLst/>
                      </a:endParaRPr>
                    </a:p>
                  </a:txBody>
                  <a:tcPr marL="67552" marR="67552" marT="0" marB="0" vert="vert270" anchor="ctr">
                    <a:solidFill>
                      <a:schemeClr val="accent6">
                        <a:lumMod val="20000"/>
                        <a:lumOff val="80000"/>
                      </a:schemeClr>
                    </a:solidFill>
                  </a:tcPr>
                </a:tc>
                <a:tc rowSpan="2">
                  <a:txBody>
                    <a:bodyPr/>
                    <a:lstStyle/>
                    <a:p>
                      <a:pPr algn="ctr">
                        <a:lnSpc>
                          <a:spcPct val="107000"/>
                        </a:lnSpc>
                        <a:spcAft>
                          <a:spcPts val="0"/>
                        </a:spcAft>
                      </a:pPr>
                      <a:r>
                        <a:rPr lang="en-GB" sz="2000" b="0" dirty="0">
                          <a:effectLst/>
                        </a:rPr>
                        <a:t>Summer </a:t>
                      </a:r>
                      <a:r>
                        <a:rPr lang="en-GB" sz="2000" b="0" dirty="0" smtClean="0">
                          <a:effectLst/>
                        </a:rPr>
                        <a:t>term</a:t>
                      </a:r>
                      <a:endParaRPr lang="en-GB" sz="2000" b="0" dirty="0">
                        <a:effectLst/>
                      </a:endParaRPr>
                    </a:p>
                  </a:txBody>
                  <a:tcPr marL="67552" marR="67552" marT="0" marB="0" anchor="ctr">
                    <a:solidFill>
                      <a:schemeClr val="accent6">
                        <a:lumMod val="20000"/>
                        <a:lumOff val="80000"/>
                      </a:schemeClr>
                    </a:solidFill>
                  </a:tcPr>
                </a:tc>
                <a:tc>
                  <a:txBody>
                    <a:bodyPr/>
                    <a:lstStyle/>
                    <a:p>
                      <a:pPr algn="ctr">
                        <a:lnSpc>
                          <a:spcPct val="107000"/>
                        </a:lnSpc>
                        <a:spcAft>
                          <a:spcPts val="0"/>
                        </a:spcAft>
                      </a:pPr>
                      <a:r>
                        <a:rPr lang="en-GB" sz="2000" b="0" dirty="0">
                          <a:effectLst/>
                        </a:rPr>
                        <a:t>Early Number Skills</a:t>
                      </a:r>
                      <a:endParaRPr lang="en-GB" sz="20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6">
                        <a:lumMod val="20000"/>
                        <a:lumOff val="80000"/>
                      </a:schemeClr>
                    </a:solidFill>
                  </a:tcPr>
                </a:tc>
                <a:tc>
                  <a:txBody>
                    <a:bodyPr/>
                    <a:lstStyle/>
                    <a:p>
                      <a:pPr algn="ctr">
                        <a:spcAft>
                          <a:spcPts val="0"/>
                        </a:spcAft>
                      </a:pPr>
                      <a:r>
                        <a:rPr lang="en-GB" sz="2000" b="0" kern="1200" dirty="0" smtClean="0">
                          <a:effectLst/>
                        </a:rPr>
                        <a:t>Sequential &amp;</a:t>
                      </a:r>
                      <a:r>
                        <a:rPr lang="en-GB" sz="2000" b="0" kern="1200" baseline="0" dirty="0" smtClean="0">
                          <a:effectLst/>
                        </a:rPr>
                        <a:t> </a:t>
                      </a:r>
                      <a:r>
                        <a:rPr lang="en-GB" sz="2000" b="0" kern="1200" dirty="0" smtClean="0">
                          <a:effectLst/>
                        </a:rPr>
                        <a:t>Cardinal counting</a:t>
                      </a:r>
                      <a:endParaRPr lang="en-GB" sz="2000" b="0" dirty="0" smtClean="0">
                        <a:effectLst/>
                      </a:endParaRPr>
                    </a:p>
                    <a:p>
                      <a:pPr algn="ctr">
                        <a:spcAft>
                          <a:spcPts val="0"/>
                        </a:spcAft>
                      </a:pPr>
                      <a:r>
                        <a:rPr lang="en-GB" sz="2000" b="0" kern="1200" dirty="0" smtClean="0">
                          <a:effectLst/>
                        </a:rPr>
                        <a:t>Numeral translation</a:t>
                      </a:r>
                      <a:endParaRPr lang="en-GB" sz="2000" b="0" dirty="0" smtClean="0">
                        <a:effectLst/>
                      </a:endParaRPr>
                    </a:p>
                    <a:p>
                      <a:pPr algn="ctr">
                        <a:spcAft>
                          <a:spcPts val="0"/>
                        </a:spcAft>
                      </a:pPr>
                      <a:r>
                        <a:rPr lang="en-GB" sz="2000" b="0" kern="1200" dirty="0" smtClean="0">
                          <a:effectLst/>
                        </a:rPr>
                        <a:t>Calculation</a:t>
                      </a:r>
                      <a:endParaRPr lang="en-GB" sz="2000" b="0" dirty="0">
                        <a:effectLst/>
                        <a:latin typeface="Calibri" panose="020F0502020204030204" pitchFamily="34" charset="0"/>
                      </a:endParaRPr>
                    </a:p>
                  </a:txBody>
                  <a:tcPr marL="67552" marR="67552" marT="0" marB="0" anchor="ctr">
                    <a:solidFill>
                      <a:schemeClr val="accent6">
                        <a:lumMod val="20000"/>
                        <a:lumOff val="80000"/>
                      </a:schemeClr>
                    </a:solidFill>
                  </a:tcPr>
                </a:tc>
                <a:tc>
                  <a:txBody>
                    <a:bodyPr/>
                    <a:lstStyle/>
                    <a:p>
                      <a:pPr algn="ctr">
                        <a:lnSpc>
                          <a:spcPct val="107000"/>
                        </a:lnSpc>
                        <a:spcAft>
                          <a:spcPts val="0"/>
                        </a:spcAft>
                      </a:pPr>
                      <a:r>
                        <a:rPr lang="en-GB" sz="2000" b="0" dirty="0">
                          <a:effectLst/>
                        </a:rPr>
                        <a:t>2 Sessions</a:t>
                      </a:r>
                      <a:endParaRPr lang="en-GB" sz="20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6">
                        <a:lumMod val="20000"/>
                        <a:lumOff val="80000"/>
                      </a:schemeClr>
                    </a:solidFill>
                  </a:tcPr>
                </a:tc>
              </a:tr>
              <a:tr h="938008">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00000"/>
                        </a:lnSpc>
                        <a:spcAft>
                          <a:spcPts val="0"/>
                        </a:spcAft>
                      </a:pPr>
                      <a:r>
                        <a:rPr lang="en-GB" sz="2000" b="0" dirty="0">
                          <a:effectLst/>
                        </a:rPr>
                        <a:t>Mathematics &amp; Reading Skills</a:t>
                      </a:r>
                      <a:endParaRPr lang="en-GB" sz="20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6">
                        <a:lumMod val="20000"/>
                        <a:lumOff val="80000"/>
                      </a:schemeClr>
                    </a:solidFill>
                  </a:tcPr>
                </a:tc>
                <a:tc>
                  <a:txBody>
                    <a:bodyPr/>
                    <a:lstStyle/>
                    <a:p>
                      <a:pPr algn="ctr">
                        <a:lnSpc>
                          <a:spcPct val="100000"/>
                        </a:lnSpc>
                        <a:spcAft>
                          <a:spcPts val="0"/>
                        </a:spcAft>
                      </a:pPr>
                      <a:r>
                        <a:rPr lang="en-GB" sz="2000" b="0" kern="1200" dirty="0" smtClean="0">
                          <a:effectLst/>
                        </a:rPr>
                        <a:t>Standardised </a:t>
                      </a:r>
                      <a:r>
                        <a:rPr lang="en-GB" sz="2000" b="0" kern="1200" dirty="0">
                          <a:effectLst/>
                        </a:rPr>
                        <a:t>mathematics </a:t>
                      </a:r>
                      <a:r>
                        <a:rPr lang="en-GB" sz="2000" b="0" kern="1200" dirty="0" smtClean="0">
                          <a:effectLst/>
                        </a:rPr>
                        <a:t>&amp;</a:t>
                      </a:r>
                      <a:r>
                        <a:rPr lang="en-GB" sz="2000" b="0" kern="1200" baseline="0" dirty="0" smtClean="0">
                          <a:effectLst/>
                        </a:rPr>
                        <a:t> </a:t>
                      </a:r>
                      <a:r>
                        <a:rPr lang="en-GB" sz="2000" b="0" kern="1200" dirty="0" smtClean="0">
                          <a:effectLst/>
                        </a:rPr>
                        <a:t>Word </a:t>
                      </a:r>
                      <a:r>
                        <a:rPr lang="en-GB" sz="2000" b="0" kern="1200" dirty="0">
                          <a:effectLst/>
                        </a:rPr>
                        <a:t>Reading </a:t>
                      </a:r>
                      <a:r>
                        <a:rPr lang="en-GB" sz="2000" b="0" kern="1200" dirty="0" smtClean="0">
                          <a:effectLst/>
                        </a:rPr>
                        <a:t>tests</a:t>
                      </a:r>
                      <a:endParaRPr lang="en-GB" sz="20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6">
                        <a:lumMod val="20000"/>
                        <a:lumOff val="80000"/>
                      </a:schemeClr>
                    </a:solidFill>
                  </a:tcPr>
                </a:tc>
                <a:tc>
                  <a:txBody>
                    <a:bodyPr/>
                    <a:lstStyle/>
                    <a:p>
                      <a:pPr algn="ctr">
                        <a:lnSpc>
                          <a:spcPct val="107000"/>
                        </a:lnSpc>
                        <a:spcAft>
                          <a:spcPts val="0"/>
                        </a:spcAft>
                      </a:pPr>
                      <a:r>
                        <a:rPr lang="en-GB" sz="2000" b="0" dirty="0">
                          <a:effectLst/>
                        </a:rPr>
                        <a:t>1 Session</a:t>
                      </a:r>
                      <a:endParaRPr lang="en-GB" sz="20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7552" marR="67552" marT="0" marB="0" anchor="ctr">
                    <a:solidFill>
                      <a:schemeClr val="accent6">
                        <a:lumMod val="20000"/>
                        <a:lumOff val="80000"/>
                      </a:schemeClr>
                    </a:solidFill>
                  </a:tcPr>
                </a:tc>
              </a:tr>
            </a:tbl>
          </a:graphicData>
        </a:graphic>
      </p:graphicFrame>
    </p:spTree>
    <p:extLst>
      <p:ext uri="{BB962C8B-B14F-4D97-AF65-F5344CB8AC3E}">
        <p14:creationId xmlns:p14="http://schemas.microsoft.com/office/powerpoint/2010/main" val="8013538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811" y="243062"/>
            <a:ext cx="10515600" cy="526697"/>
          </a:xfrm>
        </p:spPr>
        <p:txBody>
          <a:bodyPr>
            <a:normAutofit/>
          </a:bodyPr>
          <a:lstStyle/>
          <a:p>
            <a:pPr algn="ctr"/>
            <a:r>
              <a:rPr lang="en-GB" sz="2400" b="1" dirty="0" smtClean="0"/>
              <a:t>Liverpool Early Number Skills: SAMPLE</a:t>
            </a:r>
            <a:endParaRPr lang="en-GB" sz="2400" b="1" dirty="0"/>
          </a:p>
        </p:txBody>
      </p:sp>
      <p:sp>
        <p:nvSpPr>
          <p:cNvPr id="4" name="Text Placeholder 3"/>
          <p:cNvSpPr>
            <a:spLocks noGrp="1"/>
          </p:cNvSpPr>
          <p:nvPr>
            <p:ph type="body" idx="1"/>
          </p:nvPr>
        </p:nvSpPr>
        <p:spPr>
          <a:xfrm>
            <a:off x="785811" y="3084834"/>
            <a:ext cx="5157787" cy="393147"/>
          </a:xfrm>
          <a:solidFill>
            <a:schemeClr val="accent1"/>
          </a:solidFill>
        </p:spPr>
        <p:txBody>
          <a:bodyPr>
            <a:normAutofit/>
          </a:bodyPr>
          <a:lstStyle/>
          <a:p>
            <a:pPr algn="ctr"/>
            <a:r>
              <a:rPr lang="en-GB" sz="2000" dirty="0" smtClean="0"/>
              <a:t>PARENTS (Respondents)</a:t>
            </a:r>
            <a:endParaRPr lang="en-GB" sz="2000" dirty="0"/>
          </a:p>
        </p:txBody>
      </p:sp>
      <p:sp>
        <p:nvSpPr>
          <p:cNvPr id="5" name="Content Placeholder 4"/>
          <p:cNvSpPr>
            <a:spLocks noGrp="1"/>
          </p:cNvSpPr>
          <p:nvPr>
            <p:ph sz="half" idx="2"/>
          </p:nvPr>
        </p:nvSpPr>
        <p:spPr>
          <a:xfrm>
            <a:off x="785811" y="3601397"/>
            <a:ext cx="5157787" cy="2938121"/>
          </a:xfrm>
          <a:solidFill>
            <a:schemeClr val="accent5">
              <a:lumMod val="20000"/>
              <a:lumOff val="80000"/>
            </a:schemeClr>
          </a:solidFill>
        </p:spPr>
        <p:txBody>
          <a:bodyPr>
            <a:normAutofit/>
          </a:bodyPr>
          <a:lstStyle/>
          <a:p>
            <a:pPr marL="0" indent="0">
              <a:buNone/>
            </a:pPr>
            <a:r>
              <a:rPr lang="en-GB" sz="2000" dirty="0"/>
              <a:t>Gender: 254 Females</a:t>
            </a:r>
          </a:p>
          <a:p>
            <a:pPr marL="0" indent="0">
              <a:buNone/>
            </a:pPr>
            <a:r>
              <a:rPr lang="fr-FR" sz="2000" dirty="0" err="1"/>
              <a:t>Mean</a:t>
            </a:r>
            <a:r>
              <a:rPr lang="fr-FR" sz="2000" dirty="0"/>
              <a:t> </a:t>
            </a:r>
            <a:r>
              <a:rPr lang="fr-FR" sz="2000" dirty="0" err="1"/>
              <a:t>Postcode</a:t>
            </a:r>
            <a:r>
              <a:rPr lang="fr-FR" sz="2000" dirty="0"/>
              <a:t> </a:t>
            </a:r>
            <a:r>
              <a:rPr lang="fr-FR" sz="2000" dirty="0" err="1"/>
              <a:t>deprivation</a:t>
            </a:r>
            <a:r>
              <a:rPr lang="fr-FR" sz="2000" dirty="0"/>
              <a:t> </a:t>
            </a:r>
            <a:r>
              <a:rPr lang="fr-FR" sz="2000" dirty="0" err="1" smtClean="0"/>
              <a:t>decile</a:t>
            </a:r>
            <a:r>
              <a:rPr lang="fr-FR" sz="2000" dirty="0" smtClean="0"/>
              <a:t> (</a:t>
            </a:r>
            <a:r>
              <a:rPr lang="fr-FR" sz="2000" dirty="0" err="1" smtClean="0"/>
              <a:t>from</a:t>
            </a:r>
            <a:r>
              <a:rPr lang="fr-FR" sz="2000" dirty="0" smtClean="0"/>
              <a:t> </a:t>
            </a:r>
            <a:r>
              <a:rPr lang="en-GB" sz="2000" dirty="0">
                <a:hlinkClick r:id="rId3"/>
              </a:rPr>
              <a:t>English indices of deprivation </a:t>
            </a:r>
            <a:r>
              <a:rPr lang="en-GB" sz="2000" dirty="0" smtClean="0">
                <a:hlinkClick r:id="rId3"/>
              </a:rPr>
              <a:t>2015</a:t>
            </a:r>
            <a:r>
              <a:rPr lang="en-GB" sz="2000" dirty="0" smtClean="0"/>
              <a:t>)</a:t>
            </a:r>
            <a:r>
              <a:rPr lang="fr-FR" sz="2000" dirty="0" smtClean="0"/>
              <a:t>: </a:t>
            </a:r>
            <a:r>
              <a:rPr lang="fr-FR" sz="2000" i="1" dirty="0" smtClean="0"/>
              <a:t>M =</a:t>
            </a:r>
            <a:r>
              <a:rPr lang="fr-FR" sz="2000" dirty="0" smtClean="0"/>
              <a:t> </a:t>
            </a:r>
            <a:r>
              <a:rPr lang="en-GB" sz="2000" dirty="0" smtClean="0"/>
              <a:t>5.42 </a:t>
            </a:r>
            <a:r>
              <a:rPr lang="en-GB" sz="2000" dirty="0"/>
              <a:t>(</a:t>
            </a:r>
            <a:r>
              <a:rPr lang="en-GB" sz="2000" i="1" dirty="0"/>
              <a:t>SD</a:t>
            </a:r>
            <a:r>
              <a:rPr lang="en-GB" sz="2000" dirty="0"/>
              <a:t> = 3.32)</a:t>
            </a:r>
          </a:p>
          <a:p>
            <a:pPr marL="0" indent="0">
              <a:buNone/>
            </a:pPr>
            <a:r>
              <a:rPr lang="en-GB" sz="2000" dirty="0" smtClean="0"/>
              <a:t>General Qualification (from </a:t>
            </a:r>
            <a:r>
              <a:rPr lang="en-GB" sz="2000" dirty="0"/>
              <a:t>Regulated </a:t>
            </a:r>
            <a:r>
              <a:rPr lang="en-GB" sz="2000" dirty="0" smtClean="0"/>
              <a:t>Qualification Framework 0-8): </a:t>
            </a:r>
            <a:r>
              <a:rPr lang="fr-FR" sz="2000" i="1" dirty="0" smtClean="0"/>
              <a:t>M = 4.80 (SD = 2.04) </a:t>
            </a:r>
            <a:endParaRPr lang="en-GB" sz="2000" dirty="0" smtClean="0"/>
          </a:p>
        </p:txBody>
      </p:sp>
      <p:sp>
        <p:nvSpPr>
          <p:cNvPr id="6" name="Text Placeholder 5"/>
          <p:cNvSpPr>
            <a:spLocks noGrp="1"/>
          </p:cNvSpPr>
          <p:nvPr>
            <p:ph type="body" sz="quarter" idx="3"/>
          </p:nvPr>
        </p:nvSpPr>
        <p:spPr>
          <a:xfrm>
            <a:off x="6118223" y="3084834"/>
            <a:ext cx="5183188" cy="393147"/>
          </a:xfrm>
          <a:solidFill>
            <a:schemeClr val="accent1"/>
          </a:solidFill>
        </p:spPr>
        <p:txBody>
          <a:bodyPr>
            <a:normAutofit/>
          </a:bodyPr>
          <a:lstStyle/>
          <a:p>
            <a:pPr algn="ctr"/>
            <a:r>
              <a:rPr lang="en-GB" sz="2000" dirty="0" smtClean="0"/>
              <a:t>Children (Participants)</a:t>
            </a:r>
            <a:endParaRPr lang="en-GB" sz="2000" dirty="0"/>
          </a:p>
        </p:txBody>
      </p:sp>
      <p:sp>
        <p:nvSpPr>
          <p:cNvPr id="7" name="Content Placeholder 6"/>
          <p:cNvSpPr>
            <a:spLocks noGrp="1"/>
          </p:cNvSpPr>
          <p:nvPr>
            <p:ph sz="quarter" idx="4"/>
          </p:nvPr>
        </p:nvSpPr>
        <p:spPr>
          <a:xfrm>
            <a:off x="6118223" y="3601397"/>
            <a:ext cx="5183188" cy="2938121"/>
          </a:xfrm>
          <a:solidFill>
            <a:schemeClr val="accent5">
              <a:lumMod val="20000"/>
              <a:lumOff val="80000"/>
            </a:schemeClr>
          </a:solidFill>
        </p:spPr>
        <p:txBody>
          <a:bodyPr>
            <a:normAutofit/>
          </a:bodyPr>
          <a:lstStyle/>
          <a:p>
            <a:pPr marL="0" indent="0">
              <a:buNone/>
            </a:pPr>
            <a:r>
              <a:rPr lang="en-GB" sz="2000" dirty="0"/>
              <a:t>Gender: 146 Females</a:t>
            </a:r>
          </a:p>
          <a:p>
            <a:pPr marL="0" indent="0">
              <a:buNone/>
            </a:pPr>
            <a:r>
              <a:rPr lang="en-GB" sz="2000" dirty="0"/>
              <a:t>Mean </a:t>
            </a:r>
            <a:r>
              <a:rPr lang="en-GB" sz="2000" dirty="0" smtClean="0"/>
              <a:t>age (at end of T1): </a:t>
            </a:r>
            <a:r>
              <a:rPr lang="en-GB" sz="2000" dirty="0"/>
              <a:t>48 Months (</a:t>
            </a:r>
            <a:r>
              <a:rPr lang="en-GB" sz="2000" i="1" dirty="0"/>
              <a:t>SD</a:t>
            </a:r>
            <a:r>
              <a:rPr lang="en-GB" sz="2000" dirty="0"/>
              <a:t> = 3.63)</a:t>
            </a:r>
          </a:p>
          <a:p>
            <a:pPr marL="0" indent="0">
              <a:buNone/>
            </a:pPr>
            <a:r>
              <a:rPr lang="en-GB" sz="2000" dirty="0"/>
              <a:t>Mean number of preschool sessions a week: 5.33 (</a:t>
            </a:r>
            <a:r>
              <a:rPr lang="en-GB" sz="2000" i="1" dirty="0"/>
              <a:t>SD</a:t>
            </a:r>
            <a:r>
              <a:rPr lang="en-GB" sz="2000" dirty="0"/>
              <a:t> = </a:t>
            </a:r>
            <a:r>
              <a:rPr lang="en-GB" sz="2000" dirty="0" smtClean="0"/>
              <a:t>1.53)</a:t>
            </a:r>
            <a:endParaRPr lang="en-GB" sz="2000" dirty="0"/>
          </a:p>
          <a:p>
            <a:pPr marL="0" indent="0">
              <a:buNone/>
            </a:pPr>
            <a:r>
              <a:rPr lang="en-GB" sz="2000" dirty="0" smtClean="0"/>
              <a:t>Ethnicity</a:t>
            </a:r>
            <a:r>
              <a:rPr lang="en-GB" sz="2000" dirty="0"/>
              <a:t>: 91% white</a:t>
            </a:r>
          </a:p>
          <a:p>
            <a:pPr marL="0" indent="0">
              <a:buNone/>
            </a:pPr>
            <a:r>
              <a:rPr lang="en-GB" sz="2000" dirty="0"/>
              <a:t>Additional language at home: 23</a:t>
            </a:r>
          </a:p>
          <a:p>
            <a:pPr marL="0" indent="0">
              <a:buNone/>
            </a:pPr>
            <a:r>
              <a:rPr lang="en-GB" sz="2000" dirty="0"/>
              <a:t>SEN: 8 (plus 7 referred)</a:t>
            </a:r>
          </a:p>
          <a:p>
            <a:pPr marL="0" indent="0">
              <a:buNone/>
            </a:pPr>
            <a:endParaRPr lang="en-GB" dirty="0"/>
          </a:p>
        </p:txBody>
      </p:sp>
      <p:sp>
        <p:nvSpPr>
          <p:cNvPr id="9" name="Oval 8"/>
          <p:cNvSpPr/>
          <p:nvPr/>
        </p:nvSpPr>
        <p:spPr>
          <a:xfrm>
            <a:off x="785811" y="1567447"/>
            <a:ext cx="2245167" cy="11063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i="1" dirty="0" smtClean="0"/>
              <a:t>302 Questionnaires </a:t>
            </a:r>
            <a:r>
              <a:rPr lang="fr-FR" i="1" dirty="0"/>
              <a:t>r</a:t>
            </a:r>
            <a:r>
              <a:rPr lang="fr-FR" i="1" dirty="0" smtClean="0"/>
              <a:t>eceived</a:t>
            </a:r>
            <a:endParaRPr lang="en-GB" dirty="0"/>
          </a:p>
        </p:txBody>
      </p:sp>
      <p:sp>
        <p:nvSpPr>
          <p:cNvPr id="10" name="Right Arrow 9"/>
          <p:cNvSpPr/>
          <p:nvPr/>
        </p:nvSpPr>
        <p:spPr>
          <a:xfrm>
            <a:off x="3087686" y="1962647"/>
            <a:ext cx="346958" cy="3159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ounded Rectangle 10"/>
          <p:cNvSpPr/>
          <p:nvPr/>
        </p:nvSpPr>
        <p:spPr>
          <a:xfrm>
            <a:off x="3479535" y="1401700"/>
            <a:ext cx="4959877" cy="1254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lnSpc>
                <a:spcPct val="150000"/>
              </a:lnSpc>
              <a:buFont typeface="Wingdings" panose="05000000000000000000" pitchFamily="2" charset="2"/>
              <a:buChar char="ü"/>
            </a:pPr>
            <a:r>
              <a:rPr lang="en-GB" sz="2000" dirty="0"/>
              <a:t>Born between 1/9/2012 and </a:t>
            </a:r>
            <a:r>
              <a:rPr lang="en-GB" sz="2000" dirty="0" smtClean="0"/>
              <a:t>31/8/2013</a:t>
            </a:r>
          </a:p>
          <a:p>
            <a:pPr marL="285750" indent="-285750" algn="ctr">
              <a:lnSpc>
                <a:spcPct val="150000"/>
              </a:lnSpc>
              <a:buFont typeface="Wingdings" panose="05000000000000000000" pitchFamily="2" charset="2"/>
              <a:buChar char="ü"/>
            </a:pPr>
            <a:r>
              <a:rPr lang="en-GB" sz="2000" dirty="0" smtClean="0"/>
              <a:t>T1 </a:t>
            </a:r>
            <a:r>
              <a:rPr lang="en-GB" sz="2000" dirty="0"/>
              <a:t>assessments </a:t>
            </a:r>
            <a:r>
              <a:rPr lang="en-GB" sz="2000" dirty="0" smtClean="0"/>
              <a:t>completed</a:t>
            </a:r>
            <a:endParaRPr lang="en-GB" sz="2000" dirty="0"/>
          </a:p>
        </p:txBody>
      </p:sp>
      <p:sp>
        <p:nvSpPr>
          <p:cNvPr id="12" name="Oval 11"/>
          <p:cNvSpPr/>
          <p:nvPr/>
        </p:nvSpPr>
        <p:spPr>
          <a:xfrm>
            <a:off x="8921044" y="1549549"/>
            <a:ext cx="2190882" cy="11063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i="1" dirty="0" smtClean="0"/>
              <a:t>274 Participants in final sample</a:t>
            </a:r>
            <a:endParaRPr lang="en-GB" dirty="0"/>
          </a:p>
        </p:txBody>
      </p:sp>
      <p:sp>
        <p:nvSpPr>
          <p:cNvPr id="14" name="Right Arrow 13"/>
          <p:cNvSpPr/>
          <p:nvPr/>
        </p:nvSpPr>
        <p:spPr>
          <a:xfrm>
            <a:off x="8484304" y="1962647"/>
            <a:ext cx="346958" cy="3159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3479534" y="970660"/>
            <a:ext cx="4959877" cy="369332"/>
          </a:xfrm>
          <a:prstGeom prst="rect">
            <a:avLst/>
          </a:prstGeom>
          <a:solidFill>
            <a:schemeClr val="bg1"/>
          </a:solidFill>
          <a:ln w="38100">
            <a:solidFill>
              <a:schemeClr val="accent1"/>
            </a:solidFill>
          </a:ln>
        </p:spPr>
        <p:txBody>
          <a:bodyPr wrap="square" rtlCol="0">
            <a:spAutoFit/>
          </a:bodyPr>
          <a:lstStyle/>
          <a:p>
            <a:pPr algn="ctr"/>
            <a:r>
              <a:rPr lang="en-GB" dirty="0" smtClean="0"/>
              <a:t>40 Early Years Settings</a:t>
            </a:r>
            <a:endParaRPr lang="en-GB" dirty="0"/>
          </a:p>
        </p:txBody>
      </p:sp>
    </p:spTree>
    <p:extLst>
      <p:ext uri="{BB962C8B-B14F-4D97-AF65-F5344CB8AC3E}">
        <p14:creationId xmlns:p14="http://schemas.microsoft.com/office/powerpoint/2010/main" val="17539117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440267"/>
          </a:xfrm>
        </p:spPr>
        <p:txBody>
          <a:bodyPr>
            <a:normAutofit/>
          </a:bodyPr>
          <a:lstStyle/>
          <a:p>
            <a:pPr algn="ctr"/>
            <a:r>
              <a:rPr lang="en-GB" sz="2400" b="1" dirty="0" smtClean="0"/>
              <a:t>Questionnaire (1/5): Home Experiences</a:t>
            </a:r>
            <a:endParaRPr lang="en-GB" sz="2400" b="1" dirty="0"/>
          </a:p>
        </p:txBody>
      </p:sp>
      <p:sp>
        <p:nvSpPr>
          <p:cNvPr id="7" name="Vertical Text Placeholder 6"/>
          <p:cNvSpPr>
            <a:spLocks noGrp="1"/>
          </p:cNvSpPr>
          <p:nvPr>
            <p:ph type="body" orient="vert" idx="1"/>
          </p:nvPr>
        </p:nvSpPr>
        <p:spPr>
          <a:xfrm>
            <a:off x="191914" y="383823"/>
            <a:ext cx="11446931" cy="316089"/>
          </a:xfrm>
        </p:spPr>
        <p:txBody>
          <a:bodyPr vert="horz">
            <a:noAutofit/>
          </a:bodyPr>
          <a:lstStyle/>
          <a:p>
            <a:pPr marL="0" indent="0" algn="ctr">
              <a:buNone/>
            </a:pPr>
            <a:r>
              <a:rPr lang="en-US" sz="2000" dirty="0" smtClean="0"/>
              <a:t>“</a:t>
            </a:r>
            <a:r>
              <a:rPr lang="en-US" sz="2000" dirty="0"/>
              <a:t>Rate </a:t>
            </a:r>
            <a:r>
              <a:rPr lang="en-US" sz="2000" b="1" dirty="0"/>
              <a:t>how often</a:t>
            </a:r>
            <a:r>
              <a:rPr lang="en-US" sz="2000" dirty="0"/>
              <a:t> your child experiences the different types of activities </a:t>
            </a:r>
            <a:r>
              <a:rPr lang="en-US" sz="2000" b="1" dirty="0"/>
              <a:t>at </a:t>
            </a:r>
            <a:r>
              <a:rPr lang="en-US" sz="2000" b="1" dirty="0" smtClean="0"/>
              <a:t>home” </a:t>
            </a:r>
            <a:r>
              <a:rPr lang="en-US" sz="2000" dirty="0" smtClean="0"/>
              <a:t>(</a:t>
            </a:r>
            <a:r>
              <a:rPr lang="it-IT" sz="2000" i="1" dirty="0"/>
              <a:t>Skwarchuk et </a:t>
            </a:r>
            <a:r>
              <a:rPr lang="it-IT" sz="2000" i="1" dirty="0" smtClean="0"/>
              <a:t>al., </a:t>
            </a:r>
            <a:r>
              <a:rPr lang="en-GB" sz="2000" i="1" dirty="0" smtClean="0"/>
              <a:t>2014)</a:t>
            </a:r>
            <a:endParaRPr lang="en-GB" sz="2000" dirty="0"/>
          </a:p>
        </p:txBody>
      </p:sp>
      <p:graphicFrame>
        <p:nvGraphicFramePr>
          <p:cNvPr id="12" name="Table 11"/>
          <p:cNvGraphicFramePr>
            <a:graphicFrameLocks noGrp="1"/>
          </p:cNvGraphicFramePr>
          <p:nvPr>
            <p:extLst>
              <p:ext uri="{D42A27DB-BD31-4B8C-83A1-F6EECF244321}">
                <p14:modId xmlns:p14="http://schemas.microsoft.com/office/powerpoint/2010/main" val="1078066566"/>
              </p:ext>
            </p:extLst>
          </p:nvPr>
        </p:nvGraphicFramePr>
        <p:xfrm>
          <a:off x="191914" y="699912"/>
          <a:ext cx="11593689" cy="6040926"/>
        </p:xfrm>
        <a:graphic>
          <a:graphicData uri="http://schemas.openxmlformats.org/drawingml/2006/table">
            <a:tbl>
              <a:tblPr firstRow="1" firstCol="1" bandRow="1">
                <a:tableStyleId>{5C22544A-7EE6-4342-B048-85BDC9FD1C3A}</a:tableStyleId>
              </a:tblPr>
              <a:tblGrid>
                <a:gridCol w="805740"/>
                <a:gridCol w="3372167"/>
                <a:gridCol w="3581061"/>
                <a:gridCol w="3834721"/>
              </a:tblGrid>
              <a:tr h="294377">
                <a:tc>
                  <a:txBody>
                    <a:bodyPr/>
                    <a:lstStyle/>
                    <a:p>
                      <a:pPr algn="ctr" fontAlgn="ctr">
                        <a:lnSpc>
                          <a:spcPct val="107000"/>
                        </a:lnSpc>
                        <a:spcAft>
                          <a:spcPts val="0"/>
                        </a:spcAft>
                      </a:pPr>
                      <a:r>
                        <a:rPr lang="en-GB" sz="1800" kern="1200" dirty="0">
                          <a:effectLst/>
                        </a:rPr>
                        <a:t> </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3"/>
                    </a:solidFill>
                  </a:tcPr>
                </a:tc>
                <a:tc>
                  <a:txBody>
                    <a:bodyPr/>
                    <a:lstStyle/>
                    <a:p>
                      <a:pPr algn="ctr" fontAlgn="ctr">
                        <a:lnSpc>
                          <a:spcPct val="107000"/>
                        </a:lnSpc>
                        <a:spcAft>
                          <a:spcPts val="0"/>
                        </a:spcAft>
                      </a:pPr>
                      <a:r>
                        <a:rPr lang="en-GB" sz="1500" kern="1200" dirty="0">
                          <a:effectLst/>
                        </a:rPr>
                        <a:t>NUMBER (8)</a:t>
                      </a:r>
                      <a:endParaRPr lang="en-GB" sz="15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tc>
                <a:tc>
                  <a:txBody>
                    <a:bodyPr/>
                    <a:lstStyle/>
                    <a:p>
                      <a:pPr algn="ctr" fontAlgn="ctr">
                        <a:lnSpc>
                          <a:spcPct val="107000"/>
                        </a:lnSpc>
                        <a:spcAft>
                          <a:spcPts val="0"/>
                        </a:spcAft>
                      </a:pPr>
                      <a:r>
                        <a:rPr lang="en-GB" sz="1500" kern="1200" dirty="0">
                          <a:effectLst/>
                        </a:rPr>
                        <a:t>LETTERS AND SOUNDS (7)</a:t>
                      </a:r>
                      <a:endParaRPr lang="en-GB" sz="15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2">
                        <a:lumMod val="75000"/>
                      </a:schemeClr>
                    </a:solidFill>
                  </a:tcPr>
                </a:tc>
                <a:tc>
                  <a:txBody>
                    <a:bodyPr/>
                    <a:lstStyle/>
                    <a:p>
                      <a:pPr algn="ctr">
                        <a:lnSpc>
                          <a:spcPct val="107000"/>
                        </a:lnSpc>
                        <a:spcAft>
                          <a:spcPts val="800"/>
                        </a:spcAft>
                      </a:pPr>
                      <a:r>
                        <a:rPr lang="en-GB" sz="1500" dirty="0">
                          <a:effectLst/>
                        </a:rPr>
                        <a:t>LANGUAGE &amp; LITERACY (8)</a:t>
                      </a:r>
                      <a:endParaRPr lang="en-GB" sz="1500" dirty="0">
                        <a:effectLst/>
                        <a:latin typeface="Calibri" panose="020F0502020204030204" pitchFamily="34" charset="0"/>
                        <a:ea typeface="PMingLiU" panose="02020500000000000000" pitchFamily="18" charset="-120"/>
                        <a:cs typeface="Times New Roman" panose="02020603050405020304" pitchFamily="18" charset="0"/>
                      </a:endParaRPr>
                    </a:p>
                  </a:txBody>
                  <a:tcPr marL="0" marR="0" marT="0" marB="0" anchor="ctr">
                    <a:solidFill>
                      <a:schemeClr val="accent4"/>
                    </a:solidFill>
                  </a:tcPr>
                </a:tc>
              </a:tr>
              <a:tr h="438260">
                <a:tc rowSpan="8">
                  <a:txBody>
                    <a:bodyPr/>
                    <a:lstStyle/>
                    <a:p>
                      <a:pPr algn="ctr" fontAlgn="ctr">
                        <a:lnSpc>
                          <a:spcPct val="107000"/>
                        </a:lnSpc>
                        <a:spcAft>
                          <a:spcPts val="0"/>
                        </a:spcAft>
                      </a:pPr>
                      <a:r>
                        <a:rPr lang="en-GB" sz="1800" kern="1200" dirty="0">
                          <a:effectLst/>
                        </a:rPr>
                        <a:t>6-point Likert </a:t>
                      </a:r>
                      <a:r>
                        <a:rPr lang="en-GB" sz="1800" kern="1200" dirty="0" smtClean="0">
                          <a:effectLst/>
                        </a:rPr>
                        <a:t>Scale;</a:t>
                      </a:r>
                      <a:r>
                        <a:rPr lang="en-GB" sz="1800" kern="1200" baseline="0" dirty="0" smtClean="0">
                          <a:effectLst/>
                        </a:rPr>
                        <a:t> </a:t>
                      </a:r>
                    </a:p>
                    <a:p>
                      <a:pPr algn="ctr" fontAlgn="ctr">
                        <a:lnSpc>
                          <a:spcPct val="107000"/>
                        </a:lnSpc>
                        <a:spcAft>
                          <a:spcPts val="0"/>
                        </a:spcAft>
                      </a:pPr>
                      <a:r>
                        <a:rPr lang="en-GB" sz="1800" kern="1200" dirty="0" smtClean="0">
                          <a:effectLst/>
                        </a:rPr>
                        <a:t>Never (0</a:t>
                      </a:r>
                      <a:r>
                        <a:rPr lang="en-GB" sz="1800" kern="1200" dirty="0">
                          <a:effectLst/>
                        </a:rPr>
                        <a:t>) </a:t>
                      </a:r>
                      <a:r>
                        <a:rPr lang="en-GB" sz="1800" kern="1200" dirty="0" smtClean="0">
                          <a:effectLst/>
                        </a:rPr>
                        <a:t>- </a:t>
                      </a:r>
                      <a:r>
                        <a:rPr lang="en-GB" sz="1800" kern="1200" dirty="0">
                          <a:effectLst/>
                        </a:rPr>
                        <a:t>Several times a day </a:t>
                      </a:r>
                      <a:r>
                        <a:rPr lang="en-GB" sz="1800" kern="1200" dirty="0" smtClean="0">
                          <a:effectLst/>
                        </a:rPr>
                        <a:t>(5</a:t>
                      </a:r>
                      <a:r>
                        <a:rPr lang="en-GB" sz="1800" kern="1200" dirty="0">
                          <a:effectLst/>
                        </a:rPr>
                        <a:t>)</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vert="vert270" anchor="ctr">
                    <a:solidFill>
                      <a:schemeClr val="accent3"/>
                    </a:solidFill>
                  </a:tcPr>
                </a:tc>
                <a:tc>
                  <a:txBody>
                    <a:bodyPr/>
                    <a:lstStyle/>
                    <a:p>
                      <a:pPr algn="ctr" fontAlgn="ctr">
                        <a:lnSpc>
                          <a:spcPct val="107000"/>
                        </a:lnSpc>
                        <a:spcAft>
                          <a:spcPts val="0"/>
                        </a:spcAft>
                      </a:pPr>
                      <a:r>
                        <a:rPr lang="en-GB" sz="1800" kern="1200" dirty="0">
                          <a:effectLst/>
                        </a:rPr>
                        <a:t>Is taught the names of numbers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1">
                        <a:lumMod val="20000"/>
                        <a:lumOff val="80000"/>
                      </a:schemeClr>
                    </a:solidFill>
                  </a:tcPr>
                </a:tc>
                <a:tc>
                  <a:txBody>
                    <a:bodyPr/>
                    <a:lstStyle/>
                    <a:p>
                      <a:pPr marL="0" marR="0" lvl="0" indent="0" algn="ctr" defTabSz="914400" rtl="0" eaLnBrk="1" fontAlgn="ctr" latinLnBrk="0" hangingPunct="1">
                        <a:lnSpc>
                          <a:spcPct val="107000"/>
                        </a:lnSpc>
                        <a:spcBef>
                          <a:spcPts val="0"/>
                        </a:spcBef>
                        <a:spcAft>
                          <a:spcPts val="0"/>
                        </a:spcAft>
                        <a:buClrTx/>
                        <a:buSzTx/>
                        <a:buFontTx/>
                        <a:buNone/>
                        <a:tabLst/>
                        <a:defRPr/>
                      </a:pPr>
                      <a:r>
                        <a:rPr lang="en-GB" sz="1800" kern="1200" dirty="0" smtClean="0">
                          <a:effectLst/>
                        </a:rPr>
                        <a:t>Sings or recites the alphabet</a:t>
                      </a:r>
                      <a:endParaRPr lang="en-GB" sz="1800" dirty="0" smtClean="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2">
                        <a:lumMod val="20000"/>
                        <a:lumOff val="80000"/>
                      </a:schemeClr>
                    </a:solidFill>
                  </a:tcPr>
                </a:tc>
                <a:tc>
                  <a:txBody>
                    <a:bodyPr/>
                    <a:lstStyle/>
                    <a:p>
                      <a:pPr algn="ctr">
                        <a:lnSpc>
                          <a:spcPct val="107000"/>
                        </a:lnSpc>
                        <a:spcAft>
                          <a:spcPts val="800"/>
                        </a:spcAft>
                      </a:pPr>
                      <a:r>
                        <a:rPr lang="en-GB" sz="1800" dirty="0">
                          <a:effectLst/>
                        </a:rPr>
                        <a:t>Looks at factual books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0" marR="0" marT="0" marB="0" anchor="ctr">
                    <a:solidFill>
                      <a:schemeClr val="accent4">
                        <a:lumMod val="20000"/>
                        <a:lumOff val="80000"/>
                      </a:schemeClr>
                    </a:solidFill>
                  </a:tcPr>
                </a:tc>
              </a:tr>
              <a:tr h="645569">
                <a:tc vMerge="1">
                  <a:txBody>
                    <a:bodyPr/>
                    <a:lstStyle/>
                    <a:p>
                      <a:endParaRPr lang="en-GB"/>
                    </a:p>
                  </a:txBody>
                  <a:tcPr/>
                </a:tc>
                <a:tc>
                  <a:txBody>
                    <a:bodyPr/>
                    <a:lstStyle/>
                    <a:p>
                      <a:pPr algn="ctr" fontAlgn="ctr">
                        <a:lnSpc>
                          <a:spcPct val="107000"/>
                        </a:lnSpc>
                        <a:spcAft>
                          <a:spcPts val="0"/>
                        </a:spcAft>
                      </a:pPr>
                      <a:r>
                        <a:rPr lang="en-GB" sz="1800" kern="1200" dirty="0">
                          <a:effectLst/>
                        </a:rPr>
                        <a:t>Recites numbers in order</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1">
                        <a:lumMod val="20000"/>
                        <a:lumOff val="80000"/>
                      </a:schemeClr>
                    </a:solidFill>
                  </a:tcPr>
                </a:tc>
                <a:tc>
                  <a:txBody>
                    <a:bodyPr/>
                    <a:lstStyle/>
                    <a:p>
                      <a:pPr algn="ctr" fontAlgn="ctr">
                        <a:lnSpc>
                          <a:spcPct val="107000"/>
                        </a:lnSpc>
                        <a:spcAft>
                          <a:spcPts val="0"/>
                        </a:spcAft>
                      </a:pPr>
                      <a:r>
                        <a:rPr lang="en-GB" sz="1800" kern="1200" dirty="0">
                          <a:effectLst/>
                        </a:rPr>
                        <a:t>Is prompted to identify letters in books or the environment</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2">
                        <a:lumMod val="20000"/>
                        <a:lumOff val="80000"/>
                      </a:schemeClr>
                    </a:solidFill>
                  </a:tcPr>
                </a:tc>
                <a:tc>
                  <a:txBody>
                    <a:bodyPr/>
                    <a:lstStyle/>
                    <a:p>
                      <a:pPr algn="ctr">
                        <a:lnSpc>
                          <a:spcPct val="107000"/>
                        </a:lnSpc>
                        <a:spcAft>
                          <a:spcPts val="800"/>
                        </a:spcAft>
                      </a:pPr>
                      <a:r>
                        <a:rPr lang="en-GB" sz="1800" dirty="0">
                          <a:effectLst/>
                        </a:rPr>
                        <a:t>Discusses stories with an adult</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0" marR="0" marT="0" marB="0" anchor="ctr">
                    <a:solidFill>
                      <a:schemeClr val="accent4">
                        <a:lumMod val="20000"/>
                        <a:lumOff val="80000"/>
                      </a:schemeClr>
                    </a:solidFill>
                  </a:tcPr>
                </a:tc>
              </a:tr>
              <a:tr h="645569">
                <a:tc vMerge="1">
                  <a:txBody>
                    <a:bodyPr/>
                    <a:lstStyle/>
                    <a:p>
                      <a:endParaRPr lang="en-GB"/>
                    </a:p>
                  </a:txBody>
                  <a:tcPr/>
                </a:tc>
                <a:tc>
                  <a:txBody>
                    <a:bodyPr/>
                    <a:lstStyle/>
                    <a:p>
                      <a:pPr algn="ctr" fontAlgn="ctr">
                        <a:lnSpc>
                          <a:spcPct val="107000"/>
                        </a:lnSpc>
                        <a:spcAft>
                          <a:spcPts val="0"/>
                        </a:spcAft>
                      </a:pPr>
                      <a:r>
                        <a:rPr lang="en-GB" sz="1800" kern="1200" dirty="0">
                          <a:effectLst/>
                        </a:rPr>
                        <a:t>Plays games that involve number cards, dice or a number </a:t>
                      </a:r>
                      <a:r>
                        <a:rPr lang="en-GB" sz="1800" kern="1200" dirty="0" smtClean="0">
                          <a:effectLst/>
                        </a:rPr>
                        <a:t>spinner</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1">
                        <a:lumMod val="20000"/>
                        <a:lumOff val="80000"/>
                      </a:schemeClr>
                    </a:solidFill>
                  </a:tcPr>
                </a:tc>
                <a:tc>
                  <a:txBody>
                    <a:bodyPr/>
                    <a:lstStyle/>
                    <a:p>
                      <a:pPr algn="ctr" fontAlgn="ctr">
                        <a:lnSpc>
                          <a:spcPct val="107000"/>
                        </a:lnSpc>
                        <a:spcAft>
                          <a:spcPts val="0"/>
                        </a:spcAft>
                      </a:pPr>
                      <a:r>
                        <a:rPr lang="en-GB" sz="1800" kern="1200" dirty="0" smtClean="0">
                          <a:effectLst/>
                        </a:rPr>
                        <a:t>Is taught the names or sounds of letters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2">
                        <a:lumMod val="20000"/>
                        <a:lumOff val="80000"/>
                      </a:schemeClr>
                    </a:solidFill>
                  </a:tcPr>
                </a:tc>
                <a:tc>
                  <a:txBody>
                    <a:bodyPr/>
                    <a:lstStyle/>
                    <a:p>
                      <a:pPr algn="ctr">
                        <a:lnSpc>
                          <a:spcPct val="107000"/>
                        </a:lnSpc>
                        <a:spcAft>
                          <a:spcPts val="800"/>
                        </a:spcAft>
                      </a:pPr>
                      <a:r>
                        <a:rPr lang="en-GB" sz="1800" dirty="0">
                          <a:effectLst/>
                        </a:rPr>
                        <a:t>Has stories read to them</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0" marR="0" marT="0" marB="0" anchor="ctr">
                    <a:solidFill>
                      <a:schemeClr val="accent4">
                        <a:lumMod val="20000"/>
                        <a:lumOff val="80000"/>
                      </a:schemeClr>
                    </a:solidFill>
                  </a:tcPr>
                </a:tc>
              </a:tr>
              <a:tr h="645569">
                <a:tc vMerge="1">
                  <a:txBody>
                    <a:bodyPr/>
                    <a:lstStyle/>
                    <a:p>
                      <a:endParaRPr lang="en-GB"/>
                    </a:p>
                  </a:txBody>
                  <a:tcPr/>
                </a:tc>
                <a:tc>
                  <a:txBody>
                    <a:bodyPr/>
                    <a:lstStyle/>
                    <a:p>
                      <a:pPr algn="ctr" fontAlgn="ctr">
                        <a:lnSpc>
                          <a:spcPct val="107000"/>
                        </a:lnSpc>
                        <a:spcAft>
                          <a:spcPts val="0"/>
                        </a:spcAft>
                      </a:pPr>
                      <a:r>
                        <a:rPr lang="en-GB" sz="1800" kern="1200" dirty="0">
                          <a:effectLst/>
                        </a:rPr>
                        <a:t>Is encouraged to point out or identify numbers in books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1">
                        <a:lumMod val="20000"/>
                        <a:lumOff val="80000"/>
                      </a:schemeClr>
                    </a:solidFill>
                  </a:tcPr>
                </a:tc>
                <a:tc>
                  <a:txBody>
                    <a:bodyPr/>
                    <a:lstStyle/>
                    <a:p>
                      <a:pPr algn="ctr" fontAlgn="ctr">
                        <a:lnSpc>
                          <a:spcPct val="107000"/>
                        </a:lnSpc>
                        <a:spcAft>
                          <a:spcPts val="0"/>
                        </a:spcAft>
                      </a:pPr>
                      <a:r>
                        <a:rPr lang="en-GB" sz="1800" kern="1200" dirty="0">
                          <a:effectLst/>
                        </a:rPr>
                        <a:t>Plays with puzzles or games involving letters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2">
                        <a:lumMod val="20000"/>
                        <a:lumOff val="80000"/>
                      </a:schemeClr>
                    </a:solidFill>
                  </a:tcPr>
                </a:tc>
                <a:tc>
                  <a:txBody>
                    <a:bodyPr/>
                    <a:lstStyle/>
                    <a:p>
                      <a:pPr algn="ctr">
                        <a:lnSpc>
                          <a:spcPct val="107000"/>
                        </a:lnSpc>
                        <a:spcAft>
                          <a:spcPts val="800"/>
                        </a:spcAft>
                      </a:pPr>
                      <a:r>
                        <a:rPr lang="en-GB" sz="1800" dirty="0" smtClean="0">
                          <a:effectLst/>
                        </a:rPr>
                        <a:t>Is encouraged to use books to follow-up interests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0" marR="0" marT="0" marB="0" anchor="ctr">
                    <a:solidFill>
                      <a:schemeClr val="accent4">
                        <a:lumMod val="20000"/>
                        <a:lumOff val="80000"/>
                      </a:schemeClr>
                    </a:solidFill>
                  </a:tcPr>
                </a:tc>
              </a:tr>
              <a:tr h="645569">
                <a:tc vMerge="1">
                  <a:txBody>
                    <a:bodyPr/>
                    <a:lstStyle/>
                    <a:p>
                      <a:endParaRPr lang="en-GB"/>
                    </a:p>
                  </a:txBody>
                  <a:tcPr/>
                </a:tc>
                <a:tc>
                  <a:txBody>
                    <a:bodyPr/>
                    <a:lstStyle/>
                    <a:p>
                      <a:pPr algn="ctr" fontAlgn="ctr">
                        <a:lnSpc>
                          <a:spcPct val="107000"/>
                        </a:lnSpc>
                        <a:spcAft>
                          <a:spcPts val="0"/>
                        </a:spcAft>
                      </a:pPr>
                      <a:r>
                        <a:rPr lang="en-GB" sz="1800" kern="1200" dirty="0">
                          <a:effectLst/>
                        </a:rPr>
                        <a:t>Completes number activities in magazines or workbooks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1">
                        <a:lumMod val="20000"/>
                        <a:lumOff val="80000"/>
                      </a:schemeClr>
                    </a:solidFill>
                  </a:tcPr>
                </a:tc>
                <a:tc>
                  <a:txBody>
                    <a:bodyPr/>
                    <a:lstStyle/>
                    <a:p>
                      <a:pPr algn="ctr" fontAlgn="ctr">
                        <a:lnSpc>
                          <a:spcPct val="107000"/>
                        </a:lnSpc>
                        <a:spcAft>
                          <a:spcPts val="0"/>
                        </a:spcAft>
                      </a:pPr>
                      <a:r>
                        <a:rPr lang="en-GB" sz="1800" kern="1200" dirty="0">
                          <a:effectLst/>
                        </a:rPr>
                        <a:t>Forms or traces letters or writes their name</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2">
                        <a:lumMod val="20000"/>
                        <a:lumOff val="80000"/>
                      </a:schemeClr>
                    </a:solidFill>
                  </a:tcPr>
                </a:tc>
                <a:tc>
                  <a:txBody>
                    <a:bodyPr/>
                    <a:lstStyle/>
                    <a:p>
                      <a:pPr algn="ctr">
                        <a:lnSpc>
                          <a:spcPct val="107000"/>
                        </a:lnSpc>
                        <a:spcAft>
                          <a:spcPts val="800"/>
                        </a:spcAft>
                      </a:pPr>
                      <a:r>
                        <a:rPr lang="en-GB" sz="1800" dirty="0">
                          <a:effectLst/>
                        </a:rPr>
                        <a:t>Is encouraged to point out or identify pictures in books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0" marR="0" marT="0" marB="0" anchor="ctr">
                    <a:solidFill>
                      <a:schemeClr val="accent4">
                        <a:lumMod val="20000"/>
                        <a:lumOff val="80000"/>
                      </a:schemeClr>
                    </a:solidFill>
                  </a:tcPr>
                </a:tc>
              </a:tr>
              <a:tr h="645569">
                <a:tc vMerge="1">
                  <a:txBody>
                    <a:bodyPr/>
                    <a:lstStyle/>
                    <a:p>
                      <a:endParaRPr lang="en-GB"/>
                    </a:p>
                  </a:txBody>
                  <a:tcPr/>
                </a:tc>
                <a:tc>
                  <a:txBody>
                    <a:bodyPr/>
                    <a:lstStyle/>
                    <a:p>
                      <a:pPr algn="ctr" fontAlgn="ctr">
                        <a:lnSpc>
                          <a:spcPct val="107000"/>
                        </a:lnSpc>
                        <a:spcAft>
                          <a:spcPts val="0"/>
                        </a:spcAft>
                      </a:pPr>
                      <a:r>
                        <a:rPr lang="en-GB" sz="1800" kern="1200" dirty="0">
                          <a:effectLst/>
                        </a:rPr>
                        <a:t>Discusses numbers or quantity with an adult </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1">
                        <a:lumMod val="20000"/>
                        <a:lumOff val="80000"/>
                      </a:schemeClr>
                    </a:solidFill>
                  </a:tcPr>
                </a:tc>
                <a:tc>
                  <a:txBody>
                    <a:bodyPr/>
                    <a:lstStyle/>
                    <a:p>
                      <a:pPr algn="ctr" fontAlgn="ctr">
                        <a:lnSpc>
                          <a:spcPct val="107000"/>
                        </a:lnSpc>
                        <a:spcAft>
                          <a:spcPts val="0"/>
                        </a:spcAft>
                      </a:pPr>
                      <a:r>
                        <a:rPr lang="en-GB" sz="1800" kern="1200" dirty="0" smtClean="0">
                          <a:effectLst/>
                        </a:rPr>
                        <a:t>Talks about letter sounds with an adult</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2">
                        <a:lumMod val="20000"/>
                        <a:lumOff val="80000"/>
                      </a:schemeClr>
                    </a:solidFill>
                  </a:tcPr>
                </a:tc>
                <a:tc>
                  <a:txBody>
                    <a:bodyPr/>
                    <a:lstStyle/>
                    <a:p>
                      <a:pPr algn="ctr">
                        <a:lnSpc>
                          <a:spcPct val="107000"/>
                        </a:lnSpc>
                        <a:spcAft>
                          <a:spcPts val="800"/>
                        </a:spcAft>
                      </a:pPr>
                      <a:r>
                        <a:rPr lang="en-GB" sz="1800" dirty="0">
                          <a:effectLst/>
                        </a:rPr>
                        <a:t>Discusses with an adult how things work or what they mean</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0" marR="0" marT="0" marB="0" anchor="ctr">
                    <a:solidFill>
                      <a:schemeClr val="accent4">
                        <a:lumMod val="20000"/>
                        <a:lumOff val="80000"/>
                      </a:schemeClr>
                    </a:solidFill>
                  </a:tcPr>
                </a:tc>
              </a:tr>
              <a:tr h="430912">
                <a:tc vMerge="1">
                  <a:txBody>
                    <a:bodyPr/>
                    <a:lstStyle/>
                    <a:p>
                      <a:endParaRPr lang="en-GB"/>
                    </a:p>
                  </a:txBody>
                  <a:tcPr/>
                </a:tc>
                <a:tc>
                  <a:txBody>
                    <a:bodyPr/>
                    <a:lstStyle/>
                    <a:p>
                      <a:pPr algn="ctr" fontAlgn="ctr">
                        <a:lnSpc>
                          <a:spcPct val="107000"/>
                        </a:lnSpc>
                        <a:spcAft>
                          <a:spcPts val="0"/>
                        </a:spcAft>
                      </a:pPr>
                      <a:r>
                        <a:rPr lang="en-GB" sz="1800" kern="1200" dirty="0">
                          <a:effectLst/>
                        </a:rPr>
                        <a:t>Writes or traces number</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1">
                        <a:lumMod val="20000"/>
                        <a:lumOff val="80000"/>
                      </a:schemeClr>
                    </a:solidFill>
                  </a:tcPr>
                </a:tc>
                <a:tc rowSpan="2">
                  <a:txBody>
                    <a:bodyPr/>
                    <a:lstStyle/>
                    <a:p>
                      <a:pPr marL="0" marR="0" lvl="0" indent="0" algn="ctr" defTabSz="914400" rtl="0" eaLnBrk="1" fontAlgn="ctr" latinLnBrk="0" hangingPunct="1">
                        <a:lnSpc>
                          <a:spcPct val="107000"/>
                        </a:lnSpc>
                        <a:spcBef>
                          <a:spcPts val="0"/>
                        </a:spcBef>
                        <a:spcAft>
                          <a:spcPts val="0"/>
                        </a:spcAft>
                        <a:buClrTx/>
                        <a:buSzTx/>
                        <a:buFontTx/>
                        <a:buNone/>
                        <a:tabLst/>
                        <a:defRPr/>
                      </a:pPr>
                      <a:r>
                        <a:rPr lang="en-GB" sz="1800" kern="1200" dirty="0">
                          <a:effectLst/>
                        </a:rPr>
                        <a:t> </a:t>
                      </a:r>
                      <a:r>
                        <a:rPr lang="en-GB" sz="1800" kern="1200" dirty="0" smtClean="0">
                          <a:effectLst/>
                        </a:rPr>
                        <a:t>Completes activities involving letters or sounds in magazines or workbooks</a:t>
                      </a:r>
                      <a:endParaRPr lang="en-GB" sz="1800" dirty="0" smtClean="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2">
                        <a:lumMod val="20000"/>
                        <a:lumOff val="80000"/>
                      </a:schemeClr>
                    </a:solidFill>
                  </a:tcPr>
                </a:tc>
                <a:tc>
                  <a:txBody>
                    <a:bodyPr/>
                    <a:lstStyle/>
                    <a:p>
                      <a:pPr algn="ctr">
                        <a:lnSpc>
                          <a:spcPct val="107000"/>
                        </a:lnSpc>
                        <a:spcAft>
                          <a:spcPts val="800"/>
                        </a:spcAft>
                      </a:pPr>
                      <a:r>
                        <a:rPr lang="en-GB" sz="1800" dirty="0">
                          <a:effectLst/>
                        </a:rPr>
                        <a:t>Makes up songs, stories or rhymes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0" marR="0" marT="0" marB="0" anchor="ctr">
                    <a:solidFill>
                      <a:schemeClr val="accent4">
                        <a:lumMod val="20000"/>
                        <a:lumOff val="80000"/>
                      </a:schemeClr>
                    </a:solidFill>
                  </a:tcPr>
                </a:tc>
              </a:tr>
              <a:tr h="732439">
                <a:tc vMerge="1">
                  <a:txBody>
                    <a:bodyPr/>
                    <a:lstStyle/>
                    <a:p>
                      <a:endParaRPr lang="en-GB"/>
                    </a:p>
                  </a:txBody>
                  <a:tcPr/>
                </a:tc>
                <a:tc>
                  <a:txBody>
                    <a:bodyPr/>
                    <a:lstStyle/>
                    <a:p>
                      <a:pPr marL="0" marR="0" lvl="0" indent="0" algn="ctr" defTabSz="914400" rtl="0" eaLnBrk="1" fontAlgn="ctr" latinLnBrk="0" hangingPunct="1">
                        <a:lnSpc>
                          <a:spcPct val="107000"/>
                        </a:lnSpc>
                        <a:spcBef>
                          <a:spcPts val="0"/>
                        </a:spcBef>
                        <a:spcAft>
                          <a:spcPts val="0"/>
                        </a:spcAft>
                        <a:buClrTx/>
                        <a:buSzTx/>
                        <a:buFontTx/>
                        <a:buNone/>
                        <a:tabLst/>
                        <a:defRPr/>
                      </a:pPr>
                      <a:r>
                        <a:rPr lang="en-GB" sz="1800" kern="1200" dirty="0">
                          <a:effectLst/>
                        </a:rPr>
                        <a:t> </a:t>
                      </a:r>
                      <a:r>
                        <a:rPr lang="en-GB" sz="1800" kern="1200" dirty="0" smtClean="0">
                          <a:effectLst/>
                        </a:rPr>
                        <a:t>Sings number songs</a:t>
                      </a:r>
                      <a:endParaRPr lang="en-GB" sz="1800" dirty="0" smtClean="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1">
                        <a:lumMod val="20000"/>
                        <a:lumOff val="80000"/>
                      </a:schemeClr>
                    </a:solidFill>
                  </a:tcPr>
                </a:tc>
                <a:tc vMerge="1">
                  <a:txBody>
                    <a:bodyPr/>
                    <a:lstStyle/>
                    <a:p>
                      <a:pPr algn="ctr" fontAlgn="ctr">
                        <a:lnSpc>
                          <a:spcPct val="107000"/>
                        </a:lnSpc>
                        <a:spcAft>
                          <a:spcPts val="0"/>
                        </a:spcAft>
                      </a:pPr>
                      <a:endParaRPr lang="en-GB" sz="15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2">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GB" sz="1800" dirty="0" smtClean="0">
                          <a:effectLst/>
                        </a:rPr>
                        <a:t>Is encouraged to choose books that interest them to look at with an adult </a:t>
                      </a:r>
                      <a:endParaRPr lang="en-GB" sz="1800" dirty="0" smtClean="0">
                        <a:effectLst/>
                        <a:latin typeface="Calibri" panose="020F0502020204030204" pitchFamily="34" charset="0"/>
                        <a:ea typeface="PMingLiU" panose="02020500000000000000" pitchFamily="18" charset="-120"/>
                        <a:cs typeface="Times New Roman" panose="02020603050405020304" pitchFamily="18" charset="0"/>
                      </a:endParaRPr>
                    </a:p>
                  </a:txBody>
                  <a:tcPr marL="0" marR="0" marT="0" marB="0" anchor="ctr">
                    <a:solidFill>
                      <a:schemeClr val="accent4">
                        <a:lumMod val="20000"/>
                        <a:lumOff val="80000"/>
                      </a:schemeClr>
                    </a:solidFill>
                  </a:tcPr>
                </a:tc>
              </a:tr>
              <a:tr h="294377">
                <a:tc>
                  <a:txBody>
                    <a:bodyPr/>
                    <a:lstStyle/>
                    <a:p>
                      <a:pPr algn="ctr" fontAlgn="ctr">
                        <a:lnSpc>
                          <a:spcPct val="107000"/>
                        </a:lnSpc>
                        <a:spcAft>
                          <a:spcPts val="0"/>
                        </a:spcAft>
                      </a:pPr>
                      <a:r>
                        <a:rPr lang="en-GB" sz="1800" i="1" dirty="0" smtClean="0">
                          <a:effectLst/>
                          <a:latin typeface="Calibri" panose="020F0502020204030204" pitchFamily="34" charset="0"/>
                          <a:ea typeface="PMingLiU" panose="02020500000000000000" pitchFamily="18" charset="-120"/>
                          <a:cs typeface="Times New Roman" panose="02020603050405020304" pitchFamily="18" charset="0"/>
                        </a:rPr>
                        <a:t>M</a:t>
                      </a:r>
                      <a:endParaRPr lang="en-GB" sz="1800" i="1"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3"/>
                    </a:solidFill>
                  </a:tcPr>
                </a:tc>
                <a:tc>
                  <a:txBody>
                    <a:bodyPr/>
                    <a:lstStyle/>
                    <a:p>
                      <a:pPr algn="ctr" fontAlgn="ctr">
                        <a:lnSpc>
                          <a:spcPct val="107000"/>
                        </a:lnSpc>
                        <a:spcAft>
                          <a:spcPts val="0"/>
                        </a:spcAft>
                      </a:pPr>
                      <a:r>
                        <a:rPr lang="en-GB" sz="1800" b="1" dirty="0" smtClean="0">
                          <a:effectLst/>
                          <a:latin typeface="Calibri" panose="020F0502020204030204" pitchFamily="34" charset="0"/>
                          <a:ea typeface="PMingLiU" panose="02020500000000000000" pitchFamily="18" charset="-120"/>
                          <a:cs typeface="Times New Roman" panose="02020603050405020304" pitchFamily="18" charset="0"/>
                        </a:rPr>
                        <a:t>3.08</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1">
                        <a:lumMod val="40000"/>
                        <a:lumOff val="60000"/>
                      </a:schemeClr>
                    </a:solidFill>
                  </a:tcPr>
                </a:tc>
                <a:tc>
                  <a:txBody>
                    <a:bodyPr/>
                    <a:lstStyle/>
                    <a:p>
                      <a:pPr algn="ctr" fontAlgn="ctr">
                        <a:lnSpc>
                          <a:spcPct val="107000"/>
                        </a:lnSpc>
                        <a:spcAft>
                          <a:spcPts val="0"/>
                        </a:spcAft>
                      </a:pPr>
                      <a:r>
                        <a:rPr lang="en-GB" sz="1800" b="1" dirty="0" smtClean="0">
                          <a:effectLst/>
                          <a:latin typeface="Calibri" panose="020F0502020204030204" pitchFamily="34" charset="0"/>
                          <a:ea typeface="PMingLiU" panose="02020500000000000000" pitchFamily="18" charset="-120"/>
                          <a:cs typeface="Times New Roman" panose="02020603050405020304" pitchFamily="18" charset="0"/>
                        </a:rPr>
                        <a:t>2.92</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2">
                        <a:lumMod val="40000"/>
                        <a:lumOff val="60000"/>
                      </a:schemeClr>
                    </a:solidFill>
                  </a:tcPr>
                </a:tc>
                <a:tc>
                  <a:txBody>
                    <a:bodyPr/>
                    <a:lstStyle/>
                    <a:p>
                      <a:pPr algn="ctr">
                        <a:lnSpc>
                          <a:spcPct val="107000"/>
                        </a:lnSpc>
                        <a:spcAft>
                          <a:spcPts val="800"/>
                        </a:spcAft>
                      </a:pPr>
                      <a:r>
                        <a:rPr lang="en-GB" sz="1800" b="1" dirty="0" smtClean="0">
                          <a:effectLst/>
                          <a:latin typeface="Calibri" panose="020F0502020204030204" pitchFamily="34" charset="0"/>
                          <a:ea typeface="PMingLiU" panose="02020500000000000000" pitchFamily="18" charset="-120"/>
                          <a:cs typeface="Times New Roman" panose="02020603050405020304" pitchFamily="18" charset="0"/>
                        </a:rPr>
                        <a:t>3.50</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0" marR="0" marT="0" marB="0" anchor="ctr">
                    <a:solidFill>
                      <a:schemeClr val="accent4">
                        <a:lumMod val="40000"/>
                        <a:lumOff val="60000"/>
                      </a:schemeClr>
                    </a:solidFill>
                  </a:tcPr>
                </a:tc>
              </a:tr>
              <a:tr h="294377">
                <a:tc>
                  <a:txBody>
                    <a:bodyPr/>
                    <a:lstStyle/>
                    <a:p>
                      <a:pPr algn="ctr" fontAlgn="ctr">
                        <a:lnSpc>
                          <a:spcPct val="107000"/>
                        </a:lnSpc>
                        <a:spcAft>
                          <a:spcPts val="0"/>
                        </a:spcAft>
                      </a:pPr>
                      <a:r>
                        <a:rPr lang="en-GB" sz="1800" i="1" dirty="0" smtClean="0">
                          <a:effectLst/>
                          <a:latin typeface="Calibri" panose="020F0502020204030204" pitchFamily="34" charset="0"/>
                          <a:ea typeface="PMingLiU" panose="02020500000000000000" pitchFamily="18" charset="-120"/>
                          <a:cs typeface="Times New Roman" panose="02020603050405020304" pitchFamily="18" charset="0"/>
                        </a:rPr>
                        <a:t>SD</a:t>
                      </a:r>
                      <a:endParaRPr lang="en-GB" sz="1800" i="1"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3"/>
                    </a:solidFill>
                  </a:tcPr>
                </a:tc>
                <a:tc>
                  <a:txBody>
                    <a:bodyPr/>
                    <a:lstStyle/>
                    <a:p>
                      <a:pPr algn="ctr" fontAlgn="ctr">
                        <a:lnSpc>
                          <a:spcPct val="107000"/>
                        </a:lnSpc>
                        <a:spcAft>
                          <a:spcPts val="0"/>
                        </a:spcAft>
                      </a:pPr>
                      <a:r>
                        <a:rPr lang="en-GB" sz="1800" b="1" dirty="0" smtClean="0">
                          <a:effectLst/>
                          <a:latin typeface="Calibri" panose="020F0502020204030204" pitchFamily="34" charset="0"/>
                          <a:ea typeface="PMingLiU" panose="02020500000000000000" pitchFamily="18" charset="-120"/>
                          <a:cs typeface="Times New Roman" panose="02020603050405020304" pitchFamily="18" charset="0"/>
                        </a:rPr>
                        <a:t>.82</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1">
                        <a:lumMod val="40000"/>
                        <a:lumOff val="60000"/>
                      </a:schemeClr>
                    </a:solidFill>
                  </a:tcPr>
                </a:tc>
                <a:tc>
                  <a:txBody>
                    <a:bodyPr/>
                    <a:lstStyle/>
                    <a:p>
                      <a:pPr algn="ctr" fontAlgn="ctr">
                        <a:lnSpc>
                          <a:spcPct val="107000"/>
                        </a:lnSpc>
                        <a:spcAft>
                          <a:spcPts val="0"/>
                        </a:spcAft>
                      </a:pPr>
                      <a:r>
                        <a:rPr lang="en-GB" sz="1800" b="1" dirty="0" smtClean="0">
                          <a:effectLst/>
                          <a:latin typeface="Calibri" panose="020F0502020204030204" pitchFamily="34" charset="0"/>
                          <a:ea typeface="PMingLiU" panose="02020500000000000000" pitchFamily="18" charset="-120"/>
                          <a:cs typeface="Times New Roman" panose="02020603050405020304" pitchFamily="18" charset="0"/>
                        </a:rPr>
                        <a:t>.97</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2">
                        <a:lumMod val="40000"/>
                        <a:lumOff val="60000"/>
                      </a:schemeClr>
                    </a:solidFill>
                  </a:tcPr>
                </a:tc>
                <a:tc>
                  <a:txBody>
                    <a:bodyPr/>
                    <a:lstStyle/>
                    <a:p>
                      <a:pPr algn="ctr">
                        <a:lnSpc>
                          <a:spcPct val="107000"/>
                        </a:lnSpc>
                        <a:spcAft>
                          <a:spcPts val="800"/>
                        </a:spcAft>
                      </a:pPr>
                      <a:r>
                        <a:rPr lang="en-GB" sz="1800" b="1" dirty="0" smtClean="0">
                          <a:effectLst/>
                          <a:latin typeface="Calibri" panose="020F0502020204030204" pitchFamily="34" charset="0"/>
                          <a:ea typeface="PMingLiU" panose="02020500000000000000" pitchFamily="18" charset="-120"/>
                          <a:cs typeface="Times New Roman" panose="02020603050405020304" pitchFamily="18" charset="0"/>
                        </a:rPr>
                        <a:t>.74</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0" marR="0" marT="0" marB="0" anchor="ctr">
                    <a:solidFill>
                      <a:schemeClr val="accent4">
                        <a:lumMod val="40000"/>
                        <a:lumOff val="60000"/>
                      </a:schemeClr>
                    </a:solidFill>
                  </a:tcPr>
                </a:tc>
              </a:tr>
              <a:tr h="326965">
                <a:tc>
                  <a:txBody>
                    <a:bodyPr/>
                    <a:lstStyle/>
                    <a:p>
                      <a:pPr algn="ctr" fontAlgn="ctr">
                        <a:lnSpc>
                          <a:spcPct val="107000"/>
                        </a:lnSpc>
                        <a:spcAft>
                          <a:spcPts val="0"/>
                        </a:spcAft>
                      </a:pPr>
                      <a:r>
                        <a:rPr lang="el-GR" sz="1800" kern="1200" dirty="0">
                          <a:effectLst/>
                        </a:rPr>
                        <a:t>α</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3"/>
                    </a:solidFill>
                  </a:tcPr>
                </a:tc>
                <a:tc>
                  <a:txBody>
                    <a:bodyPr/>
                    <a:lstStyle/>
                    <a:p>
                      <a:pPr algn="ctr" fontAlgn="ctr">
                        <a:lnSpc>
                          <a:spcPct val="107000"/>
                        </a:lnSpc>
                        <a:spcAft>
                          <a:spcPts val="0"/>
                        </a:spcAft>
                      </a:pPr>
                      <a:r>
                        <a:rPr lang="el-GR" sz="1800" b="1" kern="1200" dirty="0">
                          <a:effectLst/>
                        </a:rPr>
                        <a:t>α = .81</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1">
                        <a:lumMod val="40000"/>
                        <a:lumOff val="60000"/>
                      </a:schemeClr>
                    </a:solidFill>
                  </a:tcPr>
                </a:tc>
                <a:tc>
                  <a:txBody>
                    <a:bodyPr/>
                    <a:lstStyle/>
                    <a:p>
                      <a:pPr algn="ctr" fontAlgn="ctr">
                        <a:lnSpc>
                          <a:spcPct val="107000"/>
                        </a:lnSpc>
                        <a:spcAft>
                          <a:spcPts val="0"/>
                        </a:spcAft>
                      </a:pPr>
                      <a:r>
                        <a:rPr lang="el-GR" sz="1800" b="1" kern="1200" dirty="0">
                          <a:effectLst/>
                        </a:rPr>
                        <a:t>α = .81</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1338" marR="1338" marT="1338" marB="0" anchor="ctr">
                    <a:solidFill>
                      <a:schemeClr val="accent2">
                        <a:lumMod val="40000"/>
                        <a:lumOff val="60000"/>
                      </a:schemeClr>
                    </a:solidFill>
                  </a:tcPr>
                </a:tc>
                <a:tc>
                  <a:txBody>
                    <a:bodyPr/>
                    <a:lstStyle/>
                    <a:p>
                      <a:pPr algn="ctr">
                        <a:lnSpc>
                          <a:spcPct val="107000"/>
                        </a:lnSpc>
                        <a:spcAft>
                          <a:spcPts val="800"/>
                        </a:spcAft>
                      </a:pPr>
                      <a:r>
                        <a:rPr lang="en-GB" sz="1800" b="1" dirty="0">
                          <a:effectLst/>
                        </a:rPr>
                        <a:t>α = .77</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0" marR="0" marT="0" marB="0" anchor="ctr">
                    <a:solidFill>
                      <a:schemeClr val="accent4">
                        <a:lumMod val="40000"/>
                        <a:lumOff val="60000"/>
                      </a:schemeClr>
                    </a:solidFill>
                  </a:tcPr>
                </a:tc>
              </a:tr>
            </a:tbl>
          </a:graphicData>
        </a:graphic>
      </p:graphicFrame>
    </p:spTree>
    <p:extLst>
      <p:ext uri="{BB962C8B-B14F-4D97-AF65-F5344CB8AC3E}">
        <p14:creationId xmlns:p14="http://schemas.microsoft.com/office/powerpoint/2010/main" val="3845636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440267"/>
          </a:xfrm>
        </p:spPr>
        <p:txBody>
          <a:bodyPr>
            <a:normAutofit/>
          </a:bodyPr>
          <a:lstStyle/>
          <a:p>
            <a:pPr algn="ctr"/>
            <a:r>
              <a:rPr lang="en-GB" sz="2400" b="1" dirty="0" smtClean="0"/>
              <a:t>Questionnaire (2/5): Home Resources</a:t>
            </a:r>
            <a:endParaRPr lang="en-GB" sz="2400" b="1" dirty="0"/>
          </a:p>
        </p:txBody>
      </p:sp>
      <p:sp>
        <p:nvSpPr>
          <p:cNvPr id="7" name="Vertical Text Placeholder 6"/>
          <p:cNvSpPr>
            <a:spLocks noGrp="1"/>
          </p:cNvSpPr>
          <p:nvPr>
            <p:ph type="body" orient="vert" idx="1"/>
          </p:nvPr>
        </p:nvSpPr>
        <p:spPr>
          <a:xfrm>
            <a:off x="180625" y="440267"/>
            <a:ext cx="11446931" cy="316089"/>
          </a:xfrm>
        </p:spPr>
        <p:txBody>
          <a:bodyPr vert="horz">
            <a:noAutofit/>
          </a:bodyPr>
          <a:lstStyle/>
          <a:p>
            <a:pPr marL="0" indent="0" algn="ctr">
              <a:buNone/>
            </a:pPr>
            <a:r>
              <a:rPr lang="en-GB" sz="2000" b="1" dirty="0" smtClean="0"/>
              <a:t>“</a:t>
            </a:r>
            <a:r>
              <a:rPr lang="en-US" sz="2000" dirty="0"/>
              <a:t>S</a:t>
            </a:r>
            <a:r>
              <a:rPr lang="en-US" sz="2000" dirty="0" smtClean="0"/>
              <a:t>tate </a:t>
            </a:r>
            <a:r>
              <a:rPr lang="en-US" sz="2000" dirty="0"/>
              <a:t>the number of the following toys, games and resources that you have in your home</a:t>
            </a:r>
            <a:r>
              <a:rPr lang="en-GB" sz="2000" b="1" dirty="0"/>
              <a:t>”</a:t>
            </a:r>
            <a:endParaRPr lang="en-GB" sz="2000" dirty="0"/>
          </a:p>
        </p:txBody>
      </p:sp>
      <p:graphicFrame>
        <p:nvGraphicFramePr>
          <p:cNvPr id="4" name="Table 3"/>
          <p:cNvGraphicFramePr>
            <a:graphicFrameLocks noGrp="1"/>
          </p:cNvGraphicFramePr>
          <p:nvPr>
            <p:extLst>
              <p:ext uri="{D42A27DB-BD31-4B8C-83A1-F6EECF244321}">
                <p14:modId xmlns:p14="http://schemas.microsoft.com/office/powerpoint/2010/main" val="3907564945"/>
              </p:ext>
            </p:extLst>
          </p:nvPr>
        </p:nvGraphicFramePr>
        <p:xfrm>
          <a:off x="260289" y="801508"/>
          <a:ext cx="11536599" cy="5621870"/>
        </p:xfrm>
        <a:graphic>
          <a:graphicData uri="http://schemas.openxmlformats.org/drawingml/2006/table">
            <a:tbl>
              <a:tblPr firstRow="1" firstCol="1" bandRow="1">
                <a:tableStyleId>{5C22544A-7EE6-4342-B048-85BDC9FD1C3A}</a:tableStyleId>
              </a:tblPr>
              <a:tblGrid>
                <a:gridCol w="217440"/>
                <a:gridCol w="3773053"/>
                <a:gridCol w="3773053"/>
                <a:gridCol w="3773053"/>
              </a:tblGrid>
              <a:tr h="336524">
                <a:tc>
                  <a:txBody>
                    <a:bodyPr/>
                    <a:lstStyle/>
                    <a:p>
                      <a:pPr algn="ctr">
                        <a:lnSpc>
                          <a:spcPct val="107000"/>
                        </a:lnSpc>
                        <a:spcAft>
                          <a:spcPts val="0"/>
                        </a:spcAft>
                      </a:pPr>
                      <a:r>
                        <a:rPr lang="en-GB" sz="1600" dirty="0">
                          <a:effectLst/>
                        </a:rPr>
                        <a:t> </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1600" dirty="0" smtClean="0">
                          <a:effectLst/>
                        </a:rPr>
                        <a:t>NUMBER (4)</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600" dirty="0">
                          <a:effectLst/>
                        </a:rPr>
                        <a:t>LETTERS AND </a:t>
                      </a:r>
                      <a:r>
                        <a:rPr lang="en-GB" sz="1600" dirty="0" smtClean="0">
                          <a:effectLst/>
                        </a:rPr>
                        <a:t>SOUNDS (4-1)</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nchor="ctr">
                    <a:solidFill>
                      <a:schemeClr val="accent2">
                        <a:lumMod val="75000"/>
                      </a:schemeClr>
                    </a:solidFill>
                  </a:tcPr>
                </a:tc>
                <a:tc>
                  <a:txBody>
                    <a:bodyPr/>
                    <a:lstStyle/>
                    <a:p>
                      <a:pPr algn="ctr">
                        <a:lnSpc>
                          <a:spcPct val="107000"/>
                        </a:lnSpc>
                        <a:spcAft>
                          <a:spcPts val="0"/>
                        </a:spcAft>
                      </a:pPr>
                      <a:r>
                        <a:rPr lang="en-GB" sz="1600" dirty="0">
                          <a:effectLst/>
                        </a:rPr>
                        <a:t>LANGUAGE </a:t>
                      </a:r>
                      <a:r>
                        <a:rPr lang="en-GB" sz="1600" dirty="0" smtClean="0">
                          <a:effectLst/>
                        </a:rPr>
                        <a:t>&amp; LITERACY (Book Exposure)</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nchor="ctr">
                    <a:solidFill>
                      <a:schemeClr val="accent4"/>
                    </a:solidFill>
                  </a:tcPr>
                </a:tc>
              </a:tr>
              <a:tr h="692148">
                <a:tc>
                  <a:txBody>
                    <a:bodyPr/>
                    <a:lstStyle/>
                    <a:p>
                      <a:pPr>
                        <a:lnSpc>
                          <a:spcPct val="107000"/>
                        </a:lnSpc>
                        <a:spcAft>
                          <a:spcPts val="0"/>
                        </a:spcAft>
                      </a:pPr>
                      <a:r>
                        <a:rPr lang="en-US" sz="1600" dirty="0">
                          <a:effectLst/>
                        </a:rPr>
                        <a:t> </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US" sz="1800" dirty="0">
                          <a:effectLst/>
                        </a:rPr>
                        <a:t>Puzzles or jigsaws involving numbers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lnSpc>
                          <a:spcPct val="107000"/>
                        </a:lnSpc>
                        <a:spcAft>
                          <a:spcPts val="0"/>
                        </a:spcAft>
                      </a:pPr>
                      <a:r>
                        <a:rPr lang="en-US" sz="1800" dirty="0">
                          <a:effectLst/>
                        </a:rPr>
                        <a:t>Puzzles or jigsaws involving letters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nchor="ctr">
                    <a:solidFill>
                      <a:schemeClr val="accent2">
                        <a:lumMod val="20000"/>
                        <a:lumOff val="80000"/>
                      </a:schemeClr>
                    </a:solidFill>
                  </a:tcPr>
                </a:tc>
                <a:tc rowSpan="4">
                  <a:txBody>
                    <a:bodyPr/>
                    <a:lstStyle/>
                    <a:p>
                      <a:pPr algn="ctr">
                        <a:lnSpc>
                          <a:spcPct val="107000"/>
                        </a:lnSpc>
                        <a:spcAft>
                          <a:spcPts val="0"/>
                        </a:spcAft>
                      </a:pPr>
                      <a:r>
                        <a:rPr lang="en-GB" sz="1800" b="1" dirty="0">
                          <a:effectLst/>
                        </a:rPr>
                        <a:t>Book Exposure M</a:t>
                      </a:r>
                      <a:r>
                        <a:rPr lang="en-GB" sz="1800" b="1" dirty="0" smtClean="0">
                          <a:effectLst/>
                        </a:rPr>
                        <a:t>easure </a:t>
                      </a:r>
                    </a:p>
                    <a:p>
                      <a:pPr algn="ctr">
                        <a:lnSpc>
                          <a:spcPct val="107000"/>
                        </a:lnSpc>
                        <a:spcAft>
                          <a:spcPts val="0"/>
                        </a:spcAft>
                      </a:pPr>
                      <a:r>
                        <a:rPr lang="en-GB" sz="1800" dirty="0" smtClean="0">
                          <a:effectLst/>
                        </a:rPr>
                        <a:t>(as</a:t>
                      </a:r>
                      <a:r>
                        <a:rPr lang="en-GB" sz="1800" baseline="0" dirty="0" smtClean="0">
                          <a:effectLst/>
                        </a:rPr>
                        <a:t> in </a:t>
                      </a:r>
                      <a:r>
                        <a:rPr lang="en-GB" sz="1800" b="0" dirty="0" err="1" smtClean="0">
                          <a:effectLst/>
                        </a:rPr>
                        <a:t>Skwarchuk</a:t>
                      </a:r>
                      <a:r>
                        <a:rPr lang="en-GB" sz="1800" b="0" dirty="0" smtClean="0">
                          <a:effectLst/>
                        </a:rPr>
                        <a:t> </a:t>
                      </a:r>
                      <a:r>
                        <a:rPr lang="en-GB" sz="1800" b="0" dirty="0">
                          <a:effectLst/>
                        </a:rPr>
                        <a:t>et al., 2014</a:t>
                      </a:r>
                      <a:r>
                        <a:rPr lang="en-GB" sz="1800" dirty="0">
                          <a:effectLst/>
                        </a:rPr>
                        <a:t>)</a:t>
                      </a:r>
                    </a:p>
                    <a:p>
                      <a:pPr algn="ctr">
                        <a:lnSpc>
                          <a:spcPct val="107000"/>
                        </a:lnSpc>
                        <a:spcAft>
                          <a:spcPts val="0"/>
                        </a:spcAft>
                      </a:pPr>
                      <a:endParaRPr lang="en-GB" sz="1800" dirty="0" smtClean="0">
                        <a:effectLst/>
                      </a:endParaRPr>
                    </a:p>
                    <a:p>
                      <a:pPr algn="ctr">
                        <a:lnSpc>
                          <a:spcPct val="107000"/>
                        </a:lnSpc>
                        <a:spcAft>
                          <a:spcPts val="0"/>
                        </a:spcAft>
                      </a:pPr>
                      <a:r>
                        <a:rPr lang="en-GB" sz="2000" dirty="0" smtClean="0">
                          <a:effectLst/>
                        </a:rPr>
                        <a:t>*15 Actual</a:t>
                      </a:r>
                      <a:r>
                        <a:rPr lang="en-GB" sz="2000" baseline="0" dirty="0" smtClean="0">
                          <a:effectLst/>
                        </a:rPr>
                        <a:t> story book titles</a:t>
                      </a:r>
                    </a:p>
                    <a:p>
                      <a:pPr algn="ctr">
                        <a:lnSpc>
                          <a:spcPct val="107000"/>
                        </a:lnSpc>
                        <a:spcAft>
                          <a:spcPts val="0"/>
                        </a:spcAft>
                      </a:pPr>
                      <a:r>
                        <a:rPr lang="en-GB" sz="2000" baseline="0" dirty="0" smtClean="0">
                          <a:effectLst/>
                        </a:rPr>
                        <a:t>*6 Foil book titles</a:t>
                      </a:r>
                      <a:endParaRPr lang="en-GB" sz="2000" dirty="0" smtClean="0">
                        <a:effectLst/>
                      </a:endParaRPr>
                    </a:p>
                    <a:p>
                      <a:pPr algn="ctr">
                        <a:lnSpc>
                          <a:spcPct val="107000"/>
                        </a:lnSpc>
                        <a:spcAft>
                          <a:spcPts val="0"/>
                        </a:spcAft>
                      </a:pPr>
                      <a:endParaRPr lang="en-GB" sz="1800" dirty="0" smtClean="0">
                        <a:effectLst/>
                      </a:endParaRPr>
                    </a:p>
                    <a:p>
                      <a:pPr algn="ctr">
                        <a:lnSpc>
                          <a:spcPct val="107000"/>
                        </a:lnSpc>
                        <a:spcAft>
                          <a:spcPts val="0"/>
                        </a:spcAft>
                      </a:pPr>
                      <a:r>
                        <a:rPr lang="en-GB" sz="1800" b="1" dirty="0" smtClean="0">
                          <a:effectLst/>
                        </a:rPr>
                        <a:t>[(Story </a:t>
                      </a:r>
                      <a:r>
                        <a:rPr lang="en-GB" sz="1800" b="1" dirty="0">
                          <a:effectLst/>
                        </a:rPr>
                        <a:t>books titles correctly identified </a:t>
                      </a:r>
                      <a:r>
                        <a:rPr lang="en-GB" sz="1800" b="1" dirty="0" smtClean="0">
                          <a:effectLst/>
                        </a:rPr>
                        <a:t>-</a:t>
                      </a:r>
                      <a:r>
                        <a:rPr lang="en-GB" sz="1800" b="1" baseline="0" dirty="0" smtClean="0">
                          <a:effectLst/>
                        </a:rPr>
                        <a:t> </a:t>
                      </a:r>
                      <a:r>
                        <a:rPr lang="en-GB" sz="1800" b="1" dirty="0" smtClean="0">
                          <a:effectLst/>
                        </a:rPr>
                        <a:t>Foils </a:t>
                      </a:r>
                      <a:r>
                        <a:rPr lang="en-GB" sz="1800" b="1" dirty="0">
                          <a:effectLst/>
                        </a:rPr>
                        <a:t>identified as real </a:t>
                      </a:r>
                      <a:r>
                        <a:rPr lang="en-GB" sz="1800" b="1" dirty="0" smtClean="0">
                          <a:effectLst/>
                        </a:rPr>
                        <a:t>books)</a:t>
                      </a:r>
                      <a:r>
                        <a:rPr lang="en-GB" sz="1800" b="1" baseline="0" dirty="0" smtClean="0">
                          <a:effectLst/>
                        </a:rPr>
                        <a:t> /</a:t>
                      </a:r>
                      <a:r>
                        <a:rPr lang="en-GB" sz="1800" b="1" dirty="0" smtClean="0">
                          <a:effectLst/>
                        </a:rPr>
                        <a:t> total </a:t>
                      </a:r>
                      <a:r>
                        <a:rPr lang="en-GB" sz="1800" b="1" dirty="0">
                          <a:effectLst/>
                        </a:rPr>
                        <a:t>number of actual </a:t>
                      </a:r>
                      <a:r>
                        <a:rPr lang="en-GB" sz="1800" b="1" dirty="0" smtClean="0">
                          <a:effectLst/>
                        </a:rPr>
                        <a:t>books]</a:t>
                      </a:r>
                      <a:r>
                        <a:rPr lang="en-GB" sz="1800" dirty="0" smtClean="0">
                          <a:effectLst/>
                        </a:rPr>
                        <a:t> </a:t>
                      </a:r>
                      <a:r>
                        <a:rPr lang="en-GB" sz="1800" b="1" dirty="0" smtClean="0">
                          <a:effectLst/>
                        </a:rPr>
                        <a:t>x 100</a:t>
                      </a:r>
                    </a:p>
                    <a:p>
                      <a:pPr algn="ctr">
                        <a:lnSpc>
                          <a:spcPct val="107000"/>
                        </a:lnSpc>
                        <a:spcAft>
                          <a:spcPts val="0"/>
                        </a:spcAft>
                      </a:pPr>
                      <a:endParaRPr lang="en-GB" sz="1800" b="1" dirty="0">
                        <a:effectLst/>
                      </a:endParaRPr>
                    </a:p>
                  </a:txBody>
                  <a:tcPr marL="68580" marR="68580" marT="0" marB="0" anchor="ctr">
                    <a:solidFill>
                      <a:schemeClr val="accent4">
                        <a:lumMod val="20000"/>
                        <a:lumOff val="80000"/>
                      </a:schemeClr>
                    </a:solidFill>
                  </a:tcPr>
                </a:tc>
              </a:tr>
              <a:tr h="1046070">
                <a:tc>
                  <a:txBody>
                    <a:bodyPr/>
                    <a:lstStyle/>
                    <a:p>
                      <a:pPr>
                        <a:lnSpc>
                          <a:spcPct val="107000"/>
                        </a:lnSpc>
                        <a:spcAft>
                          <a:spcPts val="0"/>
                        </a:spcAft>
                      </a:pPr>
                      <a:r>
                        <a:rPr lang="en-GB" sz="1600" dirty="0">
                          <a:effectLst/>
                        </a:rPr>
                        <a:t> </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US" sz="1800" dirty="0">
                          <a:effectLst/>
                        </a:rPr>
                        <a:t>Magazines, books or workbooks involving numbers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lnSpc>
                          <a:spcPct val="107000"/>
                        </a:lnSpc>
                        <a:spcAft>
                          <a:spcPts val="0"/>
                        </a:spcAft>
                      </a:pPr>
                      <a:r>
                        <a:rPr lang="en-US" sz="1800" dirty="0">
                          <a:effectLst/>
                        </a:rPr>
                        <a:t>Magazines, books or workbooks involving letters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nchor="ctr">
                    <a:solidFill>
                      <a:schemeClr val="accent2">
                        <a:lumMod val="20000"/>
                        <a:lumOff val="80000"/>
                      </a:schemeClr>
                    </a:solidFill>
                  </a:tcPr>
                </a:tc>
                <a:tc vMerge="1">
                  <a:txBody>
                    <a:bodyPr/>
                    <a:lstStyle/>
                    <a:p>
                      <a:endParaRPr lang="en-GB"/>
                    </a:p>
                  </a:txBody>
                  <a:tcPr/>
                </a:tc>
              </a:tr>
              <a:tr h="1046070">
                <a:tc>
                  <a:txBody>
                    <a:bodyPr/>
                    <a:lstStyle/>
                    <a:p>
                      <a:pPr>
                        <a:lnSpc>
                          <a:spcPct val="107000"/>
                        </a:lnSpc>
                        <a:spcAft>
                          <a:spcPts val="0"/>
                        </a:spcAft>
                      </a:pPr>
                      <a:r>
                        <a:rPr lang="en-US" sz="1600" dirty="0">
                          <a:effectLst/>
                        </a:rPr>
                        <a:t> </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US" sz="1800" dirty="0">
                          <a:effectLst/>
                        </a:rPr>
                        <a:t>Games involving numbers, a number spinner or </a:t>
                      </a:r>
                      <a:r>
                        <a:rPr lang="en-US" sz="1800" dirty="0" smtClean="0">
                          <a:effectLst/>
                        </a:rPr>
                        <a:t>dice</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lnSpc>
                          <a:spcPct val="107000"/>
                        </a:lnSpc>
                        <a:spcAft>
                          <a:spcPts val="0"/>
                        </a:spcAft>
                      </a:pPr>
                      <a:r>
                        <a:rPr lang="en-US" sz="1800" dirty="0">
                          <a:effectLst/>
                        </a:rPr>
                        <a:t>Sets of wooden, plastic, card or magnetic </a:t>
                      </a:r>
                      <a:r>
                        <a:rPr lang="en-US" sz="1800" dirty="0" smtClean="0">
                          <a:effectLst/>
                        </a:rPr>
                        <a:t>letters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nchor="ctr">
                    <a:solidFill>
                      <a:schemeClr val="accent2">
                        <a:lumMod val="20000"/>
                        <a:lumOff val="80000"/>
                      </a:schemeClr>
                    </a:solidFill>
                  </a:tcPr>
                </a:tc>
                <a:tc vMerge="1">
                  <a:txBody>
                    <a:bodyPr/>
                    <a:lstStyle/>
                    <a:p>
                      <a:endParaRPr lang="en-GB"/>
                    </a:p>
                  </a:txBody>
                  <a:tcPr/>
                </a:tc>
              </a:tr>
              <a:tr h="692148">
                <a:tc>
                  <a:txBody>
                    <a:bodyPr/>
                    <a:lstStyle/>
                    <a:p>
                      <a:pPr>
                        <a:lnSpc>
                          <a:spcPct val="107000"/>
                        </a:lnSpc>
                        <a:spcAft>
                          <a:spcPts val="0"/>
                        </a:spcAft>
                      </a:pPr>
                      <a:r>
                        <a:rPr lang="en-US" sz="1600" dirty="0">
                          <a:effectLst/>
                        </a:rPr>
                        <a:t> </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US" sz="1800" dirty="0">
                          <a:effectLst/>
                        </a:rPr>
                        <a:t>Sets of wooden, plastic, card or magnetic </a:t>
                      </a:r>
                      <a:r>
                        <a:rPr lang="en-US" sz="1800" dirty="0" smtClean="0">
                          <a:effectLst/>
                        </a:rPr>
                        <a:t>numbers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lnSpc>
                          <a:spcPct val="107000"/>
                        </a:lnSpc>
                        <a:spcAft>
                          <a:spcPts val="0"/>
                        </a:spcAft>
                      </a:pPr>
                      <a:r>
                        <a:rPr lang="en-US" sz="1800" dirty="0">
                          <a:effectLst/>
                        </a:rPr>
                        <a:t>Games involving </a:t>
                      </a:r>
                      <a:r>
                        <a:rPr lang="en-US" sz="1800" dirty="0" smtClean="0">
                          <a:effectLst/>
                        </a:rPr>
                        <a:t>letters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nchor="ctr">
                    <a:solidFill>
                      <a:schemeClr val="accent2">
                        <a:lumMod val="20000"/>
                        <a:lumOff val="80000"/>
                      </a:schemeClr>
                    </a:solidFill>
                  </a:tcPr>
                </a:tc>
                <a:tc vMerge="1">
                  <a:txBody>
                    <a:bodyPr/>
                    <a:lstStyle/>
                    <a:p>
                      <a:endParaRPr lang="en-GB"/>
                    </a:p>
                  </a:txBody>
                  <a:tcPr/>
                </a:tc>
              </a:tr>
              <a:tr h="602970">
                <a:tc>
                  <a:txBody>
                    <a:bodyPr/>
                    <a:lstStyle/>
                    <a:p>
                      <a:pPr>
                        <a:lnSpc>
                          <a:spcPct val="107000"/>
                        </a:lnSpc>
                        <a:spcAft>
                          <a:spcPts val="0"/>
                        </a:spcAft>
                      </a:pPr>
                      <a:r>
                        <a:rPr lang="en-GB" sz="1600" dirty="0">
                          <a:effectLst/>
                        </a:rPr>
                        <a:t> </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solidFill>
                      <a:schemeClr val="bg1"/>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2000" b="1" i="1" dirty="0" smtClean="0">
                          <a:effectLst/>
                          <a:latin typeface="Calibri" panose="020F0502020204030204" pitchFamily="34" charset="0"/>
                          <a:ea typeface="PMingLiU" panose="02020500000000000000" pitchFamily="18" charset="-120"/>
                          <a:cs typeface="Times New Roman" panose="02020603050405020304" pitchFamily="18" charset="0"/>
                        </a:rPr>
                        <a:t>M = 3.86</a:t>
                      </a:r>
                    </a:p>
                  </a:txBody>
                  <a:tcPr marL="68580" marR="68580" marT="0" marB="0" anchor="ctr">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2000" b="1" i="1" dirty="0" smtClean="0">
                          <a:effectLst/>
                          <a:latin typeface="Calibri" panose="020F0502020204030204" pitchFamily="34" charset="0"/>
                          <a:ea typeface="PMingLiU" panose="02020500000000000000" pitchFamily="18" charset="-120"/>
                          <a:cs typeface="Times New Roman" panose="02020603050405020304" pitchFamily="18" charset="0"/>
                        </a:rPr>
                        <a:t>M = 2.06</a:t>
                      </a:r>
                    </a:p>
                  </a:txBody>
                  <a:tcPr marL="68580" marR="68580" marT="0" marB="0" anchor="ctr">
                    <a:solidFill>
                      <a:schemeClr val="accent2">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2000" b="1" i="1" dirty="0" smtClean="0">
                          <a:effectLst/>
                          <a:latin typeface="Calibri" panose="020F0502020204030204" pitchFamily="34" charset="0"/>
                          <a:ea typeface="PMingLiU" panose="02020500000000000000" pitchFamily="18" charset="-120"/>
                          <a:cs typeface="Times New Roman" panose="02020603050405020304" pitchFamily="18" charset="0"/>
                        </a:rPr>
                        <a:t>M = 53.51</a:t>
                      </a:r>
                    </a:p>
                  </a:txBody>
                  <a:tcPr marL="68580" marR="68580" marT="0" marB="0" anchor="ctr">
                    <a:solidFill>
                      <a:schemeClr val="accent4">
                        <a:lumMod val="40000"/>
                        <a:lumOff val="60000"/>
                      </a:schemeClr>
                    </a:solidFill>
                  </a:tcPr>
                </a:tc>
              </a:tr>
              <a:tr h="602970">
                <a:tc>
                  <a:txBody>
                    <a:bodyPr/>
                    <a:lstStyle/>
                    <a:p>
                      <a:pPr>
                        <a:lnSpc>
                          <a:spcPct val="107000"/>
                        </a:lnSpc>
                        <a:spcAft>
                          <a:spcPts val="0"/>
                        </a:spcAft>
                      </a:pPr>
                      <a:r>
                        <a:rPr lang="en-GB" sz="1600" dirty="0">
                          <a:effectLst/>
                        </a:rPr>
                        <a:t> </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solidFill>
                      <a:schemeClr val="bg1"/>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2000" b="1" i="1" dirty="0" smtClean="0">
                          <a:effectLst/>
                          <a:latin typeface="Calibri" panose="020F0502020204030204" pitchFamily="34" charset="0"/>
                          <a:ea typeface="PMingLiU" panose="02020500000000000000" pitchFamily="18" charset="-120"/>
                          <a:cs typeface="Times New Roman" panose="02020603050405020304" pitchFamily="18" charset="0"/>
                        </a:rPr>
                        <a:t>SD = 3.27</a:t>
                      </a:r>
                    </a:p>
                  </a:txBody>
                  <a:tcPr marL="68580" marR="68580" marT="0" marB="0" anchor="ctr">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2000" b="1" i="1" dirty="0" smtClean="0">
                          <a:effectLst/>
                          <a:latin typeface="Calibri" panose="020F0502020204030204" pitchFamily="34" charset="0"/>
                          <a:ea typeface="PMingLiU" panose="02020500000000000000" pitchFamily="18" charset="-120"/>
                          <a:cs typeface="Times New Roman" panose="02020603050405020304" pitchFamily="18" charset="0"/>
                        </a:rPr>
                        <a:t>SD = 1.70</a:t>
                      </a:r>
                    </a:p>
                  </a:txBody>
                  <a:tcPr marL="68580" marR="68580" marT="0" marB="0" anchor="ctr">
                    <a:solidFill>
                      <a:schemeClr val="accent2">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2000" b="1" i="1" dirty="0" smtClean="0">
                          <a:effectLst/>
                          <a:latin typeface="Calibri" panose="020F0502020204030204" pitchFamily="34" charset="0"/>
                          <a:ea typeface="PMingLiU" panose="02020500000000000000" pitchFamily="18" charset="-120"/>
                          <a:cs typeface="Times New Roman" panose="02020603050405020304" pitchFamily="18" charset="0"/>
                        </a:rPr>
                        <a:t>SD = 21.60</a:t>
                      </a:r>
                    </a:p>
                  </a:txBody>
                  <a:tcPr marL="68580" marR="68580" marT="0" marB="0" anchor="ctr">
                    <a:solidFill>
                      <a:schemeClr val="accent4">
                        <a:lumMod val="40000"/>
                        <a:lumOff val="60000"/>
                      </a:schemeClr>
                    </a:solidFill>
                  </a:tcPr>
                </a:tc>
              </a:tr>
              <a:tr h="602970">
                <a:tc>
                  <a:txBody>
                    <a:bodyPr/>
                    <a:lstStyle/>
                    <a:p>
                      <a:pPr marL="80645"/>
                      <a:r>
                        <a:rPr lang="en-GB" sz="1600" dirty="0">
                          <a:effectLst/>
                        </a:rPr>
                        <a:t> </a:t>
                      </a:r>
                      <a:endParaRPr lang="en-GB" sz="1600" dirty="0">
                        <a:effectLst/>
                        <a:latin typeface="Times New Roman" panose="02020603050405020304" pitchFamily="18" charset="0"/>
                        <a:ea typeface="PMingLiU" panose="02020500000000000000" pitchFamily="18" charset="-120"/>
                      </a:endParaRPr>
                    </a:p>
                  </a:txBody>
                  <a:tcPr marL="68580" marR="68580" marT="0" marB="0">
                    <a:solidFill>
                      <a:schemeClr val="bg1"/>
                    </a:solidFill>
                  </a:tcPr>
                </a:tc>
                <a:tc>
                  <a:txBody>
                    <a:bodyPr/>
                    <a:lstStyle/>
                    <a:p>
                      <a:pPr algn="ctr">
                        <a:lnSpc>
                          <a:spcPct val="107000"/>
                        </a:lnSpc>
                        <a:spcAft>
                          <a:spcPts val="0"/>
                        </a:spcAft>
                      </a:pPr>
                      <a:r>
                        <a:rPr lang="en-GB" sz="2000" b="1" dirty="0">
                          <a:effectLst/>
                        </a:rPr>
                        <a:t>α = .58</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algn="ctr">
                        <a:lnSpc>
                          <a:spcPct val="107000"/>
                        </a:lnSpc>
                        <a:spcAft>
                          <a:spcPts val="0"/>
                        </a:spcAft>
                      </a:pPr>
                      <a:r>
                        <a:rPr lang="en-GB" sz="2000" b="1" dirty="0">
                          <a:effectLst/>
                        </a:rPr>
                        <a:t>α = </a:t>
                      </a:r>
                      <a:r>
                        <a:rPr lang="en-GB" sz="2000" b="1" dirty="0" smtClean="0">
                          <a:effectLst/>
                        </a:rPr>
                        <a:t>.74</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algn="ctr">
                        <a:lnSpc>
                          <a:spcPct val="107000"/>
                        </a:lnSpc>
                        <a:spcAft>
                          <a:spcPts val="0"/>
                        </a:spcAft>
                      </a:pPr>
                      <a:r>
                        <a:rPr lang="en-GB" sz="2000" b="1" dirty="0">
                          <a:effectLst/>
                        </a:rPr>
                        <a:t>α = .</a:t>
                      </a:r>
                      <a:r>
                        <a:rPr lang="en-GB" sz="2000" b="1" dirty="0" smtClean="0">
                          <a:effectLst/>
                        </a:rPr>
                        <a:t>77 (for Real Books)</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nchor="ctr">
                    <a:solidFill>
                      <a:schemeClr val="accent4">
                        <a:lumMod val="40000"/>
                        <a:lumOff val="60000"/>
                      </a:schemeClr>
                    </a:solidFill>
                  </a:tcPr>
                </a:tc>
              </a:tr>
            </a:tbl>
          </a:graphicData>
        </a:graphic>
      </p:graphicFrame>
      <p:sp>
        <p:nvSpPr>
          <p:cNvPr id="3" name="Oval 2"/>
          <p:cNvSpPr/>
          <p:nvPr/>
        </p:nvSpPr>
        <p:spPr>
          <a:xfrm>
            <a:off x="4312508" y="1890885"/>
            <a:ext cx="3634869" cy="846667"/>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57150">
                <a:solidFill>
                  <a:schemeClr val="tx1"/>
                </a:solidFill>
              </a:ln>
            </a:endParaRPr>
          </a:p>
        </p:txBody>
      </p:sp>
      <p:cxnSp>
        <p:nvCxnSpPr>
          <p:cNvPr id="6" name="Straight Arrow Connector 5"/>
          <p:cNvCxnSpPr/>
          <p:nvPr/>
        </p:nvCxnSpPr>
        <p:spPr>
          <a:xfrm flipV="1">
            <a:off x="7784757" y="524843"/>
            <a:ext cx="2849376" cy="160051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10634133" y="191911"/>
            <a:ext cx="993423" cy="406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pPr>
            <a:r>
              <a:rPr lang="en-GB" dirty="0"/>
              <a:t>α = </a:t>
            </a:r>
            <a:r>
              <a:rPr lang="en-GB" dirty="0" smtClean="0"/>
              <a:t>.</a:t>
            </a:r>
            <a:r>
              <a:rPr lang="en-GB" dirty="0"/>
              <a:t> α = </a:t>
            </a:r>
            <a:r>
              <a:rPr lang="en-GB" sz="2000" dirty="0">
                <a:solidFill>
                  <a:schemeClr val="tx1"/>
                </a:solidFill>
              </a:rPr>
              <a:t>α = </a:t>
            </a:r>
            <a:r>
              <a:rPr lang="en-GB" sz="2000" dirty="0" smtClean="0">
                <a:solidFill>
                  <a:schemeClr val="tx1"/>
                </a:solidFill>
              </a:rPr>
              <a:t>.</a:t>
            </a:r>
            <a:r>
              <a:rPr lang="en-GB" sz="2000" dirty="0">
                <a:solidFill>
                  <a:schemeClr val="tx1"/>
                </a:solidFill>
              </a:rPr>
              <a:t>44</a:t>
            </a:r>
            <a:endParaRPr lang="en-GB" sz="2000" dirty="0">
              <a:solidFill>
                <a:schemeClr val="tx1"/>
              </a:solidFill>
              <a:latin typeface="Calibri" panose="020F0502020204030204" pitchFamily="34" charset="0"/>
              <a:ea typeface="PMingLiU" panose="02020500000000000000" pitchFamily="18" charset="-120"/>
              <a:cs typeface="Times New Roman" panose="02020603050405020304" pitchFamily="18" charset="0"/>
            </a:endParaRPr>
          </a:p>
          <a:p>
            <a:pPr>
              <a:lnSpc>
                <a:spcPct val="107000"/>
              </a:lnSpc>
              <a:spcAft>
                <a:spcPts val="0"/>
              </a:spcAft>
            </a:pPr>
            <a:r>
              <a:rPr lang="en-GB" dirty="0" smtClean="0"/>
              <a:t>44</a:t>
            </a:r>
            <a:endParaRPr lang="en-GB" dirty="0">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65148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08653"/>
            <a:ext cx="10515600" cy="440267"/>
          </a:xfrm>
        </p:spPr>
        <p:txBody>
          <a:bodyPr>
            <a:normAutofit/>
          </a:bodyPr>
          <a:lstStyle/>
          <a:p>
            <a:pPr algn="ctr"/>
            <a:r>
              <a:rPr lang="en-GB" sz="2400" b="1" dirty="0" smtClean="0"/>
              <a:t>Questionnaire (3/5): Reception Expectations</a:t>
            </a:r>
            <a:endParaRPr lang="en-GB" sz="2400" b="1" dirty="0"/>
          </a:p>
        </p:txBody>
      </p:sp>
      <p:sp>
        <p:nvSpPr>
          <p:cNvPr id="7" name="Vertical Text Placeholder 6"/>
          <p:cNvSpPr>
            <a:spLocks noGrp="1"/>
          </p:cNvSpPr>
          <p:nvPr>
            <p:ph type="body" orient="vert" idx="1"/>
          </p:nvPr>
        </p:nvSpPr>
        <p:spPr>
          <a:xfrm>
            <a:off x="462844" y="555386"/>
            <a:ext cx="11266311" cy="631968"/>
          </a:xfrm>
        </p:spPr>
        <p:txBody>
          <a:bodyPr vert="horz">
            <a:noAutofit/>
          </a:bodyPr>
          <a:lstStyle/>
          <a:p>
            <a:pPr marL="0" indent="0" algn="ctr">
              <a:buNone/>
            </a:pPr>
            <a:r>
              <a:rPr lang="en-GB" sz="2000" b="1" dirty="0" smtClean="0"/>
              <a:t>“</a:t>
            </a:r>
            <a:r>
              <a:rPr lang="en-US" sz="2000" dirty="0"/>
              <a:t>R</a:t>
            </a:r>
            <a:r>
              <a:rPr lang="en-US" sz="2000" dirty="0" smtClean="0"/>
              <a:t>ate </a:t>
            </a:r>
            <a:r>
              <a:rPr lang="en-US" sz="2000" dirty="0"/>
              <a:t>how important you think it is for children to have achieved the following </a:t>
            </a:r>
            <a:r>
              <a:rPr lang="en-US" sz="2000" b="1" dirty="0"/>
              <a:t>before</a:t>
            </a:r>
            <a:r>
              <a:rPr lang="en-US" sz="2000" dirty="0"/>
              <a:t> they start </a:t>
            </a:r>
            <a:r>
              <a:rPr lang="en-US" sz="2000" dirty="0" smtClean="0"/>
              <a:t>Reception” </a:t>
            </a:r>
            <a:r>
              <a:rPr lang="it-IT" sz="2000" dirty="0" smtClean="0"/>
              <a:t>(Early </a:t>
            </a:r>
            <a:r>
              <a:rPr lang="it-IT" sz="2000" dirty="0"/>
              <a:t>Years Outcome </a:t>
            </a:r>
            <a:r>
              <a:rPr lang="it-IT" sz="2000" dirty="0" smtClean="0"/>
              <a:t>2013, </a:t>
            </a:r>
            <a:r>
              <a:rPr lang="en-GB" sz="2000" dirty="0" err="1" smtClean="0"/>
              <a:t>DfE</a:t>
            </a:r>
            <a:r>
              <a:rPr lang="en-GB" sz="2000" dirty="0" smtClean="0"/>
              <a:t>)</a:t>
            </a:r>
            <a:r>
              <a:rPr lang="it-IT" sz="2000" dirty="0" smtClean="0"/>
              <a:t> </a:t>
            </a:r>
            <a:endParaRPr lang="it-IT" sz="2000" dirty="0"/>
          </a:p>
          <a:p>
            <a:pPr marL="0" indent="0" algn="ctr">
              <a:buNone/>
            </a:pPr>
            <a:r>
              <a:rPr lang="en-US" sz="2000" dirty="0" smtClean="0"/>
              <a:t> </a:t>
            </a:r>
            <a:r>
              <a:rPr lang="en-GB" sz="2000" b="1" dirty="0" smtClean="0"/>
              <a:t>”</a:t>
            </a:r>
            <a:endParaRPr lang="en-GB" sz="2000" dirty="0"/>
          </a:p>
        </p:txBody>
      </p:sp>
      <p:graphicFrame>
        <p:nvGraphicFramePr>
          <p:cNvPr id="5" name="Table 4"/>
          <p:cNvGraphicFramePr>
            <a:graphicFrameLocks noGrp="1"/>
          </p:cNvGraphicFramePr>
          <p:nvPr>
            <p:extLst>
              <p:ext uri="{D42A27DB-BD31-4B8C-83A1-F6EECF244321}">
                <p14:modId xmlns:p14="http://schemas.microsoft.com/office/powerpoint/2010/main" val="2320685899"/>
              </p:ext>
            </p:extLst>
          </p:nvPr>
        </p:nvGraphicFramePr>
        <p:xfrm>
          <a:off x="462843" y="1187354"/>
          <a:ext cx="11266312" cy="5457070"/>
        </p:xfrm>
        <a:graphic>
          <a:graphicData uri="http://schemas.openxmlformats.org/drawingml/2006/table">
            <a:tbl>
              <a:tblPr firstRow="1" firstCol="1" bandRow="1">
                <a:tableStyleId>{5C22544A-7EE6-4342-B048-85BDC9FD1C3A}</a:tableStyleId>
              </a:tblPr>
              <a:tblGrid>
                <a:gridCol w="553157"/>
                <a:gridCol w="406400"/>
                <a:gridCol w="3435585"/>
                <a:gridCol w="3435585"/>
                <a:gridCol w="3435585"/>
              </a:tblGrid>
              <a:tr h="581840">
                <a:tc>
                  <a:txBody>
                    <a:bodyPr/>
                    <a:lstStyle/>
                    <a:p>
                      <a:pPr algn="ctr">
                        <a:lnSpc>
                          <a:spcPct val="107000"/>
                        </a:lnSpc>
                        <a:spcAft>
                          <a:spcPts val="0"/>
                        </a:spcAft>
                      </a:pPr>
                      <a:r>
                        <a:rPr lang="en-GB" sz="1800" dirty="0">
                          <a:effectLst/>
                        </a:rPr>
                        <a:t> </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chemeClr val="accent3"/>
                    </a:solidFill>
                  </a:tcPr>
                </a:tc>
                <a:tc>
                  <a:txBody>
                    <a:bodyPr/>
                    <a:lstStyle/>
                    <a:p>
                      <a:pPr algn="ctr">
                        <a:lnSpc>
                          <a:spcPct val="107000"/>
                        </a:lnSpc>
                        <a:spcAft>
                          <a:spcPts val="0"/>
                        </a:spcAft>
                      </a:pP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chemeClr val="bg2"/>
                    </a:solidFill>
                  </a:tcPr>
                </a:tc>
                <a:tc>
                  <a:txBody>
                    <a:bodyPr/>
                    <a:lstStyle/>
                    <a:p>
                      <a:pPr algn="ctr">
                        <a:lnSpc>
                          <a:spcPct val="107000"/>
                        </a:lnSpc>
                        <a:spcAft>
                          <a:spcPts val="0"/>
                        </a:spcAft>
                      </a:pPr>
                      <a:r>
                        <a:rPr lang="en-GB" sz="1800" dirty="0">
                          <a:effectLst/>
                        </a:rPr>
                        <a:t>PERSONAL, SOCIAL &amp; EMOTIONAL </a:t>
                      </a:r>
                      <a:r>
                        <a:rPr lang="en-GB" sz="1800" dirty="0" smtClean="0">
                          <a:effectLst/>
                        </a:rPr>
                        <a:t>DEVELOPMENT (4)</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rgbClr val="7030A0"/>
                    </a:solidFill>
                  </a:tcPr>
                </a:tc>
                <a:tc>
                  <a:txBody>
                    <a:bodyPr/>
                    <a:lstStyle/>
                    <a:p>
                      <a:pPr algn="ctr">
                        <a:lnSpc>
                          <a:spcPct val="107000"/>
                        </a:lnSpc>
                        <a:spcAft>
                          <a:spcPts val="0"/>
                        </a:spcAft>
                      </a:pPr>
                      <a:r>
                        <a:rPr lang="en-GB" sz="1800" dirty="0" smtClean="0">
                          <a:effectLst/>
                        </a:rPr>
                        <a:t>NUMBER (4)</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chemeClr val="accent6"/>
                    </a:solidFill>
                  </a:tcPr>
                </a:tc>
                <a:tc>
                  <a:txBody>
                    <a:bodyPr/>
                    <a:lstStyle/>
                    <a:p>
                      <a:pPr algn="ctr">
                        <a:lnSpc>
                          <a:spcPct val="107000"/>
                        </a:lnSpc>
                        <a:spcAft>
                          <a:spcPts val="0"/>
                        </a:spcAft>
                      </a:pPr>
                      <a:r>
                        <a:rPr lang="en-GB" sz="1800" dirty="0" smtClean="0">
                          <a:effectLst/>
                        </a:rPr>
                        <a:t>LITERACY (4)</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chemeClr val="accent4"/>
                    </a:solidFill>
                  </a:tcPr>
                </a:tc>
              </a:tr>
              <a:tr h="647501">
                <a:tc rowSpan="5">
                  <a:txBody>
                    <a:bodyPr/>
                    <a:lstStyle/>
                    <a:p>
                      <a:pPr algn="ctr">
                        <a:lnSpc>
                          <a:spcPct val="107000"/>
                        </a:lnSpc>
                        <a:spcAft>
                          <a:spcPts val="0"/>
                        </a:spcAft>
                      </a:pPr>
                      <a:r>
                        <a:rPr lang="en-GB" sz="1600" dirty="0">
                          <a:effectLst/>
                        </a:rPr>
                        <a:t>5-point Likert </a:t>
                      </a:r>
                      <a:r>
                        <a:rPr lang="en-GB" sz="1600" dirty="0" smtClean="0">
                          <a:effectLst/>
                        </a:rPr>
                        <a:t>Scale;</a:t>
                      </a:r>
                      <a:r>
                        <a:rPr lang="en-GB" sz="1600" baseline="0" dirty="0" smtClean="0">
                          <a:effectLst/>
                        </a:rPr>
                        <a:t> </a:t>
                      </a:r>
                    </a:p>
                    <a:p>
                      <a:pPr algn="ctr">
                        <a:lnSpc>
                          <a:spcPct val="107000"/>
                        </a:lnSpc>
                        <a:spcAft>
                          <a:spcPts val="0"/>
                        </a:spcAft>
                      </a:pPr>
                      <a:r>
                        <a:rPr lang="en-GB" sz="1600" dirty="0" smtClean="0">
                          <a:effectLst/>
                        </a:rPr>
                        <a:t>Very </a:t>
                      </a:r>
                      <a:r>
                        <a:rPr lang="en-GB" sz="1600" dirty="0">
                          <a:effectLst/>
                        </a:rPr>
                        <a:t>unimportant </a:t>
                      </a:r>
                      <a:r>
                        <a:rPr lang="en-GB" sz="1600" dirty="0" smtClean="0">
                          <a:effectLst/>
                        </a:rPr>
                        <a:t>(1) - Very </a:t>
                      </a:r>
                      <a:r>
                        <a:rPr lang="en-GB" sz="1600" dirty="0">
                          <a:effectLst/>
                        </a:rPr>
                        <a:t>important </a:t>
                      </a:r>
                      <a:r>
                        <a:rPr lang="en-GB" sz="1600" dirty="0" smtClean="0">
                          <a:effectLst/>
                        </a:rPr>
                        <a:t>(5)</a:t>
                      </a:r>
                      <a:endParaRPr lang="en-GB" sz="1600" dirty="0">
                        <a:effectLst/>
                      </a:endParaRPr>
                    </a:p>
                  </a:txBody>
                  <a:tcPr marL="59744" marR="59744" marT="0" marB="0" vert="vert270" anchor="ctr">
                    <a:solidFill>
                      <a:schemeClr val="accent3"/>
                    </a:solidFill>
                  </a:tcPr>
                </a:tc>
                <a:tc>
                  <a:txBody>
                    <a:bodyPr/>
                    <a:lstStyle/>
                    <a:p>
                      <a:pPr algn="ctr">
                        <a:lnSpc>
                          <a:spcPct val="100000"/>
                        </a:lnSpc>
                        <a:spcAft>
                          <a:spcPts val="0"/>
                        </a:spcAft>
                      </a:pPr>
                      <a:r>
                        <a:rPr lang="en-GB" sz="1800" b="0" dirty="0" smtClean="0">
                          <a:effectLst/>
                          <a:latin typeface="Calibri" panose="020F0502020204030204" pitchFamily="34" charset="0"/>
                          <a:ea typeface="PMingLiU" panose="02020500000000000000" pitchFamily="18" charset="-120"/>
                          <a:cs typeface="Times New Roman" panose="02020603050405020304" pitchFamily="18" charset="0"/>
                        </a:rPr>
                        <a:t>30-50</a:t>
                      </a:r>
                      <a:endParaRPr lang="en-GB" sz="18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vert="vert270" anchor="ctr">
                    <a:solidFill>
                      <a:schemeClr val="bg2"/>
                    </a:solidFill>
                  </a:tcPr>
                </a:tc>
                <a:tc>
                  <a:txBody>
                    <a:bodyPr/>
                    <a:lstStyle/>
                    <a:p>
                      <a:pPr algn="ctr">
                        <a:lnSpc>
                          <a:spcPct val="100000"/>
                        </a:lnSpc>
                        <a:spcAft>
                          <a:spcPts val="0"/>
                        </a:spcAft>
                      </a:pPr>
                      <a:r>
                        <a:rPr lang="en-US" sz="1800" dirty="0">
                          <a:effectLst/>
                        </a:rPr>
                        <a:t>Be confident in asking an adult for help when they need </a:t>
                      </a:r>
                      <a:r>
                        <a:rPr lang="en-US" sz="1800" dirty="0" smtClean="0">
                          <a:effectLst/>
                        </a:rPr>
                        <a:t>it</a:t>
                      </a:r>
                    </a:p>
                  </a:txBody>
                  <a:tcPr marL="59744" marR="59744" marT="0" marB="0" anchor="ctr">
                    <a:solidFill>
                      <a:srgbClr val="F2D7F7"/>
                    </a:solidFill>
                  </a:tcPr>
                </a:tc>
                <a:tc>
                  <a:txBody>
                    <a:bodyPr/>
                    <a:lstStyle/>
                    <a:p>
                      <a:pPr algn="ctr">
                        <a:lnSpc>
                          <a:spcPct val="100000"/>
                        </a:lnSpc>
                        <a:spcAft>
                          <a:spcPts val="0"/>
                        </a:spcAft>
                      </a:pPr>
                      <a:r>
                        <a:rPr lang="en-US" sz="1800" dirty="0">
                          <a:effectLst/>
                        </a:rPr>
                        <a:t>Recite the numbers 1 to 10 in </a:t>
                      </a:r>
                      <a:r>
                        <a:rPr lang="en-US" sz="1800" dirty="0" smtClean="0">
                          <a:effectLst/>
                        </a:rPr>
                        <a:t>order</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chemeClr val="accent6">
                        <a:lumMod val="20000"/>
                        <a:lumOff val="80000"/>
                      </a:schemeClr>
                    </a:solidFill>
                  </a:tcPr>
                </a:tc>
                <a:tc>
                  <a:txBody>
                    <a:bodyPr/>
                    <a:lstStyle/>
                    <a:p>
                      <a:pPr algn="ctr">
                        <a:lnSpc>
                          <a:spcPct val="100000"/>
                        </a:lnSpc>
                        <a:spcAft>
                          <a:spcPts val="0"/>
                        </a:spcAft>
                      </a:pPr>
                      <a:r>
                        <a:rPr lang="en-US" sz="1800" dirty="0">
                          <a:effectLst/>
                        </a:rPr>
                        <a:t>Listen to and enjoy  a story in a small group </a:t>
                      </a:r>
                      <a:endParaRPr lang="en-US" sz="1800" dirty="0" smtClean="0">
                        <a:effectLst/>
                      </a:endParaRPr>
                    </a:p>
                  </a:txBody>
                  <a:tcPr marL="59744" marR="59744" marT="0" marB="0" anchor="ctr">
                    <a:solidFill>
                      <a:schemeClr val="accent4">
                        <a:lumMod val="20000"/>
                        <a:lumOff val="80000"/>
                      </a:schemeClr>
                    </a:solidFill>
                  </a:tcPr>
                </a:tc>
              </a:tr>
              <a:tr h="460967">
                <a:tc vMerge="1">
                  <a:txBody>
                    <a:bodyPr/>
                    <a:lstStyle/>
                    <a:p>
                      <a:endParaRPr lang="en-GB"/>
                    </a:p>
                  </a:txBody>
                  <a:tcPr/>
                </a:tc>
                <a:tc rowSpan="3">
                  <a:txBody>
                    <a:bodyPr/>
                    <a:lstStyle/>
                    <a:p>
                      <a:pPr algn="ctr"/>
                      <a:r>
                        <a:rPr lang="en-GB" b="0" dirty="0" smtClean="0"/>
                        <a:t>40-60 months</a:t>
                      </a:r>
                      <a:endParaRPr lang="en-GB" b="0" dirty="0"/>
                    </a:p>
                  </a:txBody>
                  <a:tcPr marL="59744" marR="59744" marT="0" marB="0" vert="vert270" anchor="ctr">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00000"/>
                        </a:lnSpc>
                        <a:spcAft>
                          <a:spcPts val="0"/>
                        </a:spcAft>
                      </a:pPr>
                      <a:r>
                        <a:rPr lang="en-GB" sz="1800" dirty="0">
                          <a:effectLst/>
                        </a:rPr>
                        <a:t>Recognise and respect rules </a:t>
                      </a:r>
                      <a:endParaRPr lang="en-GB" sz="1800" dirty="0" smtClean="0">
                        <a:effectLst/>
                      </a:endParaRPr>
                    </a:p>
                  </a:txBody>
                  <a:tcPr marL="59744" marR="59744" marT="0" marB="0" anchor="ctr">
                    <a:solidFill>
                      <a:srgbClr val="F2D7F7"/>
                    </a:solidFill>
                  </a:tcPr>
                </a:tc>
                <a:tc>
                  <a:txBody>
                    <a:bodyPr/>
                    <a:lstStyle/>
                    <a:p>
                      <a:pPr algn="ctr">
                        <a:lnSpc>
                          <a:spcPct val="100000"/>
                        </a:lnSpc>
                        <a:spcAft>
                          <a:spcPts val="0"/>
                        </a:spcAft>
                      </a:pPr>
                      <a:r>
                        <a:rPr lang="en-GB" sz="1800" dirty="0">
                          <a:effectLst/>
                        </a:rPr>
                        <a:t>Recognise</a:t>
                      </a:r>
                      <a:r>
                        <a:rPr lang="en-US" sz="1800" dirty="0">
                          <a:effectLst/>
                        </a:rPr>
                        <a:t> some </a:t>
                      </a:r>
                      <a:r>
                        <a:rPr lang="en-US" sz="1800" dirty="0" smtClean="0">
                          <a:effectLst/>
                        </a:rPr>
                        <a:t>numerals</a:t>
                      </a:r>
                    </a:p>
                  </a:txBody>
                  <a:tcPr marL="59744" marR="59744" marT="0" marB="0" anchor="ctr">
                    <a:solidFill>
                      <a:schemeClr val="accent6">
                        <a:lumMod val="20000"/>
                        <a:lumOff val="80000"/>
                      </a:schemeClr>
                    </a:solidFill>
                  </a:tcPr>
                </a:tc>
                <a:tc>
                  <a:txBody>
                    <a:bodyPr/>
                    <a:lstStyle/>
                    <a:p>
                      <a:pPr algn="ctr">
                        <a:lnSpc>
                          <a:spcPct val="100000"/>
                        </a:lnSpc>
                        <a:spcAft>
                          <a:spcPts val="0"/>
                        </a:spcAft>
                      </a:pPr>
                      <a:r>
                        <a:rPr lang="en-US" sz="1800" dirty="0">
                          <a:effectLst/>
                        </a:rPr>
                        <a:t>Write own </a:t>
                      </a:r>
                      <a:r>
                        <a:rPr lang="en-US" sz="1800" dirty="0" smtClean="0">
                          <a:effectLst/>
                        </a:rPr>
                        <a:t>name</a:t>
                      </a:r>
                    </a:p>
                  </a:txBody>
                  <a:tcPr marL="59744" marR="59744" marT="0" marB="0" anchor="ctr">
                    <a:solidFill>
                      <a:schemeClr val="accent4">
                        <a:lumMod val="20000"/>
                        <a:lumOff val="80000"/>
                      </a:schemeClr>
                    </a:solidFill>
                  </a:tcPr>
                </a:tc>
              </a:tr>
              <a:tr h="971971">
                <a:tc vMerge="1">
                  <a:txBody>
                    <a:bodyPr/>
                    <a:lstStyle/>
                    <a:p>
                      <a:endParaRPr lang="en-GB"/>
                    </a:p>
                  </a:txBody>
                  <a:tcPr/>
                </a:tc>
                <a:tc vMerge="1">
                  <a:txBody>
                    <a:bodyPr/>
                    <a:lstStyle/>
                    <a:p>
                      <a:endParaRPr lang="en-GB" dirty="0"/>
                    </a:p>
                  </a:txBody>
                  <a:tcPr marL="59744" marR="59744" marT="0" marB="0" anchor="ctr">
                    <a:solidFill>
                      <a:srgbClr val="F2D7F7"/>
                    </a:solidFill>
                  </a:tcPr>
                </a:tc>
                <a:tc>
                  <a:txBody>
                    <a:bodyPr/>
                    <a:lstStyle/>
                    <a:p>
                      <a:pPr algn="ctr">
                        <a:lnSpc>
                          <a:spcPct val="100000"/>
                        </a:lnSpc>
                        <a:spcAft>
                          <a:spcPts val="0"/>
                        </a:spcAft>
                      </a:pPr>
                      <a:r>
                        <a:rPr lang="en-GB" sz="1800" dirty="0">
                          <a:effectLst/>
                        </a:rPr>
                        <a:t>Have some strategies for resolving conflicts with other children without aggression </a:t>
                      </a:r>
                      <a:endParaRPr lang="en-GB" sz="1800" dirty="0" smtClean="0">
                        <a:effectLst/>
                      </a:endParaRPr>
                    </a:p>
                  </a:txBody>
                  <a:tcPr marL="59744" marR="59744" marT="0" marB="0" anchor="ctr">
                    <a:solidFill>
                      <a:srgbClr val="F2D7F7"/>
                    </a:solidFill>
                  </a:tcPr>
                </a:tc>
                <a:tc>
                  <a:txBody>
                    <a:bodyPr/>
                    <a:lstStyle/>
                    <a:p>
                      <a:pPr algn="ctr">
                        <a:lnSpc>
                          <a:spcPct val="100000"/>
                        </a:lnSpc>
                        <a:spcAft>
                          <a:spcPts val="0"/>
                        </a:spcAft>
                      </a:pPr>
                      <a:r>
                        <a:rPr lang="en-US" sz="1800" dirty="0">
                          <a:effectLst/>
                        </a:rPr>
                        <a:t>Count up to four  objects </a:t>
                      </a:r>
                      <a:r>
                        <a:rPr lang="en-US" sz="1800" dirty="0" smtClean="0">
                          <a:effectLst/>
                        </a:rPr>
                        <a:t>accurately</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chemeClr val="accent6">
                        <a:lumMod val="20000"/>
                        <a:lumOff val="80000"/>
                      </a:schemeClr>
                    </a:solidFill>
                  </a:tcPr>
                </a:tc>
                <a:tc>
                  <a:txBody>
                    <a:bodyPr/>
                    <a:lstStyle/>
                    <a:p>
                      <a:pPr algn="ctr">
                        <a:lnSpc>
                          <a:spcPct val="100000"/>
                        </a:lnSpc>
                        <a:spcAft>
                          <a:spcPts val="0"/>
                        </a:spcAft>
                      </a:pPr>
                      <a:r>
                        <a:rPr lang="en-US" sz="1800" dirty="0">
                          <a:effectLst/>
                        </a:rPr>
                        <a:t>Link sounds to letters e. g. Know what sounds letters can </a:t>
                      </a:r>
                      <a:r>
                        <a:rPr lang="en-US" sz="1800" dirty="0" smtClean="0">
                          <a:effectLst/>
                        </a:rPr>
                        <a:t>make</a:t>
                      </a:r>
                    </a:p>
                  </a:txBody>
                  <a:tcPr marL="59744" marR="59744" marT="0" marB="0" anchor="ctr">
                    <a:solidFill>
                      <a:schemeClr val="accent4">
                        <a:lumMod val="20000"/>
                        <a:lumOff val="80000"/>
                      </a:schemeClr>
                    </a:solidFill>
                  </a:tcPr>
                </a:tc>
              </a:tr>
              <a:tr h="997264">
                <a:tc vMerge="1">
                  <a:txBody>
                    <a:bodyPr/>
                    <a:lstStyle/>
                    <a:p>
                      <a:endParaRPr lang="en-GB"/>
                    </a:p>
                  </a:txBody>
                  <a:tcPr/>
                </a:tc>
                <a:tc vMerge="1">
                  <a:txBody>
                    <a:bodyPr/>
                    <a:lstStyle/>
                    <a:p>
                      <a:pPr algn="ctr">
                        <a:lnSpc>
                          <a:spcPct val="100000"/>
                        </a:lnSpc>
                        <a:spcAft>
                          <a:spcPts val="0"/>
                        </a:spcAft>
                      </a:pP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rgbClr val="F2D7F7"/>
                    </a:solidFill>
                  </a:tcPr>
                </a:tc>
                <a:tc>
                  <a:txBody>
                    <a:bodyPr/>
                    <a:lstStyle/>
                    <a:p>
                      <a:pPr algn="ctr">
                        <a:lnSpc>
                          <a:spcPct val="100000"/>
                        </a:lnSpc>
                        <a:spcAft>
                          <a:spcPts val="0"/>
                        </a:spcAft>
                      </a:pPr>
                      <a:r>
                        <a:rPr lang="en-GB" sz="1800" dirty="0">
                          <a:effectLst/>
                        </a:rPr>
                        <a:t>Be confident in talking to other children including listening and responding to what others say </a:t>
                      </a:r>
                      <a:endParaRPr lang="en-GB" sz="1800" dirty="0" smtClean="0">
                        <a:effectLst/>
                      </a:endParaRPr>
                    </a:p>
                  </a:txBody>
                  <a:tcPr marL="59744" marR="59744" marT="0" marB="0" anchor="ctr">
                    <a:lnB w="12700" cap="flat" cmpd="sng" algn="ctr">
                      <a:solidFill>
                        <a:schemeClr val="tx1"/>
                      </a:solidFill>
                      <a:prstDash val="solid"/>
                      <a:round/>
                      <a:headEnd type="none" w="med" len="med"/>
                      <a:tailEnd type="none" w="med" len="med"/>
                    </a:lnB>
                    <a:solidFill>
                      <a:srgbClr val="F2D7F7"/>
                    </a:solidFill>
                  </a:tcPr>
                </a:tc>
                <a:tc>
                  <a:txBody>
                    <a:bodyPr/>
                    <a:lstStyle/>
                    <a:p>
                      <a:pPr algn="ctr">
                        <a:lnSpc>
                          <a:spcPct val="100000"/>
                        </a:lnSpc>
                        <a:spcAft>
                          <a:spcPts val="0"/>
                        </a:spcAft>
                      </a:pPr>
                      <a:r>
                        <a:rPr lang="en-US" sz="1800" dirty="0">
                          <a:effectLst/>
                        </a:rPr>
                        <a:t>Uses ‘more’ and ‘fewer’ to compare two sets of </a:t>
                      </a:r>
                      <a:r>
                        <a:rPr lang="en-US" sz="1800" dirty="0" smtClean="0">
                          <a:effectLst/>
                        </a:rPr>
                        <a:t>objects</a:t>
                      </a:r>
                    </a:p>
                  </a:txBody>
                  <a:tcPr marL="59744" marR="59744" marT="0" marB="0" anchor="ctr">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0000"/>
                        </a:lnSpc>
                        <a:spcAft>
                          <a:spcPts val="0"/>
                        </a:spcAft>
                      </a:pPr>
                      <a:r>
                        <a:rPr lang="en-US" sz="1800" dirty="0">
                          <a:effectLst/>
                        </a:rPr>
                        <a:t>Hear and say the sounds words begin with e. g. dog begins with ‘d</a:t>
                      </a:r>
                      <a:r>
                        <a:rPr lang="en-US" sz="1800" dirty="0" smtClean="0">
                          <a:effectLst/>
                        </a:rPr>
                        <a:t>’</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lnB w="12700" cap="flat" cmpd="sng" algn="ctr">
                      <a:solidFill>
                        <a:schemeClr val="tx1"/>
                      </a:solidFill>
                      <a:prstDash val="solid"/>
                      <a:round/>
                      <a:headEnd type="none" w="med" len="med"/>
                      <a:tailEnd type="none" w="med" len="med"/>
                    </a:lnB>
                    <a:solidFill>
                      <a:schemeClr val="accent4">
                        <a:lumMod val="20000"/>
                        <a:lumOff val="80000"/>
                      </a:schemeClr>
                    </a:solidFill>
                  </a:tcPr>
                </a:tc>
              </a:tr>
              <a:tr h="669371">
                <a:tc v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smtClean="0">
                          <a:solidFill>
                            <a:srgbClr val="FF0000"/>
                          </a:solidFill>
                          <a:effectLst/>
                        </a:rPr>
                        <a:t>Above</a:t>
                      </a:r>
                      <a:endParaRPr lang="en-GB" sz="1800" b="1" dirty="0" smtClean="0">
                        <a:solidFill>
                          <a:srgbClr val="FF0000"/>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vert="vert27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00000"/>
                        </a:lnSpc>
                        <a:spcAft>
                          <a:spcPts val="0"/>
                        </a:spcAft>
                      </a:pPr>
                      <a:r>
                        <a:rPr lang="en-GB" sz="1800" dirty="0">
                          <a:solidFill>
                            <a:srgbClr val="FF0000"/>
                          </a:solidFill>
                          <a:effectLst/>
                        </a:rPr>
                        <a:t>Talk confidently in front of a group of others </a:t>
                      </a:r>
                      <a:endParaRPr lang="en-GB" sz="1800" dirty="0" smtClean="0">
                        <a:solidFill>
                          <a:srgbClr val="FF0000"/>
                        </a:solidFill>
                        <a:effectLst/>
                      </a:endParaRPr>
                    </a:p>
                  </a:txBody>
                  <a:tcPr marL="59744" marR="5974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D7F7"/>
                    </a:solidFill>
                  </a:tcPr>
                </a:tc>
                <a:tc>
                  <a:txBody>
                    <a:bodyPr/>
                    <a:lstStyle/>
                    <a:p>
                      <a:pPr algn="ctr">
                        <a:lnSpc>
                          <a:spcPct val="100000"/>
                        </a:lnSpc>
                        <a:spcAft>
                          <a:spcPts val="0"/>
                        </a:spcAft>
                      </a:pPr>
                      <a:r>
                        <a:rPr lang="en-US" sz="1800" dirty="0">
                          <a:solidFill>
                            <a:srgbClr val="FF0000"/>
                          </a:solidFill>
                          <a:effectLst/>
                        </a:rPr>
                        <a:t>Complete simple written </a:t>
                      </a:r>
                      <a:r>
                        <a:rPr lang="en-US" sz="1800" dirty="0" smtClean="0">
                          <a:solidFill>
                            <a:srgbClr val="FF0000"/>
                          </a:solidFill>
                          <a:effectLst/>
                        </a:rPr>
                        <a:t>calculations</a:t>
                      </a:r>
                    </a:p>
                  </a:txBody>
                  <a:tcPr marL="59744" marR="5974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0000"/>
                        </a:lnSpc>
                        <a:spcAft>
                          <a:spcPts val="0"/>
                        </a:spcAft>
                      </a:pPr>
                      <a:r>
                        <a:rPr lang="en-US" sz="1800" dirty="0">
                          <a:solidFill>
                            <a:srgbClr val="FF0000"/>
                          </a:solidFill>
                          <a:effectLst/>
                        </a:rPr>
                        <a:t>Independently read and understand simple </a:t>
                      </a:r>
                      <a:r>
                        <a:rPr lang="en-US" sz="1800" dirty="0" smtClean="0">
                          <a:solidFill>
                            <a:srgbClr val="FF0000"/>
                          </a:solidFill>
                          <a:effectLst/>
                        </a:rPr>
                        <a:t>books</a:t>
                      </a:r>
                      <a:endParaRPr lang="en-GB" sz="1800" dirty="0" smtClean="0">
                        <a:solidFill>
                          <a:srgbClr val="FF0000"/>
                        </a:solidFill>
                        <a:effectLst/>
                      </a:endParaRPr>
                    </a:p>
                  </a:txBody>
                  <a:tcPr marL="59744" marR="59744"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4334">
                <a:tc>
                  <a:txBody>
                    <a:bodyPr/>
                    <a:lstStyle/>
                    <a:p>
                      <a:pPr algn="ctr">
                        <a:lnSpc>
                          <a:spcPct val="107000"/>
                        </a:lnSpc>
                        <a:spcAft>
                          <a:spcPts val="0"/>
                        </a:spcAft>
                      </a:pP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chemeClr val="accent3"/>
                    </a:solidFill>
                  </a:tcPr>
                </a:tc>
                <a:tc>
                  <a:txBody>
                    <a:bodyPr/>
                    <a:lstStyle/>
                    <a:p>
                      <a:pPr algn="ctr">
                        <a:lnSpc>
                          <a:spcPct val="107000"/>
                        </a:lnSpc>
                        <a:spcAft>
                          <a:spcPts val="0"/>
                        </a:spcAft>
                      </a:pPr>
                      <a:r>
                        <a:rPr lang="en-GB" sz="2000" b="1" i="1" dirty="0" smtClean="0">
                          <a:effectLst/>
                          <a:latin typeface="Calibri" panose="020F0502020204030204" pitchFamily="34" charset="0"/>
                          <a:ea typeface="PMingLiU" panose="02020500000000000000" pitchFamily="18" charset="-120"/>
                          <a:cs typeface="Times New Roman" panose="02020603050405020304" pitchFamily="18" charset="0"/>
                        </a:rPr>
                        <a:t>M</a:t>
                      </a:r>
                      <a:endParaRPr lang="en-GB" sz="2000" b="1" i="1"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lnT w="12700" cap="flat" cmpd="sng" algn="ctr">
                      <a:solidFill>
                        <a:schemeClr val="tx1"/>
                      </a:solidFill>
                      <a:prstDash val="solid"/>
                      <a:round/>
                      <a:headEnd type="none" w="med" len="med"/>
                      <a:tailEnd type="none" w="med" len="med"/>
                    </a:lnT>
                    <a:solidFill>
                      <a:schemeClr val="bg2"/>
                    </a:solidFill>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4.54</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lnT w="12700" cap="flat" cmpd="sng" algn="ctr">
                      <a:solidFill>
                        <a:schemeClr val="tx1"/>
                      </a:solidFill>
                      <a:prstDash val="solid"/>
                      <a:round/>
                      <a:headEnd type="none" w="med" len="med"/>
                      <a:tailEnd type="none" w="med" len="med"/>
                    </a:lnT>
                    <a:solidFill>
                      <a:srgbClr val="D492D6"/>
                    </a:solidFill>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4.28</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lnT w="12700" cap="flat" cmpd="sng" algn="ctr">
                      <a:solidFill>
                        <a:schemeClr val="tx1"/>
                      </a:solidFill>
                      <a:prstDash val="solid"/>
                      <a:round/>
                      <a:headEnd type="none" w="med" len="med"/>
                      <a:tailEnd type="none" w="med" len="med"/>
                    </a:lnT>
                    <a:solidFill>
                      <a:schemeClr val="accent6">
                        <a:lumMod val="40000"/>
                        <a:lumOff val="60000"/>
                      </a:schemeClr>
                    </a:solidFill>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4.08</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lnT w="12700" cap="flat" cmpd="sng" algn="ctr">
                      <a:solidFill>
                        <a:schemeClr val="tx1"/>
                      </a:solidFill>
                      <a:prstDash val="solid"/>
                      <a:round/>
                      <a:headEnd type="none" w="med" len="med"/>
                      <a:tailEnd type="none" w="med" len="med"/>
                    </a:lnT>
                    <a:solidFill>
                      <a:schemeClr val="accent4">
                        <a:lumMod val="40000"/>
                        <a:lumOff val="60000"/>
                      </a:schemeClr>
                    </a:solidFill>
                  </a:tcPr>
                </a:tc>
              </a:tr>
              <a:tr h="374334">
                <a:tc>
                  <a:txBody>
                    <a:bodyPr/>
                    <a:lstStyle/>
                    <a:p>
                      <a:pPr algn="ctr">
                        <a:lnSpc>
                          <a:spcPct val="107000"/>
                        </a:lnSpc>
                        <a:spcAft>
                          <a:spcPts val="0"/>
                        </a:spcAft>
                      </a:pP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chemeClr val="accent3"/>
                    </a:solidFill>
                  </a:tcPr>
                </a:tc>
                <a:tc>
                  <a:txBody>
                    <a:bodyPr/>
                    <a:lstStyle/>
                    <a:p>
                      <a:pPr algn="ctr">
                        <a:lnSpc>
                          <a:spcPct val="107000"/>
                        </a:lnSpc>
                        <a:spcAft>
                          <a:spcPts val="0"/>
                        </a:spcAft>
                      </a:pPr>
                      <a:r>
                        <a:rPr lang="en-GB" sz="2000" b="1" i="1" dirty="0" smtClean="0">
                          <a:effectLst/>
                          <a:latin typeface="Calibri" panose="020F0502020204030204" pitchFamily="34" charset="0"/>
                          <a:ea typeface="PMingLiU" panose="02020500000000000000" pitchFamily="18" charset="-120"/>
                          <a:cs typeface="Times New Roman" panose="02020603050405020304" pitchFamily="18" charset="0"/>
                        </a:rPr>
                        <a:t>SD</a:t>
                      </a:r>
                      <a:endParaRPr lang="en-GB" sz="2000" b="1" i="1"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chemeClr val="bg2"/>
                    </a:solidFill>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.54</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rgbClr val="D492D6"/>
                    </a:solidFill>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.72</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chemeClr val="accent6">
                        <a:lumMod val="40000"/>
                        <a:lumOff val="60000"/>
                      </a:schemeClr>
                    </a:solidFill>
                  </a:tcPr>
                </a:tc>
                <a:tc>
                  <a:txBody>
                    <a:bodyPr/>
                    <a:lstStyle/>
                    <a:p>
                      <a:pPr algn="ctr">
                        <a:lnSpc>
                          <a:spcPct val="107000"/>
                        </a:lnSpc>
                        <a:spcAft>
                          <a:spcPts val="0"/>
                        </a:spcAft>
                      </a:pPr>
                      <a:r>
                        <a:rPr lang="en-GB" sz="2000" b="1" dirty="0" smtClean="0">
                          <a:effectLst/>
                          <a:latin typeface="Calibri" panose="020F0502020204030204" pitchFamily="34" charset="0"/>
                          <a:ea typeface="PMingLiU" panose="02020500000000000000" pitchFamily="18" charset="-120"/>
                          <a:cs typeface="Times New Roman" panose="02020603050405020304" pitchFamily="18" charset="0"/>
                        </a:rPr>
                        <a:t>.69</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chemeClr val="accent4">
                        <a:lumMod val="40000"/>
                        <a:lumOff val="60000"/>
                      </a:schemeClr>
                    </a:solidFill>
                  </a:tcPr>
                </a:tc>
              </a:tr>
              <a:tr h="374334">
                <a:tc>
                  <a:txBody>
                    <a:bodyPr/>
                    <a:lstStyle/>
                    <a:p>
                      <a:pPr algn="ctr">
                        <a:lnSpc>
                          <a:spcPct val="107000"/>
                        </a:lnSpc>
                        <a:spcAft>
                          <a:spcPts val="0"/>
                        </a:spcAft>
                      </a:pP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chemeClr val="accent3"/>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2000" b="1" dirty="0" smtClean="0">
                          <a:effectLst/>
                        </a:rPr>
                        <a:t>α</a:t>
                      </a:r>
                      <a:endParaRPr lang="en-GB" sz="2000" b="1" dirty="0" smtClean="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chemeClr val="bg2"/>
                    </a:solidFill>
                  </a:tcPr>
                </a:tc>
                <a:tc>
                  <a:txBody>
                    <a:bodyPr/>
                    <a:lstStyle/>
                    <a:p>
                      <a:pPr algn="ctr">
                        <a:lnSpc>
                          <a:spcPct val="107000"/>
                        </a:lnSpc>
                        <a:spcAft>
                          <a:spcPts val="0"/>
                        </a:spcAft>
                      </a:pPr>
                      <a:r>
                        <a:rPr lang="en-GB" sz="2000" b="1" dirty="0">
                          <a:effectLst/>
                        </a:rPr>
                        <a:t>.</a:t>
                      </a:r>
                      <a:r>
                        <a:rPr lang="en-GB" sz="2000" b="1" dirty="0" smtClean="0">
                          <a:effectLst/>
                        </a:rPr>
                        <a:t>84</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rgbClr val="D492D6"/>
                    </a:solidFill>
                  </a:tcPr>
                </a:tc>
                <a:tc>
                  <a:txBody>
                    <a:bodyPr/>
                    <a:lstStyle/>
                    <a:p>
                      <a:pPr algn="ctr">
                        <a:lnSpc>
                          <a:spcPct val="107000"/>
                        </a:lnSpc>
                        <a:spcAft>
                          <a:spcPts val="0"/>
                        </a:spcAft>
                      </a:pPr>
                      <a:r>
                        <a:rPr lang="en-GB" sz="2000" b="1" dirty="0">
                          <a:effectLst/>
                        </a:rPr>
                        <a:t>.91</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chemeClr val="accent6">
                        <a:lumMod val="40000"/>
                        <a:lumOff val="60000"/>
                      </a:schemeClr>
                    </a:solidFill>
                  </a:tcPr>
                </a:tc>
                <a:tc>
                  <a:txBody>
                    <a:bodyPr/>
                    <a:lstStyle/>
                    <a:p>
                      <a:pPr algn="ctr">
                        <a:lnSpc>
                          <a:spcPct val="107000"/>
                        </a:lnSpc>
                        <a:spcAft>
                          <a:spcPts val="0"/>
                        </a:spcAft>
                      </a:pPr>
                      <a:r>
                        <a:rPr lang="en-GB" sz="2000" b="1" dirty="0">
                          <a:effectLst/>
                        </a:rPr>
                        <a:t>.81</a:t>
                      </a:r>
                      <a:endParaRPr lang="en-GB" sz="20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9744" marR="59744" marT="0" marB="0" anchor="ctr">
                    <a:solidFill>
                      <a:schemeClr val="accent4">
                        <a:lumMod val="40000"/>
                        <a:lumOff val="60000"/>
                      </a:schemeClr>
                    </a:solidFill>
                  </a:tcPr>
                </a:tc>
              </a:tr>
            </a:tbl>
          </a:graphicData>
        </a:graphic>
      </p:graphicFrame>
    </p:spTree>
    <p:extLst>
      <p:ext uri="{BB962C8B-B14F-4D97-AF65-F5344CB8AC3E}">
        <p14:creationId xmlns:p14="http://schemas.microsoft.com/office/powerpoint/2010/main" val="37711625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58782"/>
            <a:ext cx="10515600" cy="440267"/>
          </a:xfrm>
        </p:spPr>
        <p:txBody>
          <a:bodyPr>
            <a:normAutofit/>
          </a:bodyPr>
          <a:lstStyle/>
          <a:p>
            <a:pPr algn="ctr"/>
            <a:r>
              <a:rPr lang="en-GB" sz="2400" b="1" dirty="0" smtClean="0"/>
              <a:t>Questionnaire (4/5): Maths Attitudes</a:t>
            </a:r>
            <a:endParaRPr lang="en-GB" sz="2400" b="1" dirty="0"/>
          </a:p>
        </p:txBody>
      </p:sp>
      <p:sp>
        <p:nvSpPr>
          <p:cNvPr id="7" name="Vertical Text Placeholder 6"/>
          <p:cNvSpPr>
            <a:spLocks noGrp="1"/>
          </p:cNvSpPr>
          <p:nvPr>
            <p:ph type="body" orient="vert" idx="1"/>
          </p:nvPr>
        </p:nvSpPr>
        <p:spPr>
          <a:xfrm>
            <a:off x="462843" y="499049"/>
            <a:ext cx="11266311" cy="316089"/>
          </a:xfrm>
        </p:spPr>
        <p:txBody>
          <a:bodyPr vert="horz">
            <a:noAutofit/>
          </a:bodyPr>
          <a:lstStyle/>
          <a:p>
            <a:pPr marL="0" indent="0" algn="ctr">
              <a:buNone/>
            </a:pPr>
            <a:r>
              <a:rPr lang="en-GB" sz="2000" b="1" dirty="0" smtClean="0"/>
              <a:t>“</a:t>
            </a:r>
            <a:r>
              <a:rPr lang="en-GB" sz="2000" dirty="0"/>
              <a:t>Tick the box that relates most closely to how you feel about the statement</a:t>
            </a:r>
            <a:r>
              <a:rPr lang="en-GB" sz="2000" b="1" dirty="0" smtClean="0"/>
              <a:t>” </a:t>
            </a:r>
            <a:r>
              <a:rPr lang="it-IT" sz="2000" dirty="0"/>
              <a:t>(Tapia, 1996</a:t>
            </a:r>
            <a:r>
              <a:rPr lang="it-IT" sz="2000" dirty="0" smtClean="0"/>
              <a:t>).</a:t>
            </a:r>
            <a:endParaRPr lang="en-GB" sz="2000" dirty="0"/>
          </a:p>
        </p:txBody>
      </p:sp>
      <p:sp>
        <p:nvSpPr>
          <p:cNvPr id="9" name="TextBox 8"/>
          <p:cNvSpPr txBox="1"/>
          <p:nvPr/>
        </p:nvSpPr>
        <p:spPr>
          <a:xfrm>
            <a:off x="711200" y="1106311"/>
            <a:ext cx="11209867" cy="5508978"/>
          </a:xfrm>
          <a:prstGeom prst="rect">
            <a:avLst/>
          </a:prstGeom>
          <a:noFill/>
        </p:spPr>
        <p:txBody>
          <a:bodyPr wrap="square" rtlCol="0">
            <a:spAutoFit/>
          </a:bodyPr>
          <a:lstStyle/>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924303600"/>
              </p:ext>
            </p:extLst>
          </p:nvPr>
        </p:nvGraphicFramePr>
        <p:xfrm>
          <a:off x="462843" y="888822"/>
          <a:ext cx="11266311" cy="5825072"/>
        </p:xfrm>
        <a:graphic>
          <a:graphicData uri="http://schemas.openxmlformats.org/drawingml/2006/table">
            <a:tbl>
              <a:tblPr firstRow="1" firstCol="1" bandRow="1">
                <a:tableStyleId>{5C22544A-7EE6-4342-B048-85BDC9FD1C3A}</a:tableStyleId>
              </a:tblPr>
              <a:tblGrid>
                <a:gridCol w="745068"/>
                <a:gridCol w="6389511"/>
                <a:gridCol w="4131732"/>
              </a:tblGrid>
              <a:tr h="364067">
                <a:tc>
                  <a:txBody>
                    <a:bodyPr/>
                    <a:lstStyle/>
                    <a:p>
                      <a:pPr algn="ctr">
                        <a:lnSpc>
                          <a:spcPct val="107000"/>
                        </a:lnSpc>
                        <a:spcAft>
                          <a:spcPts val="0"/>
                        </a:spcAft>
                      </a:pPr>
                      <a:r>
                        <a:rPr lang="en-US" sz="1600" b="1" dirty="0">
                          <a:effectLst/>
                        </a:rPr>
                        <a:t> </a:t>
                      </a:r>
                      <a:endParaRPr lang="en-GB" sz="16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tc>
                <a:tc>
                  <a:txBody>
                    <a:bodyPr/>
                    <a:lstStyle/>
                    <a:p>
                      <a:pPr algn="ctr">
                        <a:lnSpc>
                          <a:spcPct val="107000"/>
                        </a:lnSpc>
                        <a:spcAft>
                          <a:spcPts val="0"/>
                        </a:spcAft>
                      </a:pPr>
                      <a:r>
                        <a:rPr lang="en-US" sz="1600" dirty="0">
                          <a:effectLst/>
                        </a:rPr>
                        <a:t>Positively Phrased items</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c>
                  <a:txBody>
                    <a:bodyPr/>
                    <a:lstStyle/>
                    <a:p>
                      <a:pPr algn="ctr">
                        <a:lnSpc>
                          <a:spcPct val="107000"/>
                        </a:lnSpc>
                        <a:spcAft>
                          <a:spcPts val="0"/>
                        </a:spcAft>
                      </a:pPr>
                      <a:r>
                        <a:rPr lang="en-GB" sz="1600" dirty="0">
                          <a:effectLst/>
                        </a:rPr>
                        <a:t>Negatively Phrased items (Reversed scoring)</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r>
              <a:tr h="364067">
                <a:tc rowSpan="14">
                  <a:txBody>
                    <a:bodyPr/>
                    <a:lstStyle/>
                    <a:p>
                      <a:pPr marL="71755" marR="71755" algn="ctr">
                        <a:lnSpc>
                          <a:spcPct val="107000"/>
                        </a:lnSpc>
                        <a:spcAft>
                          <a:spcPts val="0"/>
                        </a:spcAft>
                      </a:pPr>
                      <a:r>
                        <a:rPr lang="en-GB" sz="1800" b="1" dirty="0">
                          <a:effectLst/>
                        </a:rPr>
                        <a:t>5-point Likert </a:t>
                      </a:r>
                      <a:r>
                        <a:rPr lang="en-GB" sz="1800" b="1" dirty="0" smtClean="0">
                          <a:effectLst/>
                        </a:rPr>
                        <a:t>Scale;</a:t>
                      </a:r>
                      <a:r>
                        <a:rPr lang="en-GB" sz="1800" b="1" baseline="0" dirty="0" smtClean="0">
                          <a:effectLst/>
                        </a:rPr>
                        <a:t> </a:t>
                      </a:r>
                    </a:p>
                    <a:p>
                      <a:pPr marL="71755" marR="71755" algn="ctr">
                        <a:lnSpc>
                          <a:spcPct val="107000"/>
                        </a:lnSpc>
                        <a:spcAft>
                          <a:spcPts val="0"/>
                        </a:spcAft>
                      </a:pPr>
                      <a:r>
                        <a:rPr lang="en-GB" sz="1800" b="1" dirty="0" smtClean="0">
                          <a:effectLst/>
                        </a:rPr>
                        <a:t>Strongly </a:t>
                      </a:r>
                      <a:r>
                        <a:rPr lang="en-GB" sz="1800" b="1" dirty="0">
                          <a:effectLst/>
                        </a:rPr>
                        <a:t>Disagree </a:t>
                      </a:r>
                      <a:r>
                        <a:rPr lang="en-GB" sz="1800" b="1" dirty="0" smtClean="0">
                          <a:effectLst/>
                        </a:rPr>
                        <a:t>(1) - </a:t>
                      </a:r>
                      <a:r>
                        <a:rPr lang="en-GB" sz="1800" b="1" dirty="0">
                          <a:effectLst/>
                        </a:rPr>
                        <a:t>Strongly Agree </a:t>
                      </a:r>
                      <a:r>
                        <a:rPr lang="en-GB" sz="1800" b="1" dirty="0" smtClean="0">
                          <a:effectLst/>
                        </a:rPr>
                        <a:t>(5</a:t>
                      </a:r>
                      <a:r>
                        <a:rPr lang="en-GB" sz="1800" b="1" dirty="0">
                          <a:effectLst/>
                        </a:rPr>
                        <a:t>)</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vert="vert270"/>
                </a:tc>
                <a:tc>
                  <a:txBody>
                    <a:bodyPr/>
                    <a:lstStyle/>
                    <a:p>
                      <a:pPr algn="ctr">
                        <a:lnSpc>
                          <a:spcPct val="107000"/>
                        </a:lnSpc>
                        <a:spcAft>
                          <a:spcPts val="0"/>
                        </a:spcAft>
                      </a:pPr>
                      <a:r>
                        <a:rPr lang="en-GB" sz="1600" dirty="0">
                          <a:effectLst/>
                        </a:rPr>
                        <a:t>Mathematics is a very worthwhile and necessary </a:t>
                      </a:r>
                      <a:r>
                        <a:rPr lang="en-GB" sz="1600" dirty="0" smtClean="0">
                          <a:effectLst/>
                        </a:rPr>
                        <a:t>subject</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c row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600" dirty="0" smtClean="0">
                          <a:effectLst/>
                        </a:rPr>
                        <a:t>Mathematics is dull and boring</a:t>
                      </a:r>
                      <a:endParaRPr lang="en-GB" sz="1600" dirty="0" smtClean="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r>
              <a:tr h="364067">
                <a:tc vMerge="1">
                  <a:txBody>
                    <a:bodyPr/>
                    <a:lstStyle/>
                    <a:p>
                      <a:endParaRPr lang="en-GB"/>
                    </a:p>
                  </a:txBody>
                  <a:tcPr/>
                </a:tc>
                <a:tc>
                  <a:txBody>
                    <a:bodyPr/>
                    <a:lstStyle/>
                    <a:p>
                      <a:pPr algn="ctr">
                        <a:lnSpc>
                          <a:spcPct val="107000"/>
                        </a:lnSpc>
                        <a:spcAft>
                          <a:spcPts val="0"/>
                        </a:spcAft>
                      </a:pPr>
                      <a:r>
                        <a:rPr lang="en-GB" sz="1600" dirty="0">
                          <a:effectLst/>
                        </a:rPr>
                        <a:t>I get a great deal of satisfaction out of solving a mathematics </a:t>
                      </a:r>
                      <a:r>
                        <a:rPr lang="en-GB" sz="1600" dirty="0" smtClean="0">
                          <a:effectLst/>
                        </a:rPr>
                        <a:t>problem</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c vMerge="1">
                  <a:txBody>
                    <a:bodyPr/>
                    <a:lstStyle/>
                    <a:p>
                      <a:endParaRPr lang="en-GB"/>
                    </a:p>
                  </a:txBody>
                  <a:tcPr/>
                </a:tc>
              </a:tr>
              <a:tr h="364067">
                <a:tc vMerge="1">
                  <a:txBody>
                    <a:bodyPr/>
                    <a:lstStyle/>
                    <a:p>
                      <a:endParaRPr lang="en-GB"/>
                    </a:p>
                  </a:txBody>
                  <a:tcPr/>
                </a:tc>
                <a:tc>
                  <a:txBody>
                    <a:bodyPr/>
                    <a:lstStyle/>
                    <a:p>
                      <a:pPr algn="ctr">
                        <a:lnSpc>
                          <a:spcPct val="107000"/>
                        </a:lnSpc>
                        <a:spcAft>
                          <a:spcPts val="0"/>
                        </a:spcAft>
                      </a:pPr>
                      <a:r>
                        <a:rPr lang="en-GB" sz="1600" dirty="0">
                          <a:effectLst/>
                        </a:rPr>
                        <a:t>Mathematics helps develop the mind and teaches a person to </a:t>
                      </a:r>
                      <a:r>
                        <a:rPr lang="en-GB" sz="1600" dirty="0" smtClean="0">
                          <a:effectLst/>
                        </a:rPr>
                        <a:t>think</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c rowSpan="2">
                  <a:txBody>
                    <a:bodyPr/>
                    <a:lstStyle/>
                    <a:p>
                      <a:pPr algn="ctr">
                        <a:lnSpc>
                          <a:spcPct val="107000"/>
                        </a:lnSpc>
                        <a:spcAft>
                          <a:spcPts val="0"/>
                        </a:spcAft>
                      </a:pPr>
                      <a:r>
                        <a:rPr lang="en-GB" sz="1600" dirty="0">
                          <a:effectLst/>
                        </a:rPr>
                        <a:t>Mathematics makes me feel </a:t>
                      </a:r>
                      <a:r>
                        <a:rPr lang="en-GB" sz="1600" dirty="0" smtClean="0">
                          <a:effectLst/>
                        </a:rPr>
                        <a:t>uncomfortable</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r>
              <a:tr h="364067">
                <a:tc vMerge="1">
                  <a:txBody>
                    <a:bodyPr/>
                    <a:lstStyle/>
                    <a:p>
                      <a:endParaRPr lang="en-GB"/>
                    </a:p>
                  </a:txBody>
                  <a:tcPr/>
                </a:tc>
                <a:tc>
                  <a:txBody>
                    <a:bodyPr/>
                    <a:lstStyle/>
                    <a:p>
                      <a:pPr algn="ctr">
                        <a:lnSpc>
                          <a:spcPct val="107000"/>
                        </a:lnSpc>
                        <a:spcAft>
                          <a:spcPts val="0"/>
                        </a:spcAft>
                      </a:pPr>
                      <a:r>
                        <a:rPr lang="en-GB" sz="1600" dirty="0">
                          <a:effectLst/>
                        </a:rPr>
                        <a:t>Mathematics is important in everyday </a:t>
                      </a:r>
                      <a:r>
                        <a:rPr lang="en-GB" sz="1600" dirty="0" smtClean="0">
                          <a:effectLst/>
                        </a:rPr>
                        <a:t>life</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c vMerge="1">
                  <a:txBody>
                    <a:bodyPr/>
                    <a:lstStyle/>
                    <a:p>
                      <a:endParaRPr lang="en-GB"/>
                    </a:p>
                  </a:txBody>
                  <a:tcPr/>
                </a:tc>
              </a:tr>
              <a:tr h="364067">
                <a:tc vMerge="1">
                  <a:txBody>
                    <a:bodyPr/>
                    <a:lstStyle/>
                    <a:p>
                      <a:endParaRPr lang="en-GB"/>
                    </a:p>
                  </a:txBody>
                  <a:tcPr/>
                </a:tc>
                <a:tc>
                  <a:txBody>
                    <a:bodyPr/>
                    <a:lstStyle/>
                    <a:p>
                      <a:pPr algn="ctr">
                        <a:lnSpc>
                          <a:spcPct val="107000"/>
                        </a:lnSpc>
                        <a:spcAft>
                          <a:spcPts val="0"/>
                        </a:spcAft>
                      </a:pPr>
                      <a:r>
                        <a:rPr lang="en-GB" sz="1600" dirty="0">
                          <a:effectLst/>
                        </a:rPr>
                        <a:t>Mathematics is one of the most important subjects for people to </a:t>
                      </a:r>
                      <a:r>
                        <a:rPr lang="en-GB" sz="1600" dirty="0" smtClean="0">
                          <a:effectLst/>
                        </a:rPr>
                        <a:t>study</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c rowSpan="2">
                  <a:txBody>
                    <a:bodyPr/>
                    <a:lstStyle/>
                    <a:p>
                      <a:pPr marR="190500" algn="ctr">
                        <a:lnSpc>
                          <a:spcPct val="107000"/>
                        </a:lnSpc>
                        <a:spcAft>
                          <a:spcPts val="0"/>
                        </a:spcAft>
                      </a:pPr>
                      <a:r>
                        <a:rPr lang="en-GB" sz="1600" dirty="0">
                          <a:effectLst/>
                        </a:rPr>
                        <a:t>When I hear the word mathematics, I have a feeling of </a:t>
                      </a:r>
                      <a:r>
                        <a:rPr lang="en-GB" sz="1600" dirty="0" smtClean="0">
                          <a:effectLst/>
                        </a:rPr>
                        <a:t>dislike</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r>
              <a:tr h="364067">
                <a:tc vMerge="1">
                  <a:txBody>
                    <a:bodyPr/>
                    <a:lstStyle/>
                    <a:p>
                      <a:endParaRPr lang="en-GB"/>
                    </a:p>
                  </a:txBody>
                  <a:tcPr/>
                </a:tc>
                <a:tc>
                  <a:txBody>
                    <a:bodyPr/>
                    <a:lstStyle/>
                    <a:p>
                      <a:pPr algn="ctr">
                        <a:lnSpc>
                          <a:spcPct val="107000"/>
                        </a:lnSpc>
                        <a:spcAft>
                          <a:spcPts val="0"/>
                        </a:spcAft>
                      </a:pPr>
                      <a:r>
                        <a:rPr lang="en-GB" sz="1600" dirty="0">
                          <a:effectLst/>
                        </a:rPr>
                        <a:t>Mathematics does not scare me at </a:t>
                      </a:r>
                      <a:r>
                        <a:rPr lang="en-GB" sz="1600" dirty="0" smtClean="0">
                          <a:effectLst/>
                        </a:rPr>
                        <a:t>all</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c vMerge="1">
                  <a:txBody>
                    <a:bodyPr/>
                    <a:lstStyle/>
                    <a:p>
                      <a:endParaRPr lang="en-GB"/>
                    </a:p>
                  </a:txBody>
                  <a:tcPr/>
                </a:tc>
              </a:tr>
              <a:tr h="364067">
                <a:tc vMerge="1">
                  <a:txBody>
                    <a:bodyPr/>
                    <a:lstStyle/>
                    <a:p>
                      <a:endParaRPr lang="en-GB"/>
                    </a:p>
                  </a:txBody>
                  <a:tcPr/>
                </a:tc>
                <a:tc>
                  <a:txBody>
                    <a:bodyPr/>
                    <a:lstStyle/>
                    <a:p>
                      <a:pPr algn="ctr">
                        <a:lnSpc>
                          <a:spcPct val="107000"/>
                        </a:lnSpc>
                        <a:spcAft>
                          <a:spcPts val="0"/>
                        </a:spcAft>
                      </a:pPr>
                      <a:r>
                        <a:rPr lang="en-GB" sz="1600" dirty="0">
                          <a:effectLst/>
                        </a:rPr>
                        <a:t>I have a lot of self-confidence when it comes to </a:t>
                      </a:r>
                      <a:r>
                        <a:rPr lang="en-GB" sz="1600" dirty="0" smtClean="0">
                          <a:effectLst/>
                        </a:rPr>
                        <a:t>mathematics</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c rowSpan="2">
                  <a:txBody>
                    <a:bodyPr/>
                    <a:lstStyle/>
                    <a:p>
                      <a:pPr algn="ctr">
                        <a:lnSpc>
                          <a:spcPct val="107000"/>
                        </a:lnSpc>
                        <a:spcAft>
                          <a:spcPts val="0"/>
                        </a:spcAft>
                      </a:pPr>
                      <a:r>
                        <a:rPr lang="en-GB" sz="1600" dirty="0">
                          <a:effectLst/>
                        </a:rPr>
                        <a:t>It makes me nervous to even think about having to do a mathematics </a:t>
                      </a:r>
                      <a:r>
                        <a:rPr lang="en-GB" sz="1600" dirty="0" smtClean="0">
                          <a:effectLst/>
                        </a:rPr>
                        <a:t>problem</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r>
              <a:tr h="364067">
                <a:tc vMerge="1">
                  <a:txBody>
                    <a:bodyPr/>
                    <a:lstStyle/>
                    <a:p>
                      <a:endParaRPr lang="en-GB"/>
                    </a:p>
                  </a:txBody>
                  <a:tcPr/>
                </a:tc>
                <a:tc>
                  <a:txBody>
                    <a:bodyPr/>
                    <a:lstStyle/>
                    <a:p>
                      <a:pPr algn="ctr">
                        <a:lnSpc>
                          <a:spcPct val="107000"/>
                        </a:lnSpc>
                        <a:spcAft>
                          <a:spcPts val="0"/>
                        </a:spcAft>
                      </a:pPr>
                      <a:r>
                        <a:rPr lang="en-GB" sz="1600" dirty="0">
                          <a:effectLst/>
                        </a:rPr>
                        <a:t>I am able to solve mathematics problems without too much </a:t>
                      </a:r>
                      <a:r>
                        <a:rPr lang="en-GB" sz="1600" dirty="0" smtClean="0">
                          <a:effectLst/>
                        </a:rPr>
                        <a:t>difficulty</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c vMerge="1">
                  <a:txBody>
                    <a:bodyPr/>
                    <a:lstStyle/>
                    <a:p>
                      <a:endParaRPr lang="en-GB"/>
                    </a:p>
                  </a:txBody>
                  <a:tcPr/>
                </a:tc>
              </a:tr>
              <a:tr h="364067">
                <a:tc vMerge="1">
                  <a:txBody>
                    <a:bodyPr/>
                    <a:lstStyle/>
                    <a:p>
                      <a:endParaRPr lang="en-GB"/>
                    </a:p>
                  </a:txBody>
                  <a:tcPr/>
                </a:tc>
                <a:tc>
                  <a:txBody>
                    <a:bodyPr/>
                    <a:lstStyle/>
                    <a:p>
                      <a:pPr algn="ctr">
                        <a:lnSpc>
                          <a:spcPct val="107000"/>
                        </a:lnSpc>
                        <a:spcAft>
                          <a:spcPts val="0"/>
                        </a:spcAft>
                      </a:pPr>
                      <a:r>
                        <a:rPr lang="en-GB" sz="1600" dirty="0">
                          <a:effectLst/>
                        </a:rPr>
                        <a:t>I learn mathematics </a:t>
                      </a:r>
                      <a:r>
                        <a:rPr lang="en-GB" sz="1600" dirty="0" smtClean="0">
                          <a:effectLst/>
                        </a:rPr>
                        <a:t>easily</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c rowSpan="2">
                  <a:txBody>
                    <a:bodyPr/>
                    <a:lstStyle/>
                    <a:p>
                      <a:pPr algn="ctr">
                        <a:lnSpc>
                          <a:spcPct val="107000"/>
                        </a:lnSpc>
                        <a:spcAft>
                          <a:spcPts val="0"/>
                        </a:spcAft>
                      </a:pPr>
                      <a:r>
                        <a:rPr lang="en-GB" sz="1600" dirty="0">
                          <a:effectLst/>
                        </a:rPr>
                        <a:t>I feel a sense of insecurity when attempting </a:t>
                      </a:r>
                      <a:r>
                        <a:rPr lang="en-GB" sz="1600" dirty="0" smtClean="0">
                          <a:effectLst/>
                        </a:rPr>
                        <a:t>mathematics</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r>
              <a:tr h="364067">
                <a:tc vMerge="1">
                  <a:txBody>
                    <a:bodyPr/>
                    <a:lstStyle/>
                    <a:p>
                      <a:endParaRPr lang="en-GB"/>
                    </a:p>
                  </a:txBody>
                  <a:tcPr/>
                </a:tc>
                <a:tc>
                  <a:txBody>
                    <a:bodyPr/>
                    <a:lstStyle/>
                    <a:p>
                      <a:pPr algn="ctr">
                        <a:lnSpc>
                          <a:spcPct val="107000"/>
                        </a:lnSpc>
                        <a:spcAft>
                          <a:spcPts val="0"/>
                        </a:spcAft>
                      </a:pPr>
                      <a:r>
                        <a:rPr lang="en-GB" sz="1600" dirty="0">
                          <a:effectLst/>
                        </a:rPr>
                        <a:t>I am confident that I could learn advanced </a:t>
                      </a:r>
                      <a:r>
                        <a:rPr lang="en-GB" sz="1600" dirty="0" smtClean="0">
                          <a:effectLst/>
                        </a:rPr>
                        <a:t>mathematics</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c vMerge="1">
                  <a:txBody>
                    <a:bodyPr/>
                    <a:lstStyle/>
                    <a:p>
                      <a:endParaRPr lang="en-GB"/>
                    </a:p>
                  </a:txBody>
                  <a:tcPr/>
                </a:tc>
              </a:tr>
              <a:tr h="364067">
                <a:tc vMerge="1">
                  <a:txBody>
                    <a:bodyPr/>
                    <a:lstStyle/>
                    <a:p>
                      <a:endParaRPr lang="en-GB"/>
                    </a:p>
                  </a:txBody>
                  <a:tcPr/>
                </a:tc>
                <a:tc>
                  <a:txBody>
                    <a:bodyPr/>
                    <a:lstStyle/>
                    <a:p>
                      <a:pPr algn="ctr">
                        <a:lnSpc>
                          <a:spcPct val="107000"/>
                        </a:lnSpc>
                        <a:spcAft>
                          <a:spcPts val="0"/>
                        </a:spcAft>
                      </a:pPr>
                      <a:r>
                        <a:rPr lang="en-GB" sz="1600" dirty="0">
                          <a:effectLst/>
                        </a:rPr>
                        <a:t>I really like </a:t>
                      </a:r>
                      <a:r>
                        <a:rPr lang="en-GB" sz="1600" dirty="0" smtClean="0">
                          <a:effectLst/>
                        </a:rPr>
                        <a:t>mathematics</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c rowSpan="4">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600" dirty="0" smtClean="0">
                          <a:effectLst/>
                        </a:rPr>
                        <a:t>My mind goes blank and I am unable to think clearly when working with mathematic</a:t>
                      </a:r>
                      <a:endParaRPr lang="en-GB" sz="1600" dirty="0" smtClean="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r>
              <a:tr h="364067">
                <a:tc vMerge="1">
                  <a:txBody>
                    <a:bodyPr/>
                    <a:lstStyle/>
                    <a:p>
                      <a:endParaRPr lang="en-GB"/>
                    </a:p>
                  </a:txBody>
                  <a:tcPr/>
                </a:tc>
                <a:tc>
                  <a:txBody>
                    <a:bodyPr/>
                    <a:lstStyle/>
                    <a:p>
                      <a:pPr algn="ctr">
                        <a:lnSpc>
                          <a:spcPct val="107000"/>
                        </a:lnSpc>
                        <a:spcAft>
                          <a:spcPts val="0"/>
                        </a:spcAft>
                      </a:pPr>
                      <a:r>
                        <a:rPr lang="en-GB" sz="1600" dirty="0">
                          <a:effectLst/>
                        </a:rPr>
                        <a:t>Mathematics is a very interesting </a:t>
                      </a:r>
                      <a:r>
                        <a:rPr lang="en-GB" sz="1600" dirty="0" smtClean="0">
                          <a:effectLst/>
                        </a:rPr>
                        <a:t>subject</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c vMerge="1">
                  <a:txBody>
                    <a:bodyPr/>
                    <a:lstStyle/>
                    <a:p>
                      <a:endParaRPr lang="en-GB"/>
                    </a:p>
                  </a:txBody>
                  <a:tcPr/>
                </a:tc>
              </a:tr>
              <a:tr h="364067">
                <a:tc vMerge="1">
                  <a:txBody>
                    <a:bodyPr/>
                    <a:lstStyle/>
                    <a:p>
                      <a:endParaRPr lang="en-GB"/>
                    </a:p>
                  </a:txBody>
                  <a:tcPr/>
                </a:tc>
                <a:tc>
                  <a:txBody>
                    <a:bodyPr/>
                    <a:lstStyle/>
                    <a:p>
                      <a:pPr algn="ctr">
                        <a:lnSpc>
                          <a:spcPct val="107000"/>
                        </a:lnSpc>
                        <a:spcAft>
                          <a:spcPts val="0"/>
                        </a:spcAft>
                      </a:pPr>
                      <a:r>
                        <a:rPr lang="en-GB" sz="1600" dirty="0">
                          <a:effectLst/>
                        </a:rPr>
                        <a:t>The challenge of mathematics appeals to </a:t>
                      </a:r>
                      <a:r>
                        <a:rPr lang="en-GB" sz="1600" dirty="0" smtClean="0">
                          <a:effectLst/>
                        </a:rPr>
                        <a:t>me</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c vMerge="1">
                  <a:txBody>
                    <a:bodyPr/>
                    <a:lstStyle/>
                    <a:p>
                      <a:pPr algn="ctr">
                        <a:lnSpc>
                          <a:spcPct val="107000"/>
                        </a:lnSpc>
                        <a:spcAft>
                          <a:spcPts val="0"/>
                        </a:spcAft>
                      </a:pP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r>
              <a:tr h="364067">
                <a:tc vMerge="1">
                  <a:txBody>
                    <a:bodyPr/>
                    <a:lstStyle/>
                    <a:p>
                      <a:endParaRPr lang="en-GB"/>
                    </a:p>
                  </a:txBody>
                  <a:tcPr/>
                </a:tc>
                <a:tc>
                  <a:txBody>
                    <a:bodyPr/>
                    <a:lstStyle/>
                    <a:p>
                      <a:pPr algn="ctr">
                        <a:lnSpc>
                          <a:spcPct val="107000"/>
                        </a:lnSpc>
                        <a:spcAft>
                          <a:spcPts val="0"/>
                        </a:spcAft>
                      </a:pPr>
                      <a:r>
                        <a:rPr lang="en-GB" sz="1600" dirty="0">
                          <a:effectLst/>
                        </a:rPr>
                        <a:t>I believe I am good at solving mathematics </a:t>
                      </a:r>
                      <a:r>
                        <a:rPr lang="en-GB" sz="1600" dirty="0" smtClean="0">
                          <a:effectLst/>
                        </a:rPr>
                        <a:t>problems</a:t>
                      </a:r>
                      <a:endParaRPr lang="en-GB" sz="1600"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c vMerge="1">
                  <a:txBody>
                    <a:bodyPr/>
                    <a:lstStyle/>
                    <a:p>
                      <a:endParaRPr lang="en-GB"/>
                    </a:p>
                  </a:txBody>
                  <a:tcPr/>
                </a:tc>
              </a:tr>
              <a:tr h="364067">
                <a:tc>
                  <a:txBody>
                    <a:bodyPr/>
                    <a:lstStyle/>
                    <a:p>
                      <a:pPr algn="ctr">
                        <a:lnSpc>
                          <a:spcPct val="107000"/>
                        </a:lnSpc>
                        <a:spcAft>
                          <a:spcPts val="0"/>
                        </a:spcAft>
                      </a:pP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2000" b="1" i="1" dirty="0" smtClean="0">
                          <a:effectLst/>
                          <a:latin typeface="Calibri" panose="020F0502020204030204" pitchFamily="34" charset="0"/>
                          <a:ea typeface="PMingLiU" panose="02020500000000000000" pitchFamily="18" charset="-120"/>
                          <a:cs typeface="Times New Roman" panose="02020603050405020304" pitchFamily="18" charset="0"/>
                        </a:rPr>
                        <a:t>M</a:t>
                      </a:r>
                      <a:r>
                        <a:rPr lang="en-GB" sz="2000" b="1" i="1" baseline="0" dirty="0" smtClean="0">
                          <a:effectLst/>
                          <a:latin typeface="Calibri" panose="020F0502020204030204" pitchFamily="34" charset="0"/>
                          <a:ea typeface="PMingLiU" panose="02020500000000000000" pitchFamily="18" charset="-120"/>
                          <a:cs typeface="Times New Roman" panose="02020603050405020304" pitchFamily="18" charset="0"/>
                        </a:rPr>
                        <a:t> = 3.68; SD = .71; </a:t>
                      </a:r>
                      <a:r>
                        <a:rPr lang="en-GB" sz="2000" b="1" dirty="0" smtClean="0">
                          <a:effectLst/>
                        </a:rPr>
                        <a:t>α</a:t>
                      </a:r>
                      <a:r>
                        <a:rPr lang="en-GB" sz="2000" b="1" i="1" baseline="0" dirty="0">
                          <a:effectLst/>
                          <a:latin typeface="Calibri" panose="020F0502020204030204" pitchFamily="34" charset="0"/>
                          <a:ea typeface="PMingLiU" panose="02020500000000000000" pitchFamily="18" charset="-120"/>
                          <a:cs typeface="Times New Roman" panose="02020603050405020304" pitchFamily="18" charset="0"/>
                        </a:rPr>
                        <a:t> </a:t>
                      </a:r>
                      <a:r>
                        <a:rPr lang="en-GB" sz="2000" b="1" i="1" baseline="0" dirty="0" smtClean="0">
                          <a:effectLst/>
                          <a:latin typeface="Calibri" panose="020F0502020204030204" pitchFamily="34" charset="0"/>
                          <a:ea typeface="PMingLiU" panose="02020500000000000000" pitchFamily="18" charset="-120"/>
                          <a:cs typeface="Times New Roman" panose="02020603050405020304" pitchFamily="18" charset="0"/>
                        </a:rPr>
                        <a:t>= .95</a:t>
                      </a:r>
                      <a:endParaRPr lang="en-GB" sz="2000" b="1" dirty="0" smtClean="0">
                        <a:effectLst/>
                        <a:latin typeface="Calibri" panose="020F0502020204030204" pitchFamily="34" charset="0"/>
                        <a:ea typeface="PMingLiU" panose="02020500000000000000" pitchFamily="18" charset="-120"/>
                        <a:cs typeface="Times New Roman" panose="02020603050405020304" pitchFamily="18" charset="0"/>
                      </a:endParaRPr>
                    </a:p>
                  </a:txBody>
                  <a:tcPr marL="57052" marR="57052" marT="0" marB="0" anchor="ctr"/>
                </a:tc>
                <a:tc hMerge="1">
                  <a:txBody>
                    <a:bodyPr/>
                    <a:lstStyle/>
                    <a:p>
                      <a:endParaRPr lang="en-GB"/>
                    </a:p>
                  </a:txBody>
                  <a:tcPr/>
                </a:tc>
              </a:tr>
            </a:tbl>
          </a:graphicData>
        </a:graphic>
      </p:graphicFrame>
    </p:spTree>
    <p:extLst>
      <p:ext uri="{BB962C8B-B14F-4D97-AF65-F5344CB8AC3E}">
        <p14:creationId xmlns:p14="http://schemas.microsoft.com/office/powerpoint/2010/main" val="83071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58782"/>
            <a:ext cx="10515600" cy="440267"/>
          </a:xfrm>
        </p:spPr>
        <p:txBody>
          <a:bodyPr>
            <a:normAutofit/>
          </a:bodyPr>
          <a:lstStyle/>
          <a:p>
            <a:pPr algn="ctr"/>
            <a:r>
              <a:rPr lang="en-GB" sz="2400" b="1" dirty="0" smtClean="0"/>
              <a:t>Questionnaire (5/5): Math Anxiety</a:t>
            </a:r>
            <a:endParaRPr lang="en-GB" sz="2400" b="1" dirty="0"/>
          </a:p>
        </p:txBody>
      </p:sp>
      <p:sp>
        <p:nvSpPr>
          <p:cNvPr id="7" name="Vertical Text Placeholder 6"/>
          <p:cNvSpPr>
            <a:spLocks noGrp="1"/>
          </p:cNvSpPr>
          <p:nvPr>
            <p:ph type="body" orient="vert" idx="1"/>
          </p:nvPr>
        </p:nvSpPr>
        <p:spPr>
          <a:xfrm>
            <a:off x="462843" y="499049"/>
            <a:ext cx="11266311" cy="316089"/>
          </a:xfrm>
        </p:spPr>
        <p:txBody>
          <a:bodyPr vert="horz">
            <a:noAutofit/>
          </a:bodyPr>
          <a:lstStyle/>
          <a:p>
            <a:pPr marL="0" indent="0" algn="ctr">
              <a:buNone/>
            </a:pPr>
            <a:r>
              <a:rPr lang="en-GB" sz="2000" b="1" dirty="0" smtClean="0"/>
              <a:t>“</a:t>
            </a:r>
            <a:r>
              <a:rPr lang="en-US" sz="2000" dirty="0" smtClean="0"/>
              <a:t>Indicate </a:t>
            </a:r>
            <a:r>
              <a:rPr lang="en-US" sz="2000" dirty="0"/>
              <a:t>how anxious these activities would make you feel</a:t>
            </a:r>
            <a:r>
              <a:rPr lang="en-GB" sz="2000" b="1" dirty="0" smtClean="0"/>
              <a:t>” </a:t>
            </a:r>
            <a:r>
              <a:rPr lang="it-IT" sz="2000" dirty="0"/>
              <a:t>(Rounds &amp; </a:t>
            </a:r>
            <a:r>
              <a:rPr lang="it-IT" sz="2000" dirty="0" smtClean="0"/>
              <a:t>Hendel, </a:t>
            </a:r>
            <a:r>
              <a:rPr lang="it-IT" sz="2000" dirty="0"/>
              <a:t>1980). </a:t>
            </a:r>
            <a:endParaRPr lang="en-GB" sz="2000" dirty="0"/>
          </a:p>
        </p:txBody>
      </p:sp>
      <p:graphicFrame>
        <p:nvGraphicFramePr>
          <p:cNvPr id="3" name="Table 2"/>
          <p:cNvGraphicFramePr>
            <a:graphicFrameLocks noGrp="1"/>
          </p:cNvGraphicFramePr>
          <p:nvPr>
            <p:extLst>
              <p:ext uri="{D42A27DB-BD31-4B8C-83A1-F6EECF244321}">
                <p14:modId xmlns:p14="http://schemas.microsoft.com/office/powerpoint/2010/main" val="3077037645"/>
              </p:ext>
            </p:extLst>
          </p:nvPr>
        </p:nvGraphicFramePr>
        <p:xfrm>
          <a:off x="462842" y="815141"/>
          <a:ext cx="11266311" cy="5596949"/>
        </p:xfrm>
        <a:graphic>
          <a:graphicData uri="http://schemas.openxmlformats.org/drawingml/2006/table">
            <a:tbl>
              <a:tblPr firstRow="1" firstCol="1" bandRow="1">
                <a:tableStyleId>{5C22544A-7EE6-4342-B048-85BDC9FD1C3A}</a:tableStyleId>
              </a:tblPr>
              <a:tblGrid>
                <a:gridCol w="731283"/>
                <a:gridCol w="3633557"/>
                <a:gridCol w="3747819"/>
                <a:gridCol w="3153652"/>
              </a:tblGrid>
              <a:tr h="346034">
                <a:tc>
                  <a:txBody>
                    <a:bodyPr/>
                    <a:lstStyle/>
                    <a:p>
                      <a:pPr algn="ctr">
                        <a:lnSpc>
                          <a:spcPct val="107000"/>
                        </a:lnSpc>
                        <a:spcAft>
                          <a:spcPts val="0"/>
                        </a:spcAft>
                      </a:pPr>
                      <a:r>
                        <a:rPr lang="en-GB" sz="1800" dirty="0">
                          <a:effectLst/>
                        </a:rPr>
                        <a:t> </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tc>
                <a:tc gridSpan="3">
                  <a:txBody>
                    <a:bodyPr/>
                    <a:lstStyle/>
                    <a:p>
                      <a:pPr algn="ctr">
                        <a:lnSpc>
                          <a:spcPct val="107000"/>
                        </a:lnSpc>
                        <a:spcAft>
                          <a:spcPts val="0"/>
                        </a:spcAft>
                      </a:pPr>
                      <a:r>
                        <a:rPr lang="en-GB" sz="1800" dirty="0" smtClean="0">
                          <a:effectLst/>
                          <a:latin typeface="Calibri" panose="020F0502020204030204" pitchFamily="34" charset="0"/>
                          <a:ea typeface="PMingLiU" panose="02020500000000000000" pitchFamily="18" charset="-120"/>
                          <a:cs typeface="Times New Roman" panose="02020603050405020304" pitchFamily="18" charset="0"/>
                        </a:rPr>
                        <a:t>Items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tc>
                <a:tc hMerge="1">
                  <a:txBody>
                    <a:bodyPr/>
                    <a:lstStyle/>
                    <a:p>
                      <a:pPr>
                        <a:lnSpc>
                          <a:spcPct val="107000"/>
                        </a:lnSpc>
                        <a:spcAft>
                          <a:spcPts val="0"/>
                        </a:spcAft>
                      </a:pP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tc>
                <a:tc hMerge="1">
                  <a:txBody>
                    <a:bodyPr/>
                    <a:lstStyle/>
                    <a:p>
                      <a:pPr>
                        <a:lnSpc>
                          <a:spcPct val="107000"/>
                        </a:lnSpc>
                        <a:spcAft>
                          <a:spcPts val="0"/>
                        </a:spcAft>
                      </a:pP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tc>
              </a:tr>
              <a:tr h="1038102">
                <a:tc rowSpan="4">
                  <a:txBody>
                    <a:bodyPr/>
                    <a:lstStyle/>
                    <a:p>
                      <a:pPr marL="71755" marR="71755" algn="ctr">
                        <a:lnSpc>
                          <a:spcPct val="107000"/>
                        </a:lnSpc>
                        <a:spcAft>
                          <a:spcPts val="0"/>
                        </a:spcAft>
                      </a:pPr>
                      <a:r>
                        <a:rPr lang="en-GB" sz="1800" dirty="0">
                          <a:effectLst/>
                        </a:rPr>
                        <a:t>5-point Likert </a:t>
                      </a:r>
                      <a:r>
                        <a:rPr lang="en-GB" sz="1800" dirty="0" smtClean="0">
                          <a:effectLst/>
                        </a:rPr>
                        <a:t>Scale; </a:t>
                      </a:r>
                    </a:p>
                    <a:p>
                      <a:pPr marL="71755" marR="71755" algn="ctr">
                        <a:lnSpc>
                          <a:spcPct val="107000"/>
                        </a:lnSpc>
                        <a:spcAft>
                          <a:spcPts val="0"/>
                        </a:spcAft>
                      </a:pPr>
                      <a:r>
                        <a:rPr lang="en-GB" sz="1800" dirty="0" smtClean="0">
                          <a:effectLst/>
                        </a:rPr>
                        <a:t>Not </a:t>
                      </a:r>
                      <a:r>
                        <a:rPr lang="en-GB" sz="1800" dirty="0">
                          <a:effectLst/>
                        </a:rPr>
                        <a:t>at all anxious </a:t>
                      </a:r>
                      <a:r>
                        <a:rPr lang="en-GB" sz="1800" dirty="0" smtClean="0">
                          <a:effectLst/>
                        </a:rPr>
                        <a:t>(1</a:t>
                      </a:r>
                      <a:r>
                        <a:rPr lang="en-GB" sz="1800" dirty="0">
                          <a:effectLst/>
                        </a:rPr>
                        <a:t>) </a:t>
                      </a:r>
                      <a:r>
                        <a:rPr lang="en-GB" sz="1800" dirty="0" smtClean="0">
                          <a:effectLst/>
                        </a:rPr>
                        <a:t>- </a:t>
                      </a:r>
                      <a:r>
                        <a:rPr lang="en-GB" sz="1800" dirty="0">
                          <a:effectLst/>
                        </a:rPr>
                        <a:t>Very anxious </a:t>
                      </a:r>
                      <a:r>
                        <a:rPr lang="en-GB" sz="1800" dirty="0" smtClean="0">
                          <a:effectLst/>
                        </a:rPr>
                        <a:t>(5</a:t>
                      </a:r>
                      <a:r>
                        <a:rPr lang="en-GB" sz="1800" dirty="0">
                          <a:effectLst/>
                        </a:rPr>
                        <a:t>)</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vert="vert270" anchor="ctr"/>
                </a:tc>
                <a:tc>
                  <a:txBody>
                    <a:bodyPr/>
                    <a:lstStyle/>
                    <a:p>
                      <a:pPr algn="ctr">
                        <a:lnSpc>
                          <a:spcPct val="107000"/>
                        </a:lnSpc>
                        <a:spcAft>
                          <a:spcPts val="0"/>
                        </a:spcAft>
                      </a:pPr>
                      <a:r>
                        <a:rPr lang="en-GB" sz="1800" dirty="0">
                          <a:effectLst/>
                        </a:rPr>
                        <a:t>Determining the amount of change you should get back from a purchase involving several </a:t>
                      </a:r>
                      <a:r>
                        <a:rPr lang="en-GB" sz="1800" dirty="0" smtClean="0">
                          <a:effectLst/>
                        </a:rPr>
                        <a:t>items</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20000"/>
                        <a:lumOff val="80000"/>
                      </a:schemeClr>
                    </a:solidFill>
                  </a:tcPr>
                </a:tc>
                <a:tc>
                  <a:txBody>
                    <a:bodyPr/>
                    <a:lstStyle/>
                    <a:p>
                      <a:pPr algn="ctr">
                        <a:lnSpc>
                          <a:spcPct val="107000"/>
                        </a:lnSpc>
                        <a:spcAft>
                          <a:spcPts val="0"/>
                        </a:spcAft>
                      </a:pPr>
                      <a:r>
                        <a:rPr lang="en-GB" sz="1800" dirty="0">
                          <a:effectLst/>
                        </a:rPr>
                        <a:t>Reading your payslip (or other statement showing your earnings and taxes</a:t>
                      </a:r>
                      <a:r>
                        <a:rPr lang="en-GB" sz="1800" dirty="0" smtClean="0">
                          <a:effectLst/>
                        </a:rPr>
                        <a:t>)</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20000"/>
                        <a:lumOff val="80000"/>
                      </a:schemeClr>
                    </a:solidFill>
                  </a:tcPr>
                </a:tc>
                <a:tc>
                  <a:txBody>
                    <a:bodyPr/>
                    <a:lstStyle/>
                    <a:p>
                      <a:pPr algn="ctr">
                        <a:lnSpc>
                          <a:spcPct val="107000"/>
                        </a:lnSpc>
                        <a:spcAft>
                          <a:spcPts val="0"/>
                        </a:spcAft>
                      </a:pPr>
                      <a:r>
                        <a:rPr lang="en-GB" sz="1800" dirty="0">
                          <a:effectLst/>
                        </a:rPr>
                        <a:t>Being given a set of numerical problems involving addition to solve on </a:t>
                      </a:r>
                      <a:r>
                        <a:rPr lang="en-GB" sz="1800" dirty="0" smtClean="0">
                          <a:effectLst/>
                        </a:rPr>
                        <a:t>paper</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20000"/>
                        <a:lumOff val="80000"/>
                      </a:schemeClr>
                    </a:solidFill>
                  </a:tcPr>
                </a:tc>
              </a:tr>
              <a:tr h="692068">
                <a:tc vMerge="1">
                  <a:txBody>
                    <a:bodyPr/>
                    <a:lstStyle/>
                    <a:p>
                      <a:endParaRPr lang="en-GB"/>
                    </a:p>
                  </a:txBody>
                  <a:tcPr/>
                </a:tc>
                <a:tc>
                  <a:txBody>
                    <a:bodyPr/>
                    <a:lstStyle/>
                    <a:p>
                      <a:pPr algn="ctr">
                        <a:lnSpc>
                          <a:spcPct val="107000"/>
                        </a:lnSpc>
                        <a:spcAft>
                          <a:spcPts val="0"/>
                        </a:spcAft>
                      </a:pPr>
                      <a:r>
                        <a:rPr lang="en-GB" sz="1800" dirty="0">
                          <a:effectLst/>
                        </a:rPr>
                        <a:t>Dividing a five digit number by a two digit number with pencil and </a:t>
                      </a:r>
                      <a:r>
                        <a:rPr lang="en-GB" sz="1800" dirty="0" smtClean="0">
                          <a:effectLst/>
                        </a:rPr>
                        <a:t>paper</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20000"/>
                        <a:lumOff val="80000"/>
                      </a:schemeClr>
                    </a:solidFill>
                  </a:tcPr>
                </a:tc>
                <a:tc>
                  <a:txBody>
                    <a:bodyPr/>
                    <a:lstStyle/>
                    <a:p>
                      <a:pPr algn="ctr">
                        <a:lnSpc>
                          <a:spcPct val="107000"/>
                        </a:lnSpc>
                        <a:spcAft>
                          <a:spcPts val="0"/>
                        </a:spcAft>
                      </a:pPr>
                      <a:r>
                        <a:rPr lang="en-GB" sz="1800" dirty="0">
                          <a:effectLst/>
                        </a:rPr>
                        <a:t>Reading a cash register receipt after your </a:t>
                      </a:r>
                      <a:r>
                        <a:rPr lang="en-GB" sz="1800" dirty="0" smtClean="0">
                          <a:effectLst/>
                        </a:rPr>
                        <a:t>purchase</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20000"/>
                        <a:lumOff val="80000"/>
                      </a:schemeClr>
                    </a:solidFill>
                  </a:tcPr>
                </a:tc>
                <a:tc>
                  <a:txBody>
                    <a:bodyPr/>
                    <a:lstStyle/>
                    <a:p>
                      <a:pPr algn="ctr">
                        <a:lnSpc>
                          <a:spcPct val="107000"/>
                        </a:lnSpc>
                        <a:spcAft>
                          <a:spcPts val="0"/>
                        </a:spcAft>
                      </a:pPr>
                      <a:r>
                        <a:rPr lang="en-GB" sz="1800" dirty="0">
                          <a:effectLst/>
                        </a:rPr>
                        <a:t>Figuring out your monthly </a:t>
                      </a:r>
                      <a:r>
                        <a:rPr lang="en-GB" sz="1800" dirty="0" smtClean="0">
                          <a:effectLst/>
                        </a:rPr>
                        <a:t>budget</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20000"/>
                        <a:lumOff val="80000"/>
                      </a:schemeClr>
                    </a:solidFill>
                  </a:tcPr>
                </a:tc>
              </a:tr>
              <a:tr h="1384135">
                <a:tc vMerge="1">
                  <a:txBody>
                    <a:bodyPr/>
                    <a:lstStyle/>
                    <a:p>
                      <a:endParaRPr lang="en-GB"/>
                    </a:p>
                  </a:txBody>
                  <a:tcPr/>
                </a:tc>
                <a:tc>
                  <a:txBody>
                    <a:bodyPr/>
                    <a:lstStyle/>
                    <a:p>
                      <a:pPr algn="ctr">
                        <a:lnSpc>
                          <a:spcPct val="107000"/>
                        </a:lnSpc>
                        <a:spcAft>
                          <a:spcPts val="0"/>
                        </a:spcAft>
                      </a:pPr>
                      <a:r>
                        <a:rPr lang="en-GB" sz="1800" dirty="0">
                          <a:effectLst/>
                        </a:rPr>
                        <a:t>Listening to a person explain how he figured out your share of the cost of a meal including food, drinks and a 15% </a:t>
                      </a:r>
                      <a:r>
                        <a:rPr lang="en-GB" sz="1800" dirty="0" smtClean="0">
                          <a:effectLst/>
                        </a:rPr>
                        <a:t>tip</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20000"/>
                        <a:lumOff val="80000"/>
                      </a:schemeClr>
                    </a:solidFill>
                  </a:tcPr>
                </a:tc>
                <a:tc>
                  <a:txBody>
                    <a:bodyPr/>
                    <a:lstStyle/>
                    <a:p>
                      <a:pPr algn="ctr">
                        <a:lnSpc>
                          <a:spcPct val="107000"/>
                        </a:lnSpc>
                        <a:spcAft>
                          <a:spcPts val="0"/>
                        </a:spcAft>
                      </a:pPr>
                      <a:r>
                        <a:rPr lang="en-GB" sz="1800" dirty="0">
                          <a:effectLst/>
                        </a:rPr>
                        <a:t>Figuring out which of two job offers is the most </a:t>
                      </a:r>
                      <a:r>
                        <a:rPr lang="en-GB" sz="1800" dirty="0" smtClean="0">
                          <a:effectLst/>
                        </a:rPr>
                        <a:t>lucrative</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20000"/>
                        <a:lumOff val="80000"/>
                      </a:schemeClr>
                    </a:solidFill>
                  </a:tcPr>
                </a:tc>
                <a:tc>
                  <a:txBody>
                    <a:bodyPr/>
                    <a:lstStyle/>
                    <a:p>
                      <a:pPr algn="ctr">
                        <a:lnSpc>
                          <a:spcPct val="107000"/>
                        </a:lnSpc>
                        <a:spcAft>
                          <a:spcPts val="0"/>
                        </a:spcAft>
                      </a:pPr>
                      <a:r>
                        <a:rPr lang="en-GB" sz="1800" dirty="0">
                          <a:effectLst/>
                        </a:rPr>
                        <a:t>Hearing people quote the odds as they make bets at a sporting </a:t>
                      </a:r>
                      <a:r>
                        <a:rPr lang="en-GB" sz="1800" dirty="0" smtClean="0">
                          <a:effectLst/>
                        </a:rPr>
                        <a:t>event</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20000"/>
                        <a:lumOff val="80000"/>
                      </a:schemeClr>
                    </a:solidFill>
                  </a:tcPr>
                </a:tc>
              </a:tr>
              <a:tr h="1098508">
                <a:tc vMerge="1">
                  <a:txBody>
                    <a:bodyPr/>
                    <a:lstStyle/>
                    <a:p>
                      <a:endParaRPr lang="en-GB"/>
                    </a:p>
                  </a:txBody>
                  <a:tcPr/>
                </a:tc>
                <a:tc>
                  <a:txBody>
                    <a:bodyPr/>
                    <a:lstStyle/>
                    <a:p>
                      <a:pPr algn="ctr">
                        <a:lnSpc>
                          <a:spcPct val="107000"/>
                        </a:lnSpc>
                        <a:spcAft>
                          <a:spcPts val="0"/>
                        </a:spcAft>
                      </a:pPr>
                      <a:r>
                        <a:rPr lang="en-GB" sz="1800" dirty="0">
                          <a:effectLst/>
                        </a:rPr>
                        <a:t>Adding up 976 + 777 on </a:t>
                      </a:r>
                      <a:r>
                        <a:rPr lang="en-GB" sz="1800" dirty="0" smtClean="0">
                          <a:effectLst/>
                        </a:rPr>
                        <a:t>paper</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20000"/>
                        <a:lumOff val="80000"/>
                      </a:schemeClr>
                    </a:solidFill>
                  </a:tcPr>
                </a:tc>
                <a:tc>
                  <a:txBody>
                    <a:bodyPr/>
                    <a:lstStyle/>
                    <a:p>
                      <a:pPr algn="ctr">
                        <a:lnSpc>
                          <a:spcPct val="107000"/>
                        </a:lnSpc>
                        <a:spcAft>
                          <a:spcPts val="0"/>
                        </a:spcAft>
                      </a:pPr>
                      <a:r>
                        <a:rPr lang="en-GB" sz="1800" dirty="0">
                          <a:effectLst/>
                        </a:rPr>
                        <a:t>Working a concrete, everyday application of mathematics that has meaning to </a:t>
                      </a:r>
                      <a:r>
                        <a:rPr lang="en-GB" sz="1800" dirty="0" smtClean="0">
                          <a:effectLst/>
                        </a:rPr>
                        <a:t>you</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20000"/>
                        <a:lumOff val="80000"/>
                      </a:schemeClr>
                    </a:solidFill>
                  </a:tcPr>
                </a:tc>
                <a:tc>
                  <a:txBody>
                    <a:bodyPr/>
                    <a:lstStyle/>
                    <a:p>
                      <a:pPr algn="ctr">
                        <a:lnSpc>
                          <a:spcPct val="107000"/>
                        </a:lnSpc>
                        <a:spcAft>
                          <a:spcPts val="0"/>
                        </a:spcAft>
                      </a:pPr>
                      <a:r>
                        <a:rPr lang="en-GB" sz="1800" dirty="0">
                          <a:effectLst/>
                        </a:rPr>
                        <a:t>Being given a set of numerical problems involving addition to solve on </a:t>
                      </a:r>
                      <a:r>
                        <a:rPr lang="en-GB" sz="1800" dirty="0" smtClean="0">
                          <a:effectLst/>
                        </a:rPr>
                        <a:t>paper</a:t>
                      </a: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20000"/>
                        <a:lumOff val="80000"/>
                      </a:schemeClr>
                    </a:solidFill>
                  </a:tcPr>
                </a:tc>
              </a:tr>
              <a:tr h="346034">
                <a:tc>
                  <a:txBody>
                    <a:bodyPr/>
                    <a:lstStyle/>
                    <a:p>
                      <a:pPr algn="ctr">
                        <a:lnSpc>
                          <a:spcPct val="107000"/>
                        </a:lnSpc>
                        <a:spcAft>
                          <a:spcPts val="0"/>
                        </a:spcAft>
                      </a:pPr>
                      <a:r>
                        <a:rPr lang="en-GB" sz="1800" b="1" i="1" dirty="0" smtClean="0">
                          <a:effectLst/>
                          <a:latin typeface="Calibri" panose="020F0502020204030204" pitchFamily="34" charset="0"/>
                          <a:ea typeface="PMingLiU" panose="02020500000000000000" pitchFamily="18" charset="-120"/>
                          <a:cs typeface="Times New Roman" panose="02020603050405020304" pitchFamily="18" charset="0"/>
                        </a:rPr>
                        <a:t>M</a:t>
                      </a:r>
                      <a:endParaRPr lang="en-GB" sz="1800" b="1" i="1"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tc>
                <a:tc gridSpan="3">
                  <a:txBody>
                    <a:bodyPr/>
                    <a:lstStyle/>
                    <a:p>
                      <a:pPr algn="ctr">
                        <a:lnSpc>
                          <a:spcPct val="107000"/>
                        </a:lnSpc>
                        <a:spcAft>
                          <a:spcPts val="0"/>
                        </a:spcAft>
                      </a:pPr>
                      <a:r>
                        <a:rPr lang="en-GB" sz="1800" b="1" dirty="0" smtClean="0">
                          <a:effectLst/>
                          <a:latin typeface="Calibri" panose="020F0502020204030204" pitchFamily="34" charset="0"/>
                          <a:ea typeface="PMingLiU" panose="02020500000000000000" pitchFamily="18" charset="-120"/>
                          <a:cs typeface="Times New Roman" panose="02020603050405020304" pitchFamily="18" charset="0"/>
                        </a:rPr>
                        <a:t>1.46</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40000"/>
                        <a:lumOff val="60000"/>
                      </a:schemeClr>
                    </a:solidFill>
                  </a:tcPr>
                </a:tc>
                <a:tc hMerge="1">
                  <a:txBody>
                    <a:bodyPr/>
                    <a:lstStyle/>
                    <a:p>
                      <a:pPr algn="ctr">
                        <a:lnSpc>
                          <a:spcPct val="107000"/>
                        </a:lnSpc>
                        <a:spcAft>
                          <a:spcPts val="0"/>
                        </a:spcAft>
                      </a:pPr>
                      <a:endParaRPr lang="en-GB" sz="180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40000"/>
                        <a:lumOff val="60000"/>
                      </a:schemeClr>
                    </a:solidFill>
                  </a:tcPr>
                </a:tc>
                <a:tc hMerge="1">
                  <a:txBody>
                    <a:bodyPr/>
                    <a:lstStyle/>
                    <a:p>
                      <a:pPr algn="ctr">
                        <a:lnSpc>
                          <a:spcPct val="107000"/>
                        </a:lnSpc>
                        <a:spcAft>
                          <a:spcPts val="0"/>
                        </a:spcAft>
                      </a:pP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40000"/>
                        <a:lumOff val="60000"/>
                      </a:schemeClr>
                    </a:solidFill>
                  </a:tcPr>
                </a:tc>
              </a:tr>
              <a:tr h="346034">
                <a:tc>
                  <a:txBody>
                    <a:bodyPr/>
                    <a:lstStyle/>
                    <a:p>
                      <a:pPr algn="ctr">
                        <a:lnSpc>
                          <a:spcPct val="107000"/>
                        </a:lnSpc>
                        <a:spcAft>
                          <a:spcPts val="0"/>
                        </a:spcAft>
                      </a:pPr>
                      <a:r>
                        <a:rPr lang="en-GB" sz="1800" b="1" i="1" dirty="0">
                          <a:effectLst/>
                        </a:rPr>
                        <a:t> </a:t>
                      </a:r>
                      <a:r>
                        <a:rPr lang="en-GB" sz="1800" b="1" i="1" dirty="0" smtClean="0">
                          <a:effectLst/>
                        </a:rPr>
                        <a:t>SD</a:t>
                      </a:r>
                      <a:endParaRPr lang="en-GB" sz="1800" b="1" i="1"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tc>
                <a:tc gridSpan="3">
                  <a:txBody>
                    <a:bodyPr/>
                    <a:lstStyle/>
                    <a:p>
                      <a:pPr algn="ctr">
                        <a:lnSpc>
                          <a:spcPct val="107000"/>
                        </a:lnSpc>
                        <a:spcAft>
                          <a:spcPts val="0"/>
                        </a:spcAft>
                      </a:pPr>
                      <a:r>
                        <a:rPr lang="en-GB" sz="1800" b="1" dirty="0" smtClean="0">
                          <a:effectLst/>
                          <a:latin typeface="Calibri" panose="020F0502020204030204" pitchFamily="34" charset="0"/>
                          <a:ea typeface="PMingLiU" panose="02020500000000000000" pitchFamily="18" charset="-120"/>
                          <a:cs typeface="Times New Roman" panose="02020603050405020304" pitchFamily="18" charset="0"/>
                        </a:rPr>
                        <a:t>.54</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40000"/>
                        <a:lumOff val="60000"/>
                      </a:schemeClr>
                    </a:solidFill>
                  </a:tcPr>
                </a:tc>
                <a:tc hMerge="1">
                  <a:txBody>
                    <a:bodyPr/>
                    <a:lstStyle/>
                    <a:p>
                      <a:pPr algn="ctr">
                        <a:lnSpc>
                          <a:spcPct val="107000"/>
                        </a:lnSpc>
                        <a:spcAft>
                          <a:spcPts val="0"/>
                        </a:spcAft>
                      </a:pP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40000"/>
                        <a:lumOff val="60000"/>
                      </a:schemeClr>
                    </a:solidFill>
                  </a:tcPr>
                </a:tc>
                <a:tc hMerge="1">
                  <a:txBody>
                    <a:bodyPr/>
                    <a:lstStyle/>
                    <a:p>
                      <a:pPr algn="ctr">
                        <a:lnSpc>
                          <a:spcPct val="107000"/>
                        </a:lnSpc>
                        <a:spcAft>
                          <a:spcPts val="0"/>
                        </a:spcAft>
                      </a:pP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40000"/>
                        <a:lumOff val="60000"/>
                      </a:schemeClr>
                    </a:solidFill>
                  </a:tcPr>
                </a:tc>
              </a:tr>
              <a:tr h="346034">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800" b="1" i="1" dirty="0" smtClean="0">
                          <a:effectLst/>
                        </a:rPr>
                        <a:t>α</a:t>
                      </a:r>
                      <a:endParaRPr lang="en-GB" sz="1800" b="1" i="1" dirty="0" smtClean="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tc>
                <a:tc gridSpan="3">
                  <a:txBody>
                    <a:bodyPr/>
                    <a:lstStyle/>
                    <a:p>
                      <a:pPr algn="ctr">
                        <a:lnSpc>
                          <a:spcPct val="107000"/>
                        </a:lnSpc>
                        <a:spcAft>
                          <a:spcPts val="0"/>
                        </a:spcAft>
                      </a:pPr>
                      <a:r>
                        <a:rPr lang="en-GB" sz="1800" b="1" dirty="0" smtClean="0">
                          <a:effectLst/>
                          <a:latin typeface="Calibri" panose="020F0502020204030204" pitchFamily="34" charset="0"/>
                          <a:ea typeface="PMingLiU" panose="02020500000000000000" pitchFamily="18" charset="-120"/>
                          <a:cs typeface="Times New Roman" panose="02020603050405020304" pitchFamily="18" charset="0"/>
                        </a:rPr>
                        <a:t>.88</a:t>
                      </a:r>
                      <a:endParaRPr lang="en-GB" sz="1800" b="1"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40000"/>
                        <a:lumOff val="60000"/>
                      </a:schemeClr>
                    </a:solidFill>
                  </a:tcPr>
                </a:tc>
                <a:tc hMerge="1">
                  <a:txBody>
                    <a:bodyPr/>
                    <a:lstStyle/>
                    <a:p>
                      <a:pPr algn="ctr">
                        <a:lnSpc>
                          <a:spcPct val="107000"/>
                        </a:lnSpc>
                        <a:spcAft>
                          <a:spcPts val="0"/>
                        </a:spcAft>
                      </a:pP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40000"/>
                        <a:lumOff val="60000"/>
                      </a:schemeClr>
                    </a:solidFill>
                  </a:tcPr>
                </a:tc>
                <a:tc hMerge="1">
                  <a:txBody>
                    <a:bodyPr/>
                    <a:lstStyle/>
                    <a:p>
                      <a:pPr algn="ctr">
                        <a:lnSpc>
                          <a:spcPct val="107000"/>
                        </a:lnSpc>
                        <a:spcAft>
                          <a:spcPts val="0"/>
                        </a:spcAft>
                      </a:pPr>
                      <a:endParaRPr lang="en-GB" sz="1800" dirty="0">
                        <a:effectLst/>
                        <a:latin typeface="Calibri" panose="020F0502020204030204" pitchFamily="34" charset="0"/>
                        <a:ea typeface="PMingLiU" panose="02020500000000000000" pitchFamily="18" charset="-120"/>
                        <a:cs typeface="Times New Roman" panose="02020603050405020304" pitchFamily="18" charset="0"/>
                      </a:endParaRPr>
                    </a:p>
                  </a:txBody>
                  <a:tcPr marL="64312" marR="64312" marT="0" marB="0" anchor="ctr">
                    <a:solidFill>
                      <a:schemeClr val="accent1">
                        <a:lumMod val="40000"/>
                        <a:lumOff val="60000"/>
                      </a:schemeClr>
                    </a:solidFill>
                  </a:tcPr>
                </a:tc>
              </a:tr>
            </a:tbl>
          </a:graphicData>
        </a:graphic>
      </p:graphicFrame>
    </p:spTree>
    <p:extLst>
      <p:ext uri="{BB962C8B-B14F-4D97-AF65-F5344CB8AC3E}">
        <p14:creationId xmlns:p14="http://schemas.microsoft.com/office/powerpoint/2010/main" val="46350309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GUID" val="14ef5d33-17ac-4991-891b-250c539053c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1384</TotalTime>
  <Words>2314</Words>
  <Application>Microsoft Office PowerPoint</Application>
  <PresentationFormat>Widescreen</PresentationFormat>
  <Paragraphs>513</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PMingLiU</vt:lpstr>
      <vt:lpstr>Arial</vt:lpstr>
      <vt:lpstr>Calibri</vt:lpstr>
      <vt:lpstr>Calibri Light</vt:lpstr>
      <vt:lpstr>Times New Roman</vt:lpstr>
      <vt:lpstr>Wingdings</vt:lpstr>
      <vt:lpstr>Office Theme</vt:lpstr>
      <vt:lpstr>PowerPoint Presentation</vt:lpstr>
      <vt:lpstr>Liverpool Early Number Skills: Key questions</vt:lpstr>
      <vt:lpstr>Liverpool Early Number Skills: Project Overview</vt:lpstr>
      <vt:lpstr>Liverpool Early Number Skills: SAMPLE</vt:lpstr>
      <vt:lpstr>Questionnaire (1/5): Home Experiences</vt:lpstr>
      <vt:lpstr>Questionnaire (2/5): Home Resources</vt:lpstr>
      <vt:lpstr>Questionnaire (3/5): Reception Expectations</vt:lpstr>
      <vt:lpstr>Questionnaire (4/5): Maths Attitudes</vt:lpstr>
      <vt:lpstr>Questionnaire (5/5): Math Anxiety</vt:lpstr>
      <vt:lpstr>Early Number Skills (n =274)</vt:lpstr>
      <vt:lpstr> Home Experiences Subscales Partial correlations controlling for Age in months (1/4) with Early Number Skills (n = 274, df = 255) </vt:lpstr>
      <vt:lpstr> Home Resources Subscales Partial correlations controlling for Age in months (2/4) with Early Number Skills (n = 274, df = 258) </vt:lpstr>
      <vt:lpstr> Reception Expectations Subscales Partial correlations controlling for Age in months (3/4) with Early Number Skills (n = 274, df = 260) </vt:lpstr>
      <vt:lpstr> Maths Attitudes &amp; Maths Anxiety Scales Partial correlations controlling for Age in months (4/4) with Early Number Skills (n = 274, df = 248) </vt:lpstr>
      <vt:lpstr>Liverpool Early Number Skills: Summary of preliminary findings</vt:lpstr>
      <vt:lpstr>Liverpool Early Number Skills: Discussion and future steps…</vt:lpstr>
      <vt:lpstr>Liverpool Early Number Skills: Time for Questions &amp; Hopefully Answers…</vt:lpstr>
    </vt:vector>
  </TitlesOfParts>
  <Company>Liverpool John Moores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Soto Calvo, Elena</dc:creator>
  <cp:lastModifiedBy>Brown, Suzy</cp:lastModifiedBy>
  <cp:revision>123</cp:revision>
  <cp:lastPrinted>2017-09-27T16:04:38Z</cp:lastPrinted>
  <dcterms:created xsi:type="dcterms:W3CDTF">2017-09-21T16:38:14Z</dcterms:created>
  <dcterms:modified xsi:type="dcterms:W3CDTF">2017-12-15T14:04:11Z</dcterms:modified>
</cp:coreProperties>
</file>