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66"/>
  </p:notesMasterIdLst>
  <p:sldIdLst>
    <p:sldId id="258" r:id="rId2"/>
    <p:sldId id="368" r:id="rId3"/>
    <p:sldId id="259" r:id="rId4"/>
    <p:sldId id="269" r:id="rId5"/>
    <p:sldId id="333" r:id="rId6"/>
    <p:sldId id="338" r:id="rId7"/>
    <p:sldId id="361" r:id="rId8"/>
    <p:sldId id="340" r:id="rId9"/>
    <p:sldId id="267" r:id="rId10"/>
    <p:sldId id="263" r:id="rId11"/>
    <p:sldId id="294" r:id="rId12"/>
    <p:sldId id="274" r:id="rId13"/>
    <p:sldId id="266" r:id="rId14"/>
    <p:sldId id="362" r:id="rId15"/>
    <p:sldId id="319" r:id="rId16"/>
    <p:sldId id="373" r:id="rId17"/>
    <p:sldId id="372" r:id="rId18"/>
    <p:sldId id="295" r:id="rId19"/>
    <p:sldId id="357" r:id="rId20"/>
    <p:sldId id="371" r:id="rId21"/>
    <p:sldId id="358" r:id="rId22"/>
    <p:sldId id="303" r:id="rId23"/>
    <p:sldId id="302" r:id="rId24"/>
    <p:sldId id="320" r:id="rId25"/>
    <p:sldId id="334" r:id="rId26"/>
    <p:sldId id="293" r:id="rId27"/>
    <p:sldId id="365" r:id="rId28"/>
    <p:sldId id="288" r:id="rId29"/>
    <p:sldId id="336" r:id="rId30"/>
    <p:sldId id="370" r:id="rId31"/>
    <p:sldId id="355" r:id="rId32"/>
    <p:sldId id="287" r:id="rId33"/>
    <p:sldId id="278" r:id="rId34"/>
    <p:sldId id="346" r:id="rId35"/>
    <p:sldId id="265" r:id="rId36"/>
    <p:sldId id="350" r:id="rId37"/>
    <p:sldId id="363" r:id="rId38"/>
    <p:sldId id="351" r:id="rId39"/>
    <p:sldId id="353" r:id="rId40"/>
    <p:sldId id="273" r:id="rId41"/>
    <p:sldId id="268" r:id="rId42"/>
    <p:sldId id="283" r:id="rId43"/>
    <p:sldId id="323" r:id="rId44"/>
    <p:sldId id="286" r:id="rId45"/>
    <p:sldId id="290" r:id="rId46"/>
    <p:sldId id="272" r:id="rId47"/>
    <p:sldId id="291" r:id="rId48"/>
    <p:sldId id="306" r:id="rId49"/>
    <p:sldId id="300" r:id="rId50"/>
    <p:sldId id="374" r:id="rId51"/>
    <p:sldId id="354" r:id="rId52"/>
    <p:sldId id="279" r:id="rId53"/>
    <p:sldId id="327" r:id="rId54"/>
    <p:sldId id="359" r:id="rId55"/>
    <p:sldId id="314" r:id="rId56"/>
    <p:sldId id="331" r:id="rId57"/>
    <p:sldId id="325" r:id="rId58"/>
    <p:sldId id="330" r:id="rId59"/>
    <p:sldId id="329" r:id="rId60"/>
    <p:sldId id="332" r:id="rId61"/>
    <p:sldId id="289" r:id="rId62"/>
    <p:sldId id="345" r:id="rId63"/>
    <p:sldId id="369" r:id="rId64"/>
    <p:sldId id="352"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3" clrIdx="0">
    <p:extLst>
      <p:ext uri="{19B8F6BF-5375-455C-9EA6-DF929625EA0E}">
        <p15:presenceInfo xmlns:p15="http://schemas.microsoft.com/office/powerpoint/2012/main" userId="S::urn:spo:anon#07b1fb65ead8d535f0e53c97a20738f9202025755974019417cf9b25b8392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11BF"/>
    <a:srgbClr val="FF5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95" autoAdjust="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7.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7.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43184-0099-4202-A465-DF1337315E4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DD54E5F-08E3-4264-ADF0-733FC39C4229}">
      <dgm:prSet/>
      <dgm:spPr/>
      <dgm:t>
        <a:bodyPr/>
        <a:lstStyle/>
        <a:p>
          <a:pPr rtl="0"/>
          <a:r>
            <a:rPr lang="en-GB" b="0">
              <a:solidFill>
                <a:srgbClr val="002060"/>
              </a:solidFill>
              <a:latin typeface="Calibri"/>
              <a:cs typeface="Calibri"/>
            </a:rPr>
            <a:t>Students and clinicians should be aware that most of the information required to use the MORA is contained within the MORA document. This guide has been produced to assist the student/clinician to use MORA effectively</a:t>
          </a:r>
        </a:p>
      </dgm:t>
    </dgm:pt>
    <dgm:pt modelId="{C998836A-1036-40D9-901B-68DCBF0AC02C}" type="parTrans" cxnId="{4CEBE3F2-5CB5-496A-AF4A-27F5103E5F14}">
      <dgm:prSet/>
      <dgm:spPr/>
      <dgm:t>
        <a:bodyPr/>
        <a:lstStyle/>
        <a:p>
          <a:endParaRPr lang="en-US"/>
        </a:p>
      </dgm:t>
    </dgm:pt>
    <dgm:pt modelId="{8B26BD83-2FA6-4CBE-AD9F-9CED9F31E17C}" type="sibTrans" cxnId="{4CEBE3F2-5CB5-496A-AF4A-27F5103E5F14}">
      <dgm:prSet/>
      <dgm:spPr/>
      <dgm:t>
        <a:bodyPr/>
        <a:lstStyle/>
        <a:p>
          <a:endParaRPr lang="en-US"/>
        </a:p>
      </dgm:t>
    </dgm:pt>
    <dgm:pt modelId="{DD44CC81-5B12-480E-9274-F317BD584693}">
      <dgm:prSet/>
      <dgm:spPr/>
      <dgm:t>
        <a:bodyPr/>
        <a:lstStyle/>
        <a:p>
          <a:pPr rtl="0"/>
          <a:r>
            <a:rPr lang="en-GB" b="0">
              <a:solidFill>
                <a:srgbClr val="002060"/>
              </a:solidFill>
              <a:latin typeface="Calibri"/>
              <a:cs typeface="Calibri"/>
            </a:rPr>
            <a:t>Please note, different universities (HEIs) may use their own ‘mapping document’ to outline where NMC proficiencies are correlated to their programme, modules and year specific requirements. This mapping document may help you to ascertain where individual proficiencies may be achieved according to HEI programme plans</a:t>
          </a:r>
          <a:endParaRPr lang="en-US" b="0">
            <a:solidFill>
              <a:srgbClr val="002060"/>
            </a:solidFill>
            <a:latin typeface="Calibri"/>
            <a:cs typeface="Calibri"/>
          </a:endParaRPr>
        </a:p>
      </dgm:t>
    </dgm:pt>
    <dgm:pt modelId="{00C9765E-0CB7-4506-A302-13E3C1D79CA8}" type="parTrans" cxnId="{A1D8B5B4-4287-4090-87D4-11DA502B4412}">
      <dgm:prSet/>
      <dgm:spPr/>
      <dgm:t>
        <a:bodyPr/>
        <a:lstStyle/>
        <a:p>
          <a:endParaRPr lang="en-US"/>
        </a:p>
      </dgm:t>
    </dgm:pt>
    <dgm:pt modelId="{13E97D42-1FFB-4FDE-BFE0-A20A4DD2A77B}" type="sibTrans" cxnId="{A1D8B5B4-4287-4090-87D4-11DA502B4412}">
      <dgm:prSet/>
      <dgm:spPr/>
      <dgm:t>
        <a:bodyPr/>
        <a:lstStyle/>
        <a:p>
          <a:endParaRPr lang="en-US"/>
        </a:p>
      </dgm:t>
    </dgm:pt>
    <dgm:pt modelId="{AE84536B-485A-4502-AC42-0B92148A2CC0}" type="pres">
      <dgm:prSet presAssocID="{D6E43184-0099-4202-A465-DF1337315E40}" presName="vert0" presStyleCnt="0">
        <dgm:presLayoutVars>
          <dgm:dir/>
          <dgm:animOne val="branch"/>
          <dgm:animLvl val="lvl"/>
        </dgm:presLayoutVars>
      </dgm:prSet>
      <dgm:spPr/>
    </dgm:pt>
    <dgm:pt modelId="{EF555B4A-9B7D-41B4-9CAF-EC8389631C6F}" type="pres">
      <dgm:prSet presAssocID="{6DD54E5F-08E3-4264-ADF0-733FC39C4229}" presName="thickLine" presStyleLbl="alignNode1" presStyleIdx="0" presStyleCnt="2"/>
      <dgm:spPr/>
    </dgm:pt>
    <dgm:pt modelId="{0E1E78C8-DAAB-45A1-97E9-ACE8B74BFC59}" type="pres">
      <dgm:prSet presAssocID="{6DD54E5F-08E3-4264-ADF0-733FC39C4229}" presName="horz1" presStyleCnt="0"/>
      <dgm:spPr/>
    </dgm:pt>
    <dgm:pt modelId="{2F883700-034D-4581-8DDA-64681940391A}" type="pres">
      <dgm:prSet presAssocID="{6DD54E5F-08E3-4264-ADF0-733FC39C4229}" presName="tx1" presStyleLbl="revTx" presStyleIdx="0" presStyleCnt="2"/>
      <dgm:spPr/>
    </dgm:pt>
    <dgm:pt modelId="{991DE707-068E-4F5A-BB95-C11044D5686A}" type="pres">
      <dgm:prSet presAssocID="{6DD54E5F-08E3-4264-ADF0-733FC39C4229}" presName="vert1" presStyleCnt="0"/>
      <dgm:spPr/>
    </dgm:pt>
    <dgm:pt modelId="{3D9445FB-E973-41F9-B294-C28149D237F3}" type="pres">
      <dgm:prSet presAssocID="{DD44CC81-5B12-480E-9274-F317BD584693}" presName="thickLine" presStyleLbl="alignNode1" presStyleIdx="1" presStyleCnt="2"/>
      <dgm:spPr/>
    </dgm:pt>
    <dgm:pt modelId="{72CC8DDE-11D2-4155-9114-683214228A52}" type="pres">
      <dgm:prSet presAssocID="{DD44CC81-5B12-480E-9274-F317BD584693}" presName="horz1" presStyleCnt="0"/>
      <dgm:spPr/>
    </dgm:pt>
    <dgm:pt modelId="{2D887CBC-2CC6-440F-9AA7-BE5B85C154D4}" type="pres">
      <dgm:prSet presAssocID="{DD44CC81-5B12-480E-9274-F317BD584693}" presName="tx1" presStyleLbl="revTx" presStyleIdx="1" presStyleCnt="2"/>
      <dgm:spPr/>
    </dgm:pt>
    <dgm:pt modelId="{C5487180-8446-4425-BA5B-B6AD3911A29B}" type="pres">
      <dgm:prSet presAssocID="{DD44CC81-5B12-480E-9274-F317BD584693}" presName="vert1" presStyleCnt="0"/>
      <dgm:spPr/>
    </dgm:pt>
  </dgm:ptLst>
  <dgm:cxnLst>
    <dgm:cxn modelId="{27A72710-A022-4D48-ACDE-EE8C78F559D1}" type="presOf" srcId="{D6E43184-0099-4202-A465-DF1337315E40}" destId="{AE84536B-485A-4502-AC42-0B92148A2CC0}" srcOrd="0" destOrd="0" presId="urn:microsoft.com/office/officeart/2008/layout/LinedList"/>
    <dgm:cxn modelId="{990B3593-62AE-4157-B7FA-E37E93661CDE}" type="presOf" srcId="{6DD54E5F-08E3-4264-ADF0-733FC39C4229}" destId="{2F883700-034D-4581-8DDA-64681940391A}" srcOrd="0" destOrd="0" presId="urn:microsoft.com/office/officeart/2008/layout/LinedList"/>
    <dgm:cxn modelId="{A1D8B5B4-4287-4090-87D4-11DA502B4412}" srcId="{D6E43184-0099-4202-A465-DF1337315E40}" destId="{DD44CC81-5B12-480E-9274-F317BD584693}" srcOrd="1" destOrd="0" parTransId="{00C9765E-0CB7-4506-A302-13E3C1D79CA8}" sibTransId="{13E97D42-1FFB-4FDE-BFE0-A20A4DD2A77B}"/>
    <dgm:cxn modelId="{506FA8E1-29C6-4F0C-9745-C081338072D8}" type="presOf" srcId="{DD44CC81-5B12-480E-9274-F317BD584693}" destId="{2D887CBC-2CC6-440F-9AA7-BE5B85C154D4}" srcOrd="0" destOrd="0" presId="urn:microsoft.com/office/officeart/2008/layout/LinedList"/>
    <dgm:cxn modelId="{4CEBE3F2-5CB5-496A-AF4A-27F5103E5F14}" srcId="{D6E43184-0099-4202-A465-DF1337315E40}" destId="{6DD54E5F-08E3-4264-ADF0-733FC39C4229}" srcOrd="0" destOrd="0" parTransId="{C998836A-1036-40D9-901B-68DCBF0AC02C}" sibTransId="{8B26BD83-2FA6-4CBE-AD9F-9CED9F31E17C}"/>
    <dgm:cxn modelId="{B84937CA-E359-4C32-93C9-2AA058760C0D}" type="presParOf" srcId="{AE84536B-485A-4502-AC42-0B92148A2CC0}" destId="{EF555B4A-9B7D-41B4-9CAF-EC8389631C6F}" srcOrd="0" destOrd="0" presId="urn:microsoft.com/office/officeart/2008/layout/LinedList"/>
    <dgm:cxn modelId="{8ABF11E5-8C62-418B-8467-754DCF2B475D}" type="presParOf" srcId="{AE84536B-485A-4502-AC42-0B92148A2CC0}" destId="{0E1E78C8-DAAB-45A1-97E9-ACE8B74BFC59}" srcOrd="1" destOrd="0" presId="urn:microsoft.com/office/officeart/2008/layout/LinedList"/>
    <dgm:cxn modelId="{7DA576DB-EC66-4091-BD70-3FDEFD0CC8B3}" type="presParOf" srcId="{0E1E78C8-DAAB-45A1-97E9-ACE8B74BFC59}" destId="{2F883700-034D-4581-8DDA-64681940391A}" srcOrd="0" destOrd="0" presId="urn:microsoft.com/office/officeart/2008/layout/LinedList"/>
    <dgm:cxn modelId="{07D3EA2D-4633-4A69-A7F0-A2E6BE27BD88}" type="presParOf" srcId="{0E1E78C8-DAAB-45A1-97E9-ACE8B74BFC59}" destId="{991DE707-068E-4F5A-BB95-C11044D5686A}" srcOrd="1" destOrd="0" presId="urn:microsoft.com/office/officeart/2008/layout/LinedList"/>
    <dgm:cxn modelId="{271E1626-7C03-44AE-B9B5-20CC02209371}" type="presParOf" srcId="{AE84536B-485A-4502-AC42-0B92148A2CC0}" destId="{3D9445FB-E973-41F9-B294-C28149D237F3}" srcOrd="2" destOrd="0" presId="urn:microsoft.com/office/officeart/2008/layout/LinedList"/>
    <dgm:cxn modelId="{EE8C89C9-5175-4942-9C7E-9D6D442CB9A0}" type="presParOf" srcId="{AE84536B-485A-4502-AC42-0B92148A2CC0}" destId="{72CC8DDE-11D2-4155-9114-683214228A52}" srcOrd="3" destOrd="0" presId="urn:microsoft.com/office/officeart/2008/layout/LinedList"/>
    <dgm:cxn modelId="{946653F0-1B06-42F4-BE40-AEEB0DF74EF3}" type="presParOf" srcId="{72CC8DDE-11D2-4155-9114-683214228A52}" destId="{2D887CBC-2CC6-440F-9AA7-BE5B85C154D4}" srcOrd="0" destOrd="0" presId="urn:microsoft.com/office/officeart/2008/layout/LinedList"/>
    <dgm:cxn modelId="{F9830ADE-2925-4A6E-A017-4E0C50BA5E92}" type="presParOf" srcId="{72CC8DDE-11D2-4155-9114-683214228A52}" destId="{C5487180-8446-4425-BA5B-B6AD3911A2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518639-4CC0-4D1D-AA5E-8833B3446C5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ED79DA4-B2EA-41CE-A3AD-E2FC5BC0E0BF}">
      <dgm:prSet custT="1"/>
      <dgm:spPr>
        <a:solidFill>
          <a:schemeClr val="accent1">
            <a:lumMod val="60000"/>
            <a:lumOff val="40000"/>
          </a:schemeClr>
        </a:solidFill>
      </dgm:spPr>
      <dgm:t>
        <a:bodyPr/>
        <a:lstStyle/>
        <a:p>
          <a:r>
            <a:rPr lang="en-GB" sz="1800" dirty="0">
              <a:solidFill>
                <a:schemeClr val="tx1"/>
              </a:solidFill>
            </a:rPr>
            <a:t>Students can meet any proficiency at any level if they have met the criteria.                                                                                      However they must be signed specific to the students' current level. For example: </a:t>
          </a:r>
        </a:p>
      </dgm:t>
    </dgm:pt>
    <dgm:pt modelId="{6D8DF0DE-4395-4970-8040-CDEA25974B5F}" type="parTrans" cxnId="{24D74EB1-C0C5-4765-844F-AF4EE5134889}">
      <dgm:prSet/>
      <dgm:spPr/>
      <dgm:t>
        <a:bodyPr/>
        <a:lstStyle/>
        <a:p>
          <a:endParaRPr lang="en-GB"/>
        </a:p>
      </dgm:t>
    </dgm:pt>
    <dgm:pt modelId="{42E20E07-E0E7-4EA2-B5C5-4690969304A0}" type="sibTrans" cxnId="{24D74EB1-C0C5-4765-844F-AF4EE5134889}">
      <dgm:prSet/>
      <dgm:spPr/>
      <dgm:t>
        <a:bodyPr/>
        <a:lstStyle/>
        <a:p>
          <a:endParaRPr lang="en-GB"/>
        </a:p>
      </dgm:t>
    </dgm:pt>
    <dgm:pt modelId="{2C76833E-7158-47C4-B7E1-D1D6723FAC7D}">
      <dgm:prSet custT="1"/>
      <dgm:spPr/>
      <dgm:t>
        <a:bodyPr/>
        <a:lstStyle/>
        <a:p>
          <a:r>
            <a:rPr lang="en-GB" sz="1600" dirty="0"/>
            <a:t>'E4.2 identifying vulnerability of other individuals providing support and/or referring for intervention as needed' - although this is a level 6 skill, it should be signed off at level 4, but must be signed again when the student is at level 6. </a:t>
          </a:r>
        </a:p>
      </dgm:t>
    </dgm:pt>
    <dgm:pt modelId="{C64A8D13-C7EB-4BB8-9B83-9E1142DBBBBA}" type="parTrans" cxnId="{040B28C5-F6BA-44E3-BA51-1B2C6DE9C3AF}">
      <dgm:prSet/>
      <dgm:spPr/>
      <dgm:t>
        <a:bodyPr/>
        <a:lstStyle/>
        <a:p>
          <a:endParaRPr lang="en-GB"/>
        </a:p>
      </dgm:t>
    </dgm:pt>
    <dgm:pt modelId="{2C5D2A61-55E4-484A-A8E9-C670FC6D4F25}" type="sibTrans" cxnId="{040B28C5-F6BA-44E3-BA51-1B2C6DE9C3AF}">
      <dgm:prSet/>
      <dgm:spPr/>
      <dgm:t>
        <a:bodyPr/>
        <a:lstStyle/>
        <a:p>
          <a:endParaRPr lang="en-GB"/>
        </a:p>
      </dgm:t>
    </dgm:pt>
    <dgm:pt modelId="{4D36DAB2-3E59-495B-B42E-0624B14F780F}">
      <dgm:prSet custT="1"/>
      <dgm:spPr>
        <a:solidFill>
          <a:schemeClr val="accent1">
            <a:lumMod val="60000"/>
            <a:lumOff val="40000"/>
          </a:schemeClr>
        </a:solidFill>
      </dgm:spPr>
      <dgm:t>
        <a:bodyPr/>
        <a:lstStyle/>
        <a:p>
          <a:r>
            <a:rPr lang="en-GB" sz="1800" dirty="0">
              <a:solidFill>
                <a:schemeClr val="tx1"/>
              </a:solidFill>
            </a:rPr>
            <a:t>Students do not have to achieve all of the proficiencies in years one and two of the programme. They can achieve    the required level of engagement when they have the opportunity to participate (year one) or contribute (year two). Students could therefore identify as having met a competency at each level of the programme </a:t>
          </a:r>
        </a:p>
      </dgm:t>
    </dgm:pt>
    <dgm:pt modelId="{8DB4912D-C364-4BB6-A65E-24B40581AAD6}" type="parTrans" cxnId="{31AFD6C4-416A-4410-A5C4-CC7C992759CF}">
      <dgm:prSet/>
      <dgm:spPr/>
      <dgm:t>
        <a:bodyPr/>
        <a:lstStyle/>
        <a:p>
          <a:endParaRPr lang="en-GB"/>
        </a:p>
      </dgm:t>
    </dgm:pt>
    <dgm:pt modelId="{3DD40616-1F02-4F81-872F-819DED43AA58}" type="sibTrans" cxnId="{31AFD6C4-416A-4410-A5C4-CC7C992759CF}">
      <dgm:prSet/>
      <dgm:spPr/>
      <dgm:t>
        <a:bodyPr/>
        <a:lstStyle/>
        <a:p>
          <a:endParaRPr lang="en-GB"/>
        </a:p>
      </dgm:t>
    </dgm:pt>
    <dgm:pt modelId="{919FF63E-5B94-47AB-86BE-CDC8F9A8AA9E}">
      <dgm:prSet custT="1"/>
      <dgm:spPr/>
      <dgm:t>
        <a:bodyPr/>
        <a:lstStyle/>
        <a:p>
          <a:r>
            <a:rPr lang="en-GB" sz="1600" dirty="0"/>
            <a:t> Students will be expected to attain proficiencies in line with module learning in the year that they are currently studying in (see MORA mapping document)</a:t>
          </a:r>
        </a:p>
      </dgm:t>
    </dgm:pt>
    <dgm:pt modelId="{0169F167-60EF-40D7-B625-5F5CF4BA8BFB}" type="parTrans" cxnId="{2EFB2EB4-90B1-49CA-9F0F-038E9482FE19}">
      <dgm:prSet/>
      <dgm:spPr/>
      <dgm:t>
        <a:bodyPr/>
        <a:lstStyle/>
        <a:p>
          <a:endParaRPr lang="en-GB"/>
        </a:p>
      </dgm:t>
    </dgm:pt>
    <dgm:pt modelId="{07D38E31-69DF-4F58-9018-415800EF9157}" type="sibTrans" cxnId="{2EFB2EB4-90B1-49CA-9F0F-038E9482FE19}">
      <dgm:prSet/>
      <dgm:spPr/>
      <dgm:t>
        <a:bodyPr/>
        <a:lstStyle/>
        <a:p>
          <a:endParaRPr lang="en-GB"/>
        </a:p>
      </dgm:t>
    </dgm:pt>
    <dgm:pt modelId="{F7C83055-6C81-4A00-A54C-6CC5D81147FA}">
      <dgm:prSet custT="1"/>
      <dgm:spPr/>
      <dgm:t>
        <a:bodyPr/>
        <a:lstStyle/>
        <a:p>
          <a:r>
            <a:rPr lang="en-GB" sz="1600" dirty="0"/>
            <a:t>First year students may experience obstetric emergencies, but will not be expected to manage them. However this is the expectation for third year students</a:t>
          </a:r>
        </a:p>
      </dgm:t>
    </dgm:pt>
    <dgm:pt modelId="{8DE0C755-30E7-4156-BD48-25B7D4BE91C1}" type="parTrans" cxnId="{0AA0025F-DB73-4AA2-90DD-3D6DE51C61C6}">
      <dgm:prSet/>
      <dgm:spPr/>
      <dgm:t>
        <a:bodyPr/>
        <a:lstStyle/>
        <a:p>
          <a:endParaRPr lang="en-GB"/>
        </a:p>
      </dgm:t>
    </dgm:pt>
    <dgm:pt modelId="{322B6609-8616-4CDB-9015-62FA274DC39C}" type="sibTrans" cxnId="{0AA0025F-DB73-4AA2-90DD-3D6DE51C61C6}">
      <dgm:prSet/>
      <dgm:spPr/>
      <dgm:t>
        <a:bodyPr/>
        <a:lstStyle/>
        <a:p>
          <a:endParaRPr lang="en-GB"/>
        </a:p>
      </dgm:t>
    </dgm:pt>
    <dgm:pt modelId="{F54EABE4-C5AF-4CFD-9577-96869CE1020D}">
      <dgm:prSet custT="1"/>
      <dgm:spPr/>
      <dgm:t>
        <a:bodyPr/>
        <a:lstStyle/>
        <a:p>
          <a:r>
            <a:rPr lang="en-GB" sz="1600" dirty="0"/>
            <a:t>First years are not expected to ‘manage, supervise, support, teach and delegate care responsibilities to other members of the midwifery and interdisciplinary team’ (E2.5) as third years are, but they may display these skills in some situations, or may participate appropriately at their year level - therefore this field may be signed</a:t>
          </a:r>
        </a:p>
      </dgm:t>
    </dgm:pt>
    <dgm:pt modelId="{A06FF157-A33E-4FC3-8D5C-68140BEC60E3}" type="parTrans" cxnId="{E59CACB1-1A43-4989-ACAA-033FED99B3F2}">
      <dgm:prSet/>
      <dgm:spPr/>
      <dgm:t>
        <a:bodyPr/>
        <a:lstStyle/>
        <a:p>
          <a:endParaRPr lang="en-GB"/>
        </a:p>
      </dgm:t>
    </dgm:pt>
    <dgm:pt modelId="{EE911463-036F-44DB-AD38-49B273638E42}" type="sibTrans" cxnId="{E59CACB1-1A43-4989-ACAA-033FED99B3F2}">
      <dgm:prSet/>
      <dgm:spPr/>
      <dgm:t>
        <a:bodyPr/>
        <a:lstStyle/>
        <a:p>
          <a:endParaRPr lang="en-GB"/>
        </a:p>
      </dgm:t>
    </dgm:pt>
    <dgm:pt modelId="{BA203AC7-3836-49D8-98E4-0E1E14C8A2CA}">
      <dgm:prSet custT="1"/>
      <dgm:spPr/>
      <dgm:t>
        <a:bodyPr/>
        <a:lstStyle/>
        <a:p>
          <a:endParaRPr lang="en-GB" sz="1600" dirty="0"/>
        </a:p>
      </dgm:t>
    </dgm:pt>
    <dgm:pt modelId="{1CA09AF9-8B28-46FD-B802-16FD33F985DF}" type="parTrans" cxnId="{BCF630A9-B944-469D-A453-C9AED2B2D04D}">
      <dgm:prSet/>
      <dgm:spPr/>
      <dgm:t>
        <a:bodyPr/>
        <a:lstStyle/>
        <a:p>
          <a:endParaRPr lang="en-GB"/>
        </a:p>
      </dgm:t>
    </dgm:pt>
    <dgm:pt modelId="{573893C5-047A-4176-A7A4-6D3E782644BE}" type="sibTrans" cxnId="{BCF630A9-B944-469D-A453-C9AED2B2D04D}">
      <dgm:prSet/>
      <dgm:spPr/>
      <dgm:t>
        <a:bodyPr/>
        <a:lstStyle/>
        <a:p>
          <a:endParaRPr lang="en-GB"/>
        </a:p>
      </dgm:t>
    </dgm:pt>
    <dgm:pt modelId="{3EF79213-EA39-4434-9E02-174CA8080DCA}" type="pres">
      <dgm:prSet presAssocID="{C7518639-4CC0-4D1D-AA5E-8833B3446C53}" presName="linear" presStyleCnt="0">
        <dgm:presLayoutVars>
          <dgm:animLvl val="lvl"/>
          <dgm:resizeHandles val="exact"/>
        </dgm:presLayoutVars>
      </dgm:prSet>
      <dgm:spPr/>
    </dgm:pt>
    <dgm:pt modelId="{FAC82BE5-4047-426B-9485-9778FC7723C2}" type="pres">
      <dgm:prSet presAssocID="{9ED79DA4-B2EA-41CE-A3AD-E2FC5BC0E0BF}" presName="parentText" presStyleLbl="node1" presStyleIdx="0" presStyleCnt="2" custScaleY="108566" custLinFactY="-35886" custLinFactNeighborX="360" custLinFactNeighborY="-100000">
        <dgm:presLayoutVars>
          <dgm:chMax val="0"/>
          <dgm:bulletEnabled val="1"/>
        </dgm:presLayoutVars>
      </dgm:prSet>
      <dgm:spPr/>
    </dgm:pt>
    <dgm:pt modelId="{91B47C5B-364C-40D8-91EF-D500809D9788}" type="pres">
      <dgm:prSet presAssocID="{9ED79DA4-B2EA-41CE-A3AD-E2FC5BC0E0BF}" presName="childText" presStyleLbl="revTx" presStyleIdx="0" presStyleCnt="1" custScaleY="131580" custLinFactNeighborX="360" custLinFactNeighborY="-44282">
        <dgm:presLayoutVars>
          <dgm:bulletEnabled val="1"/>
        </dgm:presLayoutVars>
      </dgm:prSet>
      <dgm:spPr/>
    </dgm:pt>
    <dgm:pt modelId="{BB977A92-B36A-487A-8016-15F5F222000C}" type="pres">
      <dgm:prSet presAssocID="{4D36DAB2-3E59-495B-B42E-0624B14F780F}" presName="parentText" presStyleLbl="node1" presStyleIdx="1" presStyleCnt="2" custLinFactNeighborX="719" custLinFactNeighborY="-45022">
        <dgm:presLayoutVars>
          <dgm:chMax val="0"/>
          <dgm:bulletEnabled val="1"/>
        </dgm:presLayoutVars>
      </dgm:prSet>
      <dgm:spPr/>
    </dgm:pt>
  </dgm:ptLst>
  <dgm:cxnLst>
    <dgm:cxn modelId="{C01CEE26-C906-4C73-89CC-46B006A6A4D1}" type="presOf" srcId="{4D36DAB2-3E59-495B-B42E-0624B14F780F}" destId="{BB977A92-B36A-487A-8016-15F5F222000C}" srcOrd="0" destOrd="0" presId="urn:microsoft.com/office/officeart/2005/8/layout/vList2"/>
    <dgm:cxn modelId="{0AA0025F-DB73-4AA2-90DD-3D6DE51C61C6}" srcId="{9ED79DA4-B2EA-41CE-A3AD-E2FC5BC0E0BF}" destId="{F7C83055-6C81-4A00-A54C-6CC5D81147FA}" srcOrd="2" destOrd="0" parTransId="{8DE0C755-30E7-4156-BD48-25B7D4BE91C1}" sibTransId="{322B6609-8616-4CDB-9015-62FA274DC39C}"/>
    <dgm:cxn modelId="{AB02EF46-0B60-4024-8F78-C5E7DE293FCE}" type="presOf" srcId="{F7C83055-6C81-4A00-A54C-6CC5D81147FA}" destId="{91B47C5B-364C-40D8-91EF-D500809D9788}" srcOrd="0" destOrd="2" presId="urn:microsoft.com/office/officeart/2005/8/layout/vList2"/>
    <dgm:cxn modelId="{7BA05093-AE3A-4198-96C1-CA237EE3F2C5}" type="presOf" srcId="{C7518639-4CC0-4D1D-AA5E-8833B3446C53}" destId="{3EF79213-EA39-4434-9E02-174CA8080DCA}" srcOrd="0" destOrd="0" presId="urn:microsoft.com/office/officeart/2005/8/layout/vList2"/>
    <dgm:cxn modelId="{BE10499E-7D18-476B-9E52-FDF19370EDAD}" type="presOf" srcId="{9ED79DA4-B2EA-41CE-A3AD-E2FC5BC0E0BF}" destId="{FAC82BE5-4047-426B-9485-9778FC7723C2}" srcOrd="0" destOrd="0" presId="urn:microsoft.com/office/officeart/2005/8/layout/vList2"/>
    <dgm:cxn modelId="{BCF630A9-B944-469D-A453-C9AED2B2D04D}" srcId="{9ED79DA4-B2EA-41CE-A3AD-E2FC5BC0E0BF}" destId="{BA203AC7-3836-49D8-98E4-0E1E14C8A2CA}" srcOrd="4" destOrd="0" parTransId="{1CA09AF9-8B28-46FD-B802-16FD33F985DF}" sibTransId="{573893C5-047A-4176-A7A4-6D3E782644BE}"/>
    <dgm:cxn modelId="{24D74EB1-C0C5-4765-844F-AF4EE5134889}" srcId="{C7518639-4CC0-4D1D-AA5E-8833B3446C53}" destId="{9ED79DA4-B2EA-41CE-A3AD-E2FC5BC0E0BF}" srcOrd="0" destOrd="0" parTransId="{6D8DF0DE-4395-4970-8040-CDEA25974B5F}" sibTransId="{42E20E07-E0E7-4EA2-B5C5-4690969304A0}"/>
    <dgm:cxn modelId="{E59CACB1-1A43-4989-ACAA-033FED99B3F2}" srcId="{9ED79DA4-B2EA-41CE-A3AD-E2FC5BC0E0BF}" destId="{F54EABE4-C5AF-4CFD-9577-96869CE1020D}" srcOrd="3" destOrd="0" parTransId="{A06FF157-A33E-4FC3-8D5C-68140BEC60E3}" sibTransId="{EE911463-036F-44DB-AD38-49B273638E42}"/>
    <dgm:cxn modelId="{2EFB2EB4-90B1-49CA-9F0F-038E9482FE19}" srcId="{9ED79DA4-B2EA-41CE-A3AD-E2FC5BC0E0BF}" destId="{919FF63E-5B94-47AB-86BE-CDC8F9A8AA9E}" srcOrd="1" destOrd="0" parTransId="{0169F167-60EF-40D7-B625-5F5CF4BA8BFB}" sibTransId="{07D38E31-69DF-4F58-9018-415800EF9157}"/>
    <dgm:cxn modelId="{123F26BD-6E6D-4864-92E3-99D0F2E280F9}" type="presOf" srcId="{2C76833E-7158-47C4-B7E1-D1D6723FAC7D}" destId="{91B47C5B-364C-40D8-91EF-D500809D9788}" srcOrd="0" destOrd="0" presId="urn:microsoft.com/office/officeart/2005/8/layout/vList2"/>
    <dgm:cxn modelId="{6FBE15C3-BEA2-4EAE-89DD-FF7EFAF678CE}" type="presOf" srcId="{BA203AC7-3836-49D8-98E4-0E1E14C8A2CA}" destId="{91B47C5B-364C-40D8-91EF-D500809D9788}" srcOrd="0" destOrd="4" presId="urn:microsoft.com/office/officeart/2005/8/layout/vList2"/>
    <dgm:cxn modelId="{31AFD6C4-416A-4410-A5C4-CC7C992759CF}" srcId="{C7518639-4CC0-4D1D-AA5E-8833B3446C53}" destId="{4D36DAB2-3E59-495B-B42E-0624B14F780F}" srcOrd="1" destOrd="0" parTransId="{8DB4912D-C364-4BB6-A65E-24B40581AAD6}" sibTransId="{3DD40616-1F02-4F81-872F-819DED43AA58}"/>
    <dgm:cxn modelId="{040B28C5-F6BA-44E3-BA51-1B2C6DE9C3AF}" srcId="{9ED79DA4-B2EA-41CE-A3AD-E2FC5BC0E0BF}" destId="{2C76833E-7158-47C4-B7E1-D1D6723FAC7D}" srcOrd="0" destOrd="0" parTransId="{C64A8D13-C7EB-4BB8-9B83-9E1142DBBBBA}" sibTransId="{2C5D2A61-55E4-484A-A8E9-C670FC6D4F25}"/>
    <dgm:cxn modelId="{F26B2ACD-CEBB-4744-A8DB-D0205DCEE34D}" type="presOf" srcId="{F54EABE4-C5AF-4CFD-9577-96869CE1020D}" destId="{91B47C5B-364C-40D8-91EF-D500809D9788}" srcOrd="0" destOrd="3" presId="urn:microsoft.com/office/officeart/2005/8/layout/vList2"/>
    <dgm:cxn modelId="{9AB1EAF3-CF74-49D4-9829-0FE89798CA68}" type="presOf" srcId="{919FF63E-5B94-47AB-86BE-CDC8F9A8AA9E}" destId="{91B47C5B-364C-40D8-91EF-D500809D9788}" srcOrd="0" destOrd="1" presId="urn:microsoft.com/office/officeart/2005/8/layout/vList2"/>
    <dgm:cxn modelId="{5A65A73D-CF09-4EF9-94BD-223F55753029}" type="presParOf" srcId="{3EF79213-EA39-4434-9E02-174CA8080DCA}" destId="{FAC82BE5-4047-426B-9485-9778FC7723C2}" srcOrd="0" destOrd="0" presId="urn:microsoft.com/office/officeart/2005/8/layout/vList2"/>
    <dgm:cxn modelId="{3123579E-6604-41BB-9B92-1CF400A1891D}" type="presParOf" srcId="{3EF79213-EA39-4434-9E02-174CA8080DCA}" destId="{91B47C5B-364C-40D8-91EF-D500809D9788}" srcOrd="1" destOrd="0" presId="urn:microsoft.com/office/officeart/2005/8/layout/vList2"/>
    <dgm:cxn modelId="{1BD83BEC-26B9-427F-BCC4-DBD062D50788}" type="presParOf" srcId="{3EF79213-EA39-4434-9E02-174CA8080DCA}" destId="{BB977A92-B36A-487A-8016-15F5F222000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518639-4CC0-4D1D-AA5E-8833B3446C5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372564-97F5-4A52-98CA-A9A769AE50FA}">
      <dgm:prSet phldrT="[Text]" phldr="0" custT="1"/>
      <dgm:spPr/>
      <dgm:t>
        <a:bodyPr/>
        <a:lstStyle/>
        <a:p>
          <a:pPr algn="l">
            <a:lnSpc>
              <a:spcPct val="90000"/>
            </a:lnSpc>
          </a:pPr>
          <a:r>
            <a:rPr lang="en-US" sz="2000" dirty="0">
              <a:solidFill>
                <a:schemeClr val="tx1"/>
              </a:solidFill>
              <a:latin typeface="Calibri"/>
              <a:cs typeface="Calibri"/>
            </a:rPr>
            <a:t>If students are unable to achieve these proficiencies in practice in year 3, simulation could be used, and proficiency confirmed in the university environment</a:t>
          </a:r>
          <a:endParaRPr lang="en-US" sz="2000" dirty="0">
            <a:solidFill>
              <a:schemeClr val="tx1"/>
            </a:solidFill>
          </a:endParaRPr>
        </a:p>
      </dgm:t>
    </dgm:pt>
    <dgm:pt modelId="{83B02C62-61D9-409F-AD4C-69ABAFAA00F0}" type="parTrans" cxnId="{6DF163C2-B64C-4A13-B620-82664E47D98C}">
      <dgm:prSet/>
      <dgm:spPr/>
      <dgm:t>
        <a:bodyPr/>
        <a:lstStyle/>
        <a:p>
          <a:endParaRPr lang="en-US"/>
        </a:p>
      </dgm:t>
    </dgm:pt>
    <dgm:pt modelId="{B970A97D-CCDE-4ABD-8133-83F83EDC2F6D}" type="sibTrans" cxnId="{6DF163C2-B64C-4A13-B620-82664E47D98C}">
      <dgm:prSet/>
      <dgm:spPr/>
      <dgm:t>
        <a:bodyPr/>
        <a:lstStyle/>
        <a:p>
          <a:endParaRPr lang="en-US"/>
        </a:p>
      </dgm:t>
    </dgm:pt>
    <dgm:pt modelId="{1C6FAC25-04AC-440D-A6F4-7929A9D10C80}">
      <dgm:prSet phldr="0" custT="1"/>
      <dgm:spPr>
        <a:solidFill>
          <a:schemeClr val="accent1">
            <a:lumMod val="60000"/>
            <a:lumOff val="40000"/>
          </a:schemeClr>
        </a:solidFill>
      </dgm:spPr>
      <dgm:t>
        <a:bodyPr/>
        <a:lstStyle/>
        <a:p>
          <a:pPr algn="l" rtl="0">
            <a:lnSpc>
              <a:spcPct val="90000"/>
            </a:lnSpc>
          </a:pPr>
          <a:r>
            <a:rPr lang="en-GB" sz="2000" dirty="0">
              <a:solidFill>
                <a:schemeClr val="tx1"/>
              </a:solidFill>
            </a:rPr>
            <a:t>Practice Supervisors should only confirm proficiency in the column that relates to the student’s current part of the programme. This is to ensure that students maintain proficiency and that at the point of progression to the NMC register they have demonstrated the required proficiencies within the final part of their programme underpinned by the relevant theory and application to practice</a:t>
          </a:r>
          <a:endParaRPr lang="en-US" sz="2000" dirty="0">
            <a:solidFill>
              <a:schemeClr val="tx1"/>
            </a:solidFill>
            <a:latin typeface="Calibri"/>
            <a:cs typeface="Calibri"/>
          </a:endParaRPr>
        </a:p>
      </dgm:t>
    </dgm:pt>
    <dgm:pt modelId="{F47B9630-0940-4E81-8944-84D24CF98378}" type="parTrans" cxnId="{5D85194C-3ECF-44E5-ACEC-30281A3E24F7}">
      <dgm:prSet/>
      <dgm:spPr/>
      <dgm:t>
        <a:bodyPr/>
        <a:lstStyle/>
        <a:p>
          <a:endParaRPr lang="en-GB"/>
        </a:p>
      </dgm:t>
    </dgm:pt>
    <dgm:pt modelId="{AD448ECD-0B43-46ED-94D6-42C1A18B0438}" type="sibTrans" cxnId="{5D85194C-3ECF-44E5-ACEC-30281A3E24F7}">
      <dgm:prSet/>
      <dgm:spPr/>
      <dgm:t>
        <a:bodyPr/>
        <a:lstStyle/>
        <a:p>
          <a:endParaRPr lang="en-GB"/>
        </a:p>
      </dgm:t>
    </dgm:pt>
    <dgm:pt modelId="{2D9C9BE9-09CF-4BD3-94CB-0E2436134570}">
      <dgm:prSet phldr="0" custT="1"/>
      <dgm:spPr/>
      <dgm:t>
        <a:bodyPr/>
        <a:lstStyle/>
        <a:p>
          <a:pPr algn="l" rtl="0">
            <a:lnSpc>
              <a:spcPct val="90000"/>
            </a:lnSpc>
          </a:pPr>
          <a:r>
            <a:rPr lang="en-US" sz="2000" dirty="0">
              <a:solidFill>
                <a:schemeClr val="tx1"/>
              </a:solidFill>
            </a:rPr>
            <a:t>Students will always need to make sure that they are </a:t>
          </a:r>
          <a:r>
            <a:rPr lang="en-US" sz="2000" dirty="0" err="1">
              <a:solidFill>
                <a:schemeClr val="tx1"/>
              </a:solidFill>
            </a:rPr>
            <a:t>practising</a:t>
          </a:r>
          <a:r>
            <a:rPr lang="en-US" sz="2000" dirty="0">
              <a:solidFill>
                <a:schemeClr val="tx1"/>
              </a:solidFill>
            </a:rPr>
            <a:t> according to local policy</a:t>
          </a:r>
          <a:endParaRPr lang="en-US" sz="2000" dirty="0">
            <a:solidFill>
              <a:schemeClr val="tx1"/>
            </a:solidFill>
            <a:latin typeface="Calibri"/>
            <a:cs typeface="Calibri"/>
          </a:endParaRPr>
        </a:p>
      </dgm:t>
    </dgm:pt>
    <dgm:pt modelId="{F732185C-E04C-419A-8143-D75BC1A3EDB8}" type="parTrans" cxnId="{F3E06FDD-A68A-49C4-A74D-C2898424E278}">
      <dgm:prSet/>
      <dgm:spPr/>
      <dgm:t>
        <a:bodyPr/>
        <a:lstStyle/>
        <a:p>
          <a:endParaRPr lang="en-GB"/>
        </a:p>
      </dgm:t>
    </dgm:pt>
    <dgm:pt modelId="{7F86F5F6-3D71-4C56-9D97-191A5B0E54CD}" type="sibTrans" cxnId="{F3E06FDD-A68A-49C4-A74D-C2898424E278}">
      <dgm:prSet/>
      <dgm:spPr/>
      <dgm:t>
        <a:bodyPr/>
        <a:lstStyle/>
        <a:p>
          <a:endParaRPr lang="en-GB"/>
        </a:p>
      </dgm:t>
    </dgm:pt>
    <dgm:pt modelId="{4451475C-CD17-4B67-B186-E9EE0026A01D}">
      <dgm:prSet phldr="0" custT="1"/>
      <dgm:spPr/>
      <dgm:t>
        <a:bodyPr/>
        <a:lstStyle/>
        <a:p>
          <a:pPr algn="l" rtl="0">
            <a:lnSpc>
              <a:spcPct val="90000"/>
            </a:lnSpc>
          </a:pPr>
          <a:r>
            <a:rPr lang="en-US" sz="2000" dirty="0">
              <a:solidFill>
                <a:schemeClr val="tx1"/>
              </a:solidFill>
              <a:latin typeface="Calibri"/>
              <a:cs typeface="Calibri"/>
            </a:rPr>
            <a:t>The expectations of student achievement are 'participation' in year 1 and 'contribution' in year 2. It is only the year 3 expectation that states, 'demonstrates proficiency' which should be under appropriate supervision</a:t>
          </a:r>
        </a:p>
      </dgm:t>
    </dgm:pt>
    <dgm:pt modelId="{E3514F53-64BC-4C20-9929-77F13DEA7998}" type="parTrans" cxnId="{4D3B5CC5-BB00-4901-877C-F7AE8C56CA17}">
      <dgm:prSet/>
      <dgm:spPr/>
      <dgm:t>
        <a:bodyPr/>
        <a:lstStyle/>
        <a:p>
          <a:endParaRPr lang="en-GB"/>
        </a:p>
      </dgm:t>
    </dgm:pt>
    <dgm:pt modelId="{3A347B69-5B38-46F7-B395-2B2CE6217209}" type="sibTrans" cxnId="{4D3B5CC5-BB00-4901-877C-F7AE8C56CA17}">
      <dgm:prSet/>
      <dgm:spPr/>
      <dgm:t>
        <a:bodyPr/>
        <a:lstStyle/>
        <a:p>
          <a:endParaRPr lang="en-GB"/>
        </a:p>
      </dgm:t>
    </dgm:pt>
    <dgm:pt modelId="{3EF79213-EA39-4434-9E02-174CA8080DCA}" type="pres">
      <dgm:prSet presAssocID="{C7518639-4CC0-4D1D-AA5E-8833B3446C53}" presName="linear" presStyleCnt="0">
        <dgm:presLayoutVars>
          <dgm:animLvl val="lvl"/>
          <dgm:resizeHandles val="exact"/>
        </dgm:presLayoutVars>
      </dgm:prSet>
      <dgm:spPr/>
    </dgm:pt>
    <dgm:pt modelId="{46400D92-C70B-465D-8EC6-56E08C06780C}" type="pres">
      <dgm:prSet presAssocID="{1C6FAC25-04AC-440D-A6F4-7929A9D10C80}" presName="parentText" presStyleLbl="node1" presStyleIdx="0" presStyleCnt="4" custScaleY="117675" custLinFactNeighborX="1079" custLinFactNeighborY="-22297">
        <dgm:presLayoutVars>
          <dgm:chMax val="0"/>
          <dgm:bulletEnabled val="1"/>
        </dgm:presLayoutVars>
      </dgm:prSet>
      <dgm:spPr/>
    </dgm:pt>
    <dgm:pt modelId="{02EAAE0D-CACF-457C-BE70-4D4FE045A7E6}" type="pres">
      <dgm:prSet presAssocID="{AD448ECD-0B43-46ED-94D6-42C1A18B0438}" presName="spacer" presStyleCnt="0"/>
      <dgm:spPr/>
    </dgm:pt>
    <dgm:pt modelId="{EACA9D36-F7C2-44E3-908A-9078F9C4AAE1}" type="pres">
      <dgm:prSet presAssocID="{4451475C-CD17-4B67-B186-E9EE0026A01D}" presName="parentText" presStyleLbl="node1" presStyleIdx="1" presStyleCnt="4">
        <dgm:presLayoutVars>
          <dgm:chMax val="0"/>
          <dgm:bulletEnabled val="1"/>
        </dgm:presLayoutVars>
      </dgm:prSet>
      <dgm:spPr/>
    </dgm:pt>
    <dgm:pt modelId="{1B0ACE61-378D-49F4-8CA7-984A1B17679D}" type="pres">
      <dgm:prSet presAssocID="{3A347B69-5B38-46F7-B395-2B2CE6217209}" presName="spacer" presStyleCnt="0"/>
      <dgm:spPr/>
    </dgm:pt>
    <dgm:pt modelId="{EA832447-F045-4CB2-9DF8-B8F3EFD62DF8}" type="pres">
      <dgm:prSet presAssocID="{9C372564-97F5-4A52-98CA-A9A769AE50FA}" presName="parentText" presStyleLbl="node1" presStyleIdx="2" presStyleCnt="4" custScaleY="92669">
        <dgm:presLayoutVars>
          <dgm:chMax val="0"/>
          <dgm:bulletEnabled val="1"/>
        </dgm:presLayoutVars>
      </dgm:prSet>
      <dgm:spPr/>
    </dgm:pt>
    <dgm:pt modelId="{1AB1D029-0432-4AAE-9F36-0A9EC6CE9CC0}" type="pres">
      <dgm:prSet presAssocID="{B970A97D-CCDE-4ABD-8133-83F83EDC2F6D}" presName="spacer" presStyleCnt="0"/>
      <dgm:spPr/>
    </dgm:pt>
    <dgm:pt modelId="{0ACD55B0-1A0C-4679-9B6C-21893543B07A}" type="pres">
      <dgm:prSet presAssocID="{2D9C9BE9-09CF-4BD3-94CB-0E2436134570}" presName="parentText" presStyleLbl="node1" presStyleIdx="3" presStyleCnt="4" custScaleY="94268">
        <dgm:presLayoutVars>
          <dgm:chMax val="0"/>
          <dgm:bulletEnabled val="1"/>
        </dgm:presLayoutVars>
      </dgm:prSet>
      <dgm:spPr/>
    </dgm:pt>
  </dgm:ptLst>
  <dgm:cxnLst>
    <dgm:cxn modelId="{26290807-C2B8-46D3-B94A-F1EFA575E1B1}" type="presOf" srcId="{4451475C-CD17-4B67-B186-E9EE0026A01D}" destId="{EACA9D36-F7C2-44E3-908A-9078F9C4AAE1}" srcOrd="0" destOrd="0" presId="urn:microsoft.com/office/officeart/2005/8/layout/vList2"/>
    <dgm:cxn modelId="{A87E334A-1423-4611-8351-9AC518C20181}" type="presOf" srcId="{1C6FAC25-04AC-440D-A6F4-7929A9D10C80}" destId="{46400D92-C70B-465D-8EC6-56E08C06780C}" srcOrd="0" destOrd="0" presId="urn:microsoft.com/office/officeart/2005/8/layout/vList2"/>
    <dgm:cxn modelId="{5D85194C-3ECF-44E5-ACEC-30281A3E24F7}" srcId="{C7518639-4CC0-4D1D-AA5E-8833B3446C53}" destId="{1C6FAC25-04AC-440D-A6F4-7929A9D10C80}" srcOrd="0" destOrd="0" parTransId="{F47B9630-0940-4E81-8944-84D24CF98378}" sibTransId="{AD448ECD-0B43-46ED-94D6-42C1A18B0438}"/>
    <dgm:cxn modelId="{F924CC5A-FF96-41B5-A18E-75749E856C59}" type="presOf" srcId="{9C372564-97F5-4A52-98CA-A9A769AE50FA}" destId="{EA832447-F045-4CB2-9DF8-B8F3EFD62DF8}" srcOrd="0" destOrd="0" presId="urn:microsoft.com/office/officeart/2005/8/layout/vList2"/>
    <dgm:cxn modelId="{2C98EB83-9162-46FF-B418-5BCBF38C8FCF}" type="presOf" srcId="{2D9C9BE9-09CF-4BD3-94CB-0E2436134570}" destId="{0ACD55B0-1A0C-4679-9B6C-21893543B07A}" srcOrd="0" destOrd="0" presId="urn:microsoft.com/office/officeart/2005/8/layout/vList2"/>
    <dgm:cxn modelId="{7BA05093-AE3A-4198-96C1-CA237EE3F2C5}" type="presOf" srcId="{C7518639-4CC0-4D1D-AA5E-8833B3446C53}" destId="{3EF79213-EA39-4434-9E02-174CA8080DCA}" srcOrd="0" destOrd="0" presId="urn:microsoft.com/office/officeart/2005/8/layout/vList2"/>
    <dgm:cxn modelId="{6DF163C2-B64C-4A13-B620-82664E47D98C}" srcId="{C7518639-4CC0-4D1D-AA5E-8833B3446C53}" destId="{9C372564-97F5-4A52-98CA-A9A769AE50FA}" srcOrd="2" destOrd="0" parTransId="{83B02C62-61D9-409F-AD4C-69ABAFAA00F0}" sibTransId="{B970A97D-CCDE-4ABD-8133-83F83EDC2F6D}"/>
    <dgm:cxn modelId="{4D3B5CC5-BB00-4901-877C-F7AE8C56CA17}" srcId="{C7518639-4CC0-4D1D-AA5E-8833B3446C53}" destId="{4451475C-CD17-4B67-B186-E9EE0026A01D}" srcOrd="1" destOrd="0" parTransId="{E3514F53-64BC-4C20-9929-77F13DEA7998}" sibTransId="{3A347B69-5B38-46F7-B395-2B2CE6217209}"/>
    <dgm:cxn modelId="{F3E06FDD-A68A-49C4-A74D-C2898424E278}" srcId="{C7518639-4CC0-4D1D-AA5E-8833B3446C53}" destId="{2D9C9BE9-09CF-4BD3-94CB-0E2436134570}" srcOrd="3" destOrd="0" parTransId="{F732185C-E04C-419A-8143-D75BC1A3EDB8}" sibTransId="{7F86F5F6-3D71-4C56-9D97-191A5B0E54CD}"/>
    <dgm:cxn modelId="{C2C11128-5015-4806-B554-6365E83ED2A1}" type="presParOf" srcId="{3EF79213-EA39-4434-9E02-174CA8080DCA}" destId="{46400D92-C70B-465D-8EC6-56E08C06780C}" srcOrd="0" destOrd="0" presId="urn:microsoft.com/office/officeart/2005/8/layout/vList2"/>
    <dgm:cxn modelId="{FB997B00-0B84-4662-92D3-379850015C18}" type="presParOf" srcId="{3EF79213-EA39-4434-9E02-174CA8080DCA}" destId="{02EAAE0D-CACF-457C-BE70-4D4FE045A7E6}" srcOrd="1" destOrd="0" presId="urn:microsoft.com/office/officeart/2005/8/layout/vList2"/>
    <dgm:cxn modelId="{16629363-EC87-42A9-A596-96ABACD897A3}" type="presParOf" srcId="{3EF79213-EA39-4434-9E02-174CA8080DCA}" destId="{EACA9D36-F7C2-44E3-908A-9078F9C4AAE1}" srcOrd="2" destOrd="0" presId="urn:microsoft.com/office/officeart/2005/8/layout/vList2"/>
    <dgm:cxn modelId="{C7B41F8D-64AC-4C3F-8AC8-7EC058141746}" type="presParOf" srcId="{3EF79213-EA39-4434-9E02-174CA8080DCA}" destId="{1B0ACE61-378D-49F4-8CA7-984A1B17679D}" srcOrd="3" destOrd="0" presId="urn:microsoft.com/office/officeart/2005/8/layout/vList2"/>
    <dgm:cxn modelId="{2B9C8564-877B-4C37-AAAB-526AC176B3EE}" type="presParOf" srcId="{3EF79213-EA39-4434-9E02-174CA8080DCA}" destId="{EA832447-F045-4CB2-9DF8-B8F3EFD62DF8}" srcOrd="4" destOrd="0" presId="urn:microsoft.com/office/officeart/2005/8/layout/vList2"/>
    <dgm:cxn modelId="{9BF3CFA3-A1F7-454C-B4FE-BB5221483772}" type="presParOf" srcId="{3EF79213-EA39-4434-9E02-174CA8080DCA}" destId="{1AB1D029-0432-4AAE-9F36-0A9EC6CE9CC0}" srcOrd="5" destOrd="0" presId="urn:microsoft.com/office/officeart/2005/8/layout/vList2"/>
    <dgm:cxn modelId="{A598B2B0-848E-4F24-81A4-D4C1D983C171}" type="presParOf" srcId="{3EF79213-EA39-4434-9E02-174CA8080DCA}" destId="{0ACD55B0-1A0C-4679-9B6C-21893543B0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1C3919-CE9E-4871-8A94-3EA179425A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95614BF-48C4-4B97-852C-A3BCE7601BA7}">
      <dgm:prSet phldr="0"/>
      <dgm:spPr/>
      <dgm:t>
        <a:bodyPr/>
        <a:lstStyle/>
        <a:p>
          <a:pPr>
            <a:lnSpc>
              <a:spcPct val="100000"/>
            </a:lnSpc>
          </a:pPr>
          <a:r>
            <a:rPr lang="en-GB" dirty="0">
              <a:solidFill>
                <a:srgbClr val="002060"/>
              </a:solidFill>
              <a:latin typeface="Calibri Light" panose="020F0302020204030204"/>
            </a:rPr>
            <a:t>Note: Competence is competence – therefore Practice Supervisors (PS) should sign off a proficiency if  the student competency demonstrates knowledge and competency, even if the PS has seen this only once</a:t>
          </a:r>
          <a:endParaRPr lang="en-US" dirty="0">
            <a:solidFill>
              <a:srgbClr val="002060"/>
            </a:solidFill>
            <a:latin typeface="+mn-lt"/>
          </a:endParaRPr>
        </a:p>
      </dgm:t>
    </dgm:pt>
    <dgm:pt modelId="{CBB0D222-2557-4219-A499-B1B9E863E0C5}" type="parTrans" cxnId="{A99BB705-6056-49D0-8645-CA826AC527E9}">
      <dgm:prSet/>
      <dgm:spPr/>
      <dgm:t>
        <a:bodyPr/>
        <a:lstStyle/>
        <a:p>
          <a:endParaRPr lang="en-US"/>
        </a:p>
      </dgm:t>
    </dgm:pt>
    <dgm:pt modelId="{2C137E94-A5AD-4F3D-8201-2F6DA32CC1B6}" type="sibTrans" cxnId="{A99BB705-6056-49D0-8645-CA826AC527E9}">
      <dgm:prSet/>
      <dgm:spPr/>
      <dgm:t>
        <a:bodyPr/>
        <a:lstStyle/>
        <a:p>
          <a:endParaRPr lang="en-US"/>
        </a:p>
      </dgm:t>
    </dgm:pt>
    <dgm:pt modelId="{8E56282E-A68E-4DAA-A212-076C86468F24}">
      <dgm:prSet phldr="0"/>
      <dgm:spPr/>
      <dgm:t>
        <a:bodyPr/>
        <a:lstStyle/>
        <a:p>
          <a:pPr>
            <a:lnSpc>
              <a:spcPct val="100000"/>
            </a:lnSpc>
          </a:pPr>
          <a:r>
            <a:rPr lang="en-US" dirty="0">
              <a:solidFill>
                <a:srgbClr val="002060"/>
              </a:solidFill>
            </a:rPr>
            <a:t>Students subject to a Progression Plan related to incomplete proficiencies in any one year </a:t>
          </a:r>
          <a:r>
            <a:rPr lang="en-US" b="1" dirty="0">
              <a:solidFill>
                <a:srgbClr val="002060"/>
              </a:solidFill>
            </a:rPr>
            <a:t>(up to a maximum of 10%) </a:t>
          </a:r>
          <a:r>
            <a:rPr lang="en-US" dirty="0">
              <a:solidFill>
                <a:srgbClr val="002060"/>
              </a:solidFill>
            </a:rPr>
            <a:t>would be permitted to progress, subject to satisfactory completion within a negotiated timeframe</a:t>
          </a:r>
        </a:p>
      </dgm:t>
    </dgm:pt>
    <dgm:pt modelId="{3200F80E-8EF1-4883-96E5-A09483FCBF25}" type="parTrans" cxnId="{FC67CE25-1396-4D03-9722-D79528AB0F5A}">
      <dgm:prSet/>
      <dgm:spPr/>
      <dgm:t>
        <a:bodyPr/>
        <a:lstStyle/>
        <a:p>
          <a:endParaRPr lang="en-US"/>
        </a:p>
      </dgm:t>
    </dgm:pt>
    <dgm:pt modelId="{8D57E4DC-24D8-4872-9B38-6F3459FF0325}" type="sibTrans" cxnId="{FC67CE25-1396-4D03-9722-D79528AB0F5A}">
      <dgm:prSet/>
      <dgm:spPr/>
      <dgm:t>
        <a:bodyPr/>
        <a:lstStyle/>
        <a:p>
          <a:endParaRPr lang="en-US"/>
        </a:p>
      </dgm:t>
    </dgm:pt>
    <dgm:pt modelId="{02961E07-97F8-48E6-87EF-A4C8D03CEEE0}">
      <dgm:prSet phldr="0"/>
      <dgm:spPr/>
      <dgm:t>
        <a:bodyPr/>
        <a:lstStyle/>
        <a:p>
          <a:pPr>
            <a:lnSpc>
              <a:spcPct val="100000"/>
            </a:lnSpc>
          </a:pPr>
          <a:r>
            <a:rPr lang="en-US" dirty="0">
              <a:solidFill>
                <a:srgbClr val="002060"/>
              </a:solidFill>
            </a:rPr>
            <a:t>Students are expected to be able to demonstrate achievement of all proficiencies at the final point of progression in year three, to qualify to enter the Midwifery Register. Students always need to make sure that they are </a:t>
          </a:r>
          <a:r>
            <a:rPr lang="en-US" dirty="0" err="1">
              <a:solidFill>
                <a:srgbClr val="002060"/>
              </a:solidFill>
            </a:rPr>
            <a:t>practising</a:t>
          </a:r>
          <a:r>
            <a:rPr lang="en-US" dirty="0">
              <a:solidFill>
                <a:srgbClr val="002060"/>
              </a:solidFill>
            </a:rPr>
            <a:t> according to local policy</a:t>
          </a:r>
        </a:p>
      </dgm:t>
    </dgm:pt>
    <dgm:pt modelId="{C113CD1E-5218-4A0A-B2DA-A118964A189D}" type="parTrans" cxnId="{4ED0FA94-3F54-4B10-BE98-B78F60E53460}">
      <dgm:prSet/>
      <dgm:spPr/>
      <dgm:t>
        <a:bodyPr/>
        <a:lstStyle/>
        <a:p>
          <a:endParaRPr lang="en-US"/>
        </a:p>
      </dgm:t>
    </dgm:pt>
    <dgm:pt modelId="{F621414E-26ED-4EC1-9EC9-2C587C9440F9}" type="sibTrans" cxnId="{4ED0FA94-3F54-4B10-BE98-B78F60E53460}">
      <dgm:prSet/>
      <dgm:spPr/>
      <dgm:t>
        <a:bodyPr/>
        <a:lstStyle/>
        <a:p>
          <a:endParaRPr lang="en-US"/>
        </a:p>
      </dgm:t>
    </dgm:pt>
    <dgm:pt modelId="{8D6DFDC7-E0ED-4FCA-A12C-8E99A785921B}">
      <dgm:prSet/>
      <dgm:spPr/>
      <dgm:t>
        <a:bodyPr/>
        <a:lstStyle/>
        <a:p>
          <a:pPr>
            <a:lnSpc>
              <a:spcPct val="100000"/>
            </a:lnSpc>
          </a:pPr>
          <a:r>
            <a:rPr lang="en-US" dirty="0">
              <a:solidFill>
                <a:srgbClr val="002060"/>
              </a:solidFill>
            </a:rPr>
            <a:t>If students are having difficulties obtaining proficiencies students should liaise with their PEF and AA as a matter of urgency</a:t>
          </a:r>
        </a:p>
      </dgm:t>
    </dgm:pt>
    <dgm:pt modelId="{32E1F080-AF1A-45E2-BDE7-4493D0FB9EC7}" type="parTrans" cxnId="{08D467B5-1451-4ABF-B944-3806D8441B23}">
      <dgm:prSet/>
      <dgm:spPr/>
      <dgm:t>
        <a:bodyPr/>
        <a:lstStyle/>
        <a:p>
          <a:endParaRPr lang="en-US"/>
        </a:p>
      </dgm:t>
    </dgm:pt>
    <dgm:pt modelId="{7AC51196-DA49-4220-902E-B467EA31B6AD}" type="sibTrans" cxnId="{08D467B5-1451-4ABF-B944-3806D8441B23}">
      <dgm:prSet/>
      <dgm:spPr/>
      <dgm:t>
        <a:bodyPr/>
        <a:lstStyle/>
        <a:p>
          <a:endParaRPr lang="en-US"/>
        </a:p>
      </dgm:t>
    </dgm:pt>
    <dgm:pt modelId="{35DD51FA-271F-4028-90E5-05E24BD78E79}">
      <dgm:prSet/>
      <dgm:spPr/>
      <dgm:t>
        <a:bodyPr/>
        <a:lstStyle/>
        <a:p>
          <a:pPr>
            <a:lnSpc>
              <a:spcPct val="100000"/>
            </a:lnSpc>
          </a:pPr>
          <a:r>
            <a:rPr lang="en-US" b="1" dirty="0">
              <a:solidFill>
                <a:srgbClr val="002060"/>
              </a:solidFill>
            </a:rPr>
            <a:t>If a student misses an assessment point, then a progression plan must be started (see slides 50 and 51).  </a:t>
          </a:r>
          <a:r>
            <a:rPr lang="en-US" dirty="0">
              <a:solidFill>
                <a:srgbClr val="002060"/>
              </a:solidFill>
            </a:rPr>
            <a:t>If the student is struggling to arrange an assessment point, the PEF should assist</a:t>
          </a:r>
        </a:p>
      </dgm:t>
    </dgm:pt>
    <dgm:pt modelId="{7A97515B-E2BC-4D49-9D7E-3E9D53155508}" type="parTrans" cxnId="{D931D28F-7DDC-41F5-8ABD-2DD22A1B1B82}">
      <dgm:prSet/>
      <dgm:spPr/>
      <dgm:t>
        <a:bodyPr/>
        <a:lstStyle/>
        <a:p>
          <a:endParaRPr lang="en-GB"/>
        </a:p>
      </dgm:t>
    </dgm:pt>
    <dgm:pt modelId="{70C685C8-9042-435F-B108-B9309C6F5EE5}" type="sibTrans" cxnId="{D931D28F-7DDC-41F5-8ABD-2DD22A1B1B82}">
      <dgm:prSet/>
      <dgm:spPr/>
      <dgm:t>
        <a:bodyPr/>
        <a:lstStyle/>
        <a:p>
          <a:endParaRPr lang="en-GB"/>
        </a:p>
      </dgm:t>
    </dgm:pt>
    <dgm:pt modelId="{CE8A4809-8A73-48CC-9307-DE72B1ECADE0}">
      <dgm:prSet phldr="0"/>
      <dgm:spPr/>
      <dgm:t>
        <a:bodyPr/>
        <a:lstStyle/>
        <a:p>
          <a:pPr>
            <a:lnSpc>
              <a:spcPct val="100000"/>
            </a:lnSpc>
          </a:pPr>
          <a:r>
            <a:rPr lang="en-US" dirty="0">
              <a:solidFill>
                <a:srgbClr val="002060"/>
              </a:solidFill>
              <a:latin typeface="Calibri Light" panose="020F0302020204030204"/>
            </a:rPr>
            <a:t>Noted concern(s)</a:t>
          </a:r>
          <a:r>
            <a:rPr lang="en-US" dirty="0">
              <a:solidFill>
                <a:srgbClr val="002060"/>
              </a:solidFill>
            </a:rPr>
            <a:t> and/or lack of experience needed in clinical practice to complete the required proficiencies</a:t>
          </a:r>
          <a:r>
            <a:rPr lang="en-US" dirty="0">
              <a:solidFill>
                <a:srgbClr val="002060"/>
              </a:solidFill>
              <a:latin typeface="Calibri Light" panose="020F0302020204030204"/>
            </a:rPr>
            <a:t>,</a:t>
          </a:r>
          <a:r>
            <a:rPr lang="en-US" dirty="0">
              <a:solidFill>
                <a:srgbClr val="002060"/>
              </a:solidFill>
            </a:rPr>
            <a:t> should result in a tripartite meeting between student, PA and AA, and then the development of a Progression Plan. The PA is most likely to identify a problem due to the close supervision in practice, but the student or an AA may also identify an issue</a:t>
          </a:r>
          <a:endParaRPr lang="en-US" dirty="0">
            <a:solidFill>
              <a:srgbClr val="002060"/>
            </a:solidFill>
            <a:latin typeface="+mn-lt"/>
          </a:endParaRPr>
        </a:p>
      </dgm:t>
    </dgm:pt>
    <dgm:pt modelId="{DB0A16D9-49CA-4784-ACA2-7F0A60E953C5}" type="sibTrans" cxnId="{C67DBF14-7C07-4FA2-9549-245E8AAA66F3}">
      <dgm:prSet/>
      <dgm:spPr/>
      <dgm:t>
        <a:bodyPr/>
        <a:lstStyle/>
        <a:p>
          <a:endParaRPr lang="en-GB"/>
        </a:p>
      </dgm:t>
    </dgm:pt>
    <dgm:pt modelId="{A02370E6-2C84-4623-9265-93EFD4B97323}" type="parTrans" cxnId="{C67DBF14-7C07-4FA2-9549-245E8AAA66F3}">
      <dgm:prSet/>
      <dgm:spPr/>
      <dgm:t>
        <a:bodyPr/>
        <a:lstStyle/>
        <a:p>
          <a:endParaRPr lang="en-GB"/>
        </a:p>
      </dgm:t>
    </dgm:pt>
    <dgm:pt modelId="{C9A33B4B-783E-47C3-A8EC-EAABE8967DB2}" type="pres">
      <dgm:prSet presAssocID="{9C1C3919-CE9E-4871-8A94-3EA179425AC9}" presName="root" presStyleCnt="0">
        <dgm:presLayoutVars>
          <dgm:dir/>
          <dgm:resizeHandles val="exact"/>
        </dgm:presLayoutVars>
      </dgm:prSet>
      <dgm:spPr/>
    </dgm:pt>
    <dgm:pt modelId="{96DF07FF-3955-4B0F-9E92-8E616C7D55F5}" type="pres">
      <dgm:prSet presAssocID="{395614BF-48C4-4B97-852C-A3BCE7601BA7}" presName="compNode" presStyleCnt="0"/>
      <dgm:spPr/>
    </dgm:pt>
    <dgm:pt modelId="{E76B856E-91B8-4CA2-84FC-3BCFCF902BD1}" type="pres">
      <dgm:prSet presAssocID="{395614BF-48C4-4B97-852C-A3BCE7601BA7}" presName="bgRect" presStyleLbl="bgShp" presStyleIdx="0" presStyleCnt="6" custScaleY="172954"/>
      <dgm:spPr/>
    </dgm:pt>
    <dgm:pt modelId="{32D82EC4-E03E-4B8D-8A58-7997FAD7EFC4}" type="pres">
      <dgm:prSet presAssocID="{395614BF-48C4-4B97-852C-A3BCE7601BA7}"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DC69CC3-A356-49ED-96A7-BCC41D6A7B00}" type="pres">
      <dgm:prSet presAssocID="{395614BF-48C4-4B97-852C-A3BCE7601BA7}" presName="spaceRect" presStyleCnt="0"/>
      <dgm:spPr/>
    </dgm:pt>
    <dgm:pt modelId="{AC30F9A8-C5AC-4081-931F-B13F19540E0F}" type="pres">
      <dgm:prSet presAssocID="{395614BF-48C4-4B97-852C-A3BCE7601BA7}" presName="parTx" presStyleLbl="revTx" presStyleIdx="0" presStyleCnt="6">
        <dgm:presLayoutVars>
          <dgm:chMax val="0"/>
          <dgm:chPref val="0"/>
        </dgm:presLayoutVars>
      </dgm:prSet>
      <dgm:spPr/>
    </dgm:pt>
    <dgm:pt modelId="{80DA132B-CD96-4057-B123-318C0E86302B}" type="pres">
      <dgm:prSet presAssocID="{2C137E94-A5AD-4F3D-8201-2F6DA32CC1B6}" presName="sibTrans" presStyleCnt="0"/>
      <dgm:spPr/>
    </dgm:pt>
    <dgm:pt modelId="{88F7FB23-FB95-474A-A02B-CED95F77CCE8}" type="pres">
      <dgm:prSet presAssocID="{CE8A4809-8A73-48CC-9307-DE72B1ECADE0}" presName="compNode" presStyleCnt="0"/>
      <dgm:spPr/>
    </dgm:pt>
    <dgm:pt modelId="{F1422BC6-A054-419D-BB58-CB91D0BB045D}" type="pres">
      <dgm:prSet presAssocID="{CE8A4809-8A73-48CC-9307-DE72B1ECADE0}" presName="bgRect" presStyleLbl="bgShp" presStyleIdx="1" presStyleCnt="6" custScaleY="263494"/>
      <dgm:spPr/>
    </dgm:pt>
    <dgm:pt modelId="{BC2EC0A9-04FE-4E28-A9B4-FE818FCD633F}" type="pres">
      <dgm:prSet presAssocID="{CE8A4809-8A73-48CC-9307-DE72B1ECADE0}" presName="iconRect" presStyleLbl="node1" presStyleIdx="1"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57CD651-D450-42AC-8941-91D9B22CE44F}" type="pres">
      <dgm:prSet presAssocID="{CE8A4809-8A73-48CC-9307-DE72B1ECADE0}" presName="spaceRect" presStyleCnt="0"/>
      <dgm:spPr/>
    </dgm:pt>
    <dgm:pt modelId="{75C5568F-D973-462C-8295-A2B181F9B7A2}" type="pres">
      <dgm:prSet presAssocID="{CE8A4809-8A73-48CC-9307-DE72B1ECADE0}" presName="parTx" presStyleLbl="revTx" presStyleIdx="1" presStyleCnt="6" custScaleY="153480">
        <dgm:presLayoutVars>
          <dgm:chMax val="0"/>
          <dgm:chPref val="0"/>
        </dgm:presLayoutVars>
      </dgm:prSet>
      <dgm:spPr/>
    </dgm:pt>
    <dgm:pt modelId="{CA4FD003-F859-4F29-B9C4-60D81ECE2FD4}" type="pres">
      <dgm:prSet presAssocID="{DB0A16D9-49CA-4784-ACA2-7F0A60E953C5}" presName="sibTrans" presStyleCnt="0"/>
      <dgm:spPr/>
    </dgm:pt>
    <dgm:pt modelId="{2D3D5263-7210-4615-A2E6-4262F8B4D5BC}" type="pres">
      <dgm:prSet presAssocID="{8E56282E-A68E-4DAA-A212-076C86468F24}" presName="compNode" presStyleCnt="0"/>
      <dgm:spPr/>
    </dgm:pt>
    <dgm:pt modelId="{985287E3-59FE-408F-A3F9-DF984FAC1E84}" type="pres">
      <dgm:prSet presAssocID="{8E56282E-A68E-4DAA-A212-076C86468F24}" presName="bgRect" presStyleLbl="bgShp" presStyleIdx="2" presStyleCnt="6" custScaleY="151844"/>
      <dgm:spPr/>
    </dgm:pt>
    <dgm:pt modelId="{BDA6018D-3D76-4EFB-A486-A3E24B06E149}" type="pres">
      <dgm:prSet presAssocID="{8E56282E-A68E-4DAA-A212-076C86468F24}" presName="icon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213172EA-7BEA-4F69-835F-4D7DA671D70D}" type="pres">
      <dgm:prSet presAssocID="{8E56282E-A68E-4DAA-A212-076C86468F24}" presName="spaceRect" presStyleCnt="0"/>
      <dgm:spPr/>
    </dgm:pt>
    <dgm:pt modelId="{66AD256B-AA97-43E4-A518-F4BA8042041B}" type="pres">
      <dgm:prSet presAssocID="{8E56282E-A68E-4DAA-A212-076C86468F24}" presName="parTx" presStyleLbl="revTx" presStyleIdx="2" presStyleCnt="6" custScaleY="112055">
        <dgm:presLayoutVars>
          <dgm:chMax val="0"/>
          <dgm:chPref val="0"/>
        </dgm:presLayoutVars>
      </dgm:prSet>
      <dgm:spPr/>
    </dgm:pt>
    <dgm:pt modelId="{94132F53-0CAC-47E7-A8D3-D78227DC11C0}" type="pres">
      <dgm:prSet presAssocID="{8D57E4DC-24D8-4872-9B38-6F3459FF0325}" presName="sibTrans" presStyleCnt="0"/>
      <dgm:spPr/>
    </dgm:pt>
    <dgm:pt modelId="{33BA3E0B-59E4-4526-A38C-2C84F9AF3320}" type="pres">
      <dgm:prSet presAssocID="{02961E07-97F8-48E6-87EF-A4C8D03CEEE0}" presName="compNode" presStyleCnt="0"/>
      <dgm:spPr/>
    </dgm:pt>
    <dgm:pt modelId="{75BD3901-2EEA-44CC-82EA-FB606907B599}" type="pres">
      <dgm:prSet presAssocID="{02961E07-97F8-48E6-87EF-A4C8D03CEEE0}" presName="bgRect" presStyleLbl="bgShp" presStyleIdx="3" presStyleCnt="6" custScaleY="174866"/>
      <dgm:spPr/>
    </dgm:pt>
    <dgm:pt modelId="{DF503C8A-9E45-453F-BA8F-D7FCC5EE73DC}" type="pres">
      <dgm:prSet presAssocID="{02961E07-97F8-48E6-87EF-A4C8D03CEEE0}" presName="iconRect" presStyleLbl="node1" presStyleIdx="3"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8AA2F0B-58F8-4C56-8504-177E76E006B3}" type="pres">
      <dgm:prSet presAssocID="{02961E07-97F8-48E6-87EF-A4C8D03CEEE0}" presName="spaceRect" presStyleCnt="0"/>
      <dgm:spPr/>
    </dgm:pt>
    <dgm:pt modelId="{349A4536-F88D-49B0-AB4F-88BF5AD1D687}" type="pres">
      <dgm:prSet presAssocID="{02961E07-97F8-48E6-87EF-A4C8D03CEEE0}" presName="parTx" presStyleLbl="revTx" presStyleIdx="3" presStyleCnt="6" custScaleY="132192">
        <dgm:presLayoutVars>
          <dgm:chMax val="0"/>
          <dgm:chPref val="0"/>
        </dgm:presLayoutVars>
      </dgm:prSet>
      <dgm:spPr/>
    </dgm:pt>
    <dgm:pt modelId="{F349190A-3A2E-4918-80B1-EAECC3016293}" type="pres">
      <dgm:prSet presAssocID="{F621414E-26ED-4EC1-9EC9-2C587C9440F9}" presName="sibTrans" presStyleCnt="0"/>
      <dgm:spPr/>
    </dgm:pt>
    <dgm:pt modelId="{071253EF-ECA7-4431-A4CA-C9F4008BB393}" type="pres">
      <dgm:prSet presAssocID="{8D6DFDC7-E0ED-4FCA-A12C-8E99A785921B}" presName="compNode" presStyleCnt="0"/>
      <dgm:spPr/>
    </dgm:pt>
    <dgm:pt modelId="{9E4834A4-EAC1-4E1B-B216-B5A6692AEE74}" type="pres">
      <dgm:prSet presAssocID="{8D6DFDC7-E0ED-4FCA-A12C-8E99A785921B}" presName="bgRect" presStyleLbl="bgShp" presStyleIdx="4" presStyleCnt="6"/>
      <dgm:spPr/>
    </dgm:pt>
    <dgm:pt modelId="{9D7EF68E-07C8-4134-988E-76307A2F43A7}" type="pres">
      <dgm:prSet presAssocID="{8D6DFDC7-E0ED-4FCA-A12C-8E99A785921B}" presName="iconRect" presStyleLbl="node1" presStyleIdx="4" presStyleCnt="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dgm:spPr>
    </dgm:pt>
    <dgm:pt modelId="{18EB1D17-EB8F-4700-927A-D8DC3A99B8AE}" type="pres">
      <dgm:prSet presAssocID="{8D6DFDC7-E0ED-4FCA-A12C-8E99A785921B}" presName="spaceRect" presStyleCnt="0"/>
      <dgm:spPr/>
    </dgm:pt>
    <dgm:pt modelId="{326D4CDB-1AE0-42EB-B6EA-5CE66D29070D}" type="pres">
      <dgm:prSet presAssocID="{8D6DFDC7-E0ED-4FCA-A12C-8E99A785921B}" presName="parTx" presStyleLbl="revTx" presStyleIdx="4" presStyleCnt="6">
        <dgm:presLayoutVars>
          <dgm:chMax val="0"/>
          <dgm:chPref val="0"/>
        </dgm:presLayoutVars>
      </dgm:prSet>
      <dgm:spPr/>
    </dgm:pt>
    <dgm:pt modelId="{33C609B9-3388-49A6-9A6D-A850DF3BCA6A}" type="pres">
      <dgm:prSet presAssocID="{7AC51196-DA49-4220-902E-B467EA31B6AD}" presName="sibTrans" presStyleCnt="0"/>
      <dgm:spPr/>
    </dgm:pt>
    <dgm:pt modelId="{698719E7-8DF6-4E89-8B2F-A9A2CA8F87FE}" type="pres">
      <dgm:prSet presAssocID="{35DD51FA-271F-4028-90E5-05E24BD78E79}" presName="compNode" presStyleCnt="0"/>
      <dgm:spPr/>
    </dgm:pt>
    <dgm:pt modelId="{E6F3F0B4-C08B-4806-B51F-2AB5D144106E}" type="pres">
      <dgm:prSet presAssocID="{35DD51FA-271F-4028-90E5-05E24BD78E79}" presName="bgRect" presStyleLbl="bgShp" presStyleIdx="5" presStyleCnt="6" custScaleY="165325"/>
      <dgm:spPr/>
    </dgm:pt>
    <dgm:pt modelId="{DC788109-C525-48B1-9ED4-754CA8C071EF}" type="pres">
      <dgm:prSet presAssocID="{35DD51FA-271F-4028-90E5-05E24BD78E79}" presName="iconRect" presStyleLbl="node1" presStyleIdx="5" presStyleCnt="6"/>
      <dgm:spPr/>
    </dgm:pt>
    <dgm:pt modelId="{635BE187-DB70-470E-8EEA-F7D04558B9E8}" type="pres">
      <dgm:prSet presAssocID="{35DD51FA-271F-4028-90E5-05E24BD78E79}" presName="spaceRect" presStyleCnt="0"/>
      <dgm:spPr/>
    </dgm:pt>
    <dgm:pt modelId="{531066D6-6611-4299-8BEB-99A6153674DF}" type="pres">
      <dgm:prSet presAssocID="{35DD51FA-271F-4028-90E5-05E24BD78E79}" presName="parTx" presStyleLbl="revTx" presStyleIdx="5" presStyleCnt="6">
        <dgm:presLayoutVars>
          <dgm:chMax val="0"/>
          <dgm:chPref val="0"/>
        </dgm:presLayoutVars>
      </dgm:prSet>
      <dgm:spPr/>
    </dgm:pt>
  </dgm:ptLst>
  <dgm:cxnLst>
    <dgm:cxn modelId="{A99BB705-6056-49D0-8645-CA826AC527E9}" srcId="{9C1C3919-CE9E-4871-8A94-3EA179425AC9}" destId="{395614BF-48C4-4B97-852C-A3BCE7601BA7}" srcOrd="0" destOrd="0" parTransId="{CBB0D222-2557-4219-A499-B1B9E863E0C5}" sibTransId="{2C137E94-A5AD-4F3D-8201-2F6DA32CC1B6}"/>
    <dgm:cxn modelId="{717A400C-4596-4B94-B3C8-DDEC66AF79AD}" type="presOf" srcId="{CE8A4809-8A73-48CC-9307-DE72B1ECADE0}" destId="{75C5568F-D973-462C-8295-A2B181F9B7A2}" srcOrd="0" destOrd="0" presId="urn:microsoft.com/office/officeart/2018/2/layout/IconVerticalSolidList"/>
    <dgm:cxn modelId="{C67DBF14-7C07-4FA2-9549-245E8AAA66F3}" srcId="{9C1C3919-CE9E-4871-8A94-3EA179425AC9}" destId="{CE8A4809-8A73-48CC-9307-DE72B1ECADE0}" srcOrd="1" destOrd="0" parTransId="{A02370E6-2C84-4623-9265-93EFD4B97323}" sibTransId="{DB0A16D9-49CA-4784-ACA2-7F0A60E953C5}"/>
    <dgm:cxn modelId="{FC67CE25-1396-4D03-9722-D79528AB0F5A}" srcId="{9C1C3919-CE9E-4871-8A94-3EA179425AC9}" destId="{8E56282E-A68E-4DAA-A212-076C86468F24}" srcOrd="2" destOrd="0" parTransId="{3200F80E-8EF1-4883-96E5-A09483FCBF25}" sibTransId="{8D57E4DC-24D8-4872-9B38-6F3459FF0325}"/>
    <dgm:cxn modelId="{DE44A13E-06A1-422D-B958-7B1FA26DB7E5}" type="presOf" srcId="{9C1C3919-CE9E-4871-8A94-3EA179425AC9}" destId="{C9A33B4B-783E-47C3-A8EC-EAABE8967DB2}" srcOrd="0" destOrd="0" presId="urn:microsoft.com/office/officeart/2018/2/layout/IconVerticalSolidList"/>
    <dgm:cxn modelId="{48B35D6D-5B26-48FD-A3D6-8D78B8962911}" type="presOf" srcId="{8E56282E-A68E-4DAA-A212-076C86468F24}" destId="{66AD256B-AA97-43E4-A518-F4BA8042041B}" srcOrd="0" destOrd="0" presId="urn:microsoft.com/office/officeart/2018/2/layout/IconVerticalSolidList"/>
    <dgm:cxn modelId="{72C34057-268A-4910-A811-A392671C49B5}" type="presOf" srcId="{35DD51FA-271F-4028-90E5-05E24BD78E79}" destId="{531066D6-6611-4299-8BEB-99A6153674DF}" srcOrd="0" destOrd="0" presId="urn:microsoft.com/office/officeart/2018/2/layout/IconVerticalSolidList"/>
    <dgm:cxn modelId="{158B727A-4C9F-42A2-AB5F-3FA8E9DA535D}" type="presOf" srcId="{8D6DFDC7-E0ED-4FCA-A12C-8E99A785921B}" destId="{326D4CDB-1AE0-42EB-B6EA-5CE66D29070D}" srcOrd="0" destOrd="0" presId="urn:microsoft.com/office/officeart/2018/2/layout/IconVerticalSolidList"/>
    <dgm:cxn modelId="{D931D28F-7DDC-41F5-8ABD-2DD22A1B1B82}" srcId="{9C1C3919-CE9E-4871-8A94-3EA179425AC9}" destId="{35DD51FA-271F-4028-90E5-05E24BD78E79}" srcOrd="5" destOrd="0" parTransId="{7A97515B-E2BC-4D49-9D7E-3E9D53155508}" sibTransId="{70C685C8-9042-435F-B108-B9309C6F5EE5}"/>
    <dgm:cxn modelId="{4ED0FA94-3F54-4B10-BE98-B78F60E53460}" srcId="{9C1C3919-CE9E-4871-8A94-3EA179425AC9}" destId="{02961E07-97F8-48E6-87EF-A4C8D03CEEE0}" srcOrd="3" destOrd="0" parTransId="{C113CD1E-5218-4A0A-B2DA-A118964A189D}" sibTransId="{F621414E-26ED-4EC1-9EC9-2C587C9440F9}"/>
    <dgm:cxn modelId="{08D467B5-1451-4ABF-B944-3806D8441B23}" srcId="{9C1C3919-CE9E-4871-8A94-3EA179425AC9}" destId="{8D6DFDC7-E0ED-4FCA-A12C-8E99A785921B}" srcOrd="4" destOrd="0" parTransId="{32E1F080-AF1A-45E2-BDE7-4493D0FB9EC7}" sibTransId="{7AC51196-DA49-4220-902E-B467EA31B6AD}"/>
    <dgm:cxn modelId="{091565E5-0A11-4F18-BB5B-E44BDA7D599D}" type="presOf" srcId="{02961E07-97F8-48E6-87EF-A4C8D03CEEE0}" destId="{349A4536-F88D-49B0-AB4F-88BF5AD1D687}" srcOrd="0" destOrd="0" presId="urn:microsoft.com/office/officeart/2018/2/layout/IconVerticalSolidList"/>
    <dgm:cxn modelId="{AD7842FB-4E30-4AB8-AB9B-76BD0676667F}" type="presOf" srcId="{395614BF-48C4-4B97-852C-A3BCE7601BA7}" destId="{AC30F9A8-C5AC-4081-931F-B13F19540E0F}" srcOrd="0" destOrd="0" presId="urn:microsoft.com/office/officeart/2018/2/layout/IconVerticalSolidList"/>
    <dgm:cxn modelId="{753295E7-6D43-427C-9FEA-E9260A29AD61}" type="presParOf" srcId="{C9A33B4B-783E-47C3-A8EC-EAABE8967DB2}" destId="{96DF07FF-3955-4B0F-9E92-8E616C7D55F5}" srcOrd="0" destOrd="0" presId="urn:microsoft.com/office/officeart/2018/2/layout/IconVerticalSolidList"/>
    <dgm:cxn modelId="{4DD81655-1A5F-470C-BC6E-DDACA169DE83}" type="presParOf" srcId="{96DF07FF-3955-4B0F-9E92-8E616C7D55F5}" destId="{E76B856E-91B8-4CA2-84FC-3BCFCF902BD1}" srcOrd="0" destOrd="0" presId="urn:microsoft.com/office/officeart/2018/2/layout/IconVerticalSolidList"/>
    <dgm:cxn modelId="{EB6105E3-2DC6-49DE-BD98-4B606D317B80}" type="presParOf" srcId="{96DF07FF-3955-4B0F-9E92-8E616C7D55F5}" destId="{32D82EC4-E03E-4B8D-8A58-7997FAD7EFC4}" srcOrd="1" destOrd="0" presId="urn:microsoft.com/office/officeart/2018/2/layout/IconVerticalSolidList"/>
    <dgm:cxn modelId="{58CC8007-89C7-4195-A680-FF325DE20277}" type="presParOf" srcId="{96DF07FF-3955-4B0F-9E92-8E616C7D55F5}" destId="{9DC69CC3-A356-49ED-96A7-BCC41D6A7B00}" srcOrd="2" destOrd="0" presId="urn:microsoft.com/office/officeart/2018/2/layout/IconVerticalSolidList"/>
    <dgm:cxn modelId="{92DB7228-CB15-4A52-8BD5-90861F68D823}" type="presParOf" srcId="{96DF07FF-3955-4B0F-9E92-8E616C7D55F5}" destId="{AC30F9A8-C5AC-4081-931F-B13F19540E0F}" srcOrd="3" destOrd="0" presId="urn:microsoft.com/office/officeart/2018/2/layout/IconVerticalSolidList"/>
    <dgm:cxn modelId="{1E13A44C-65C6-4471-8E39-738F746F50F4}" type="presParOf" srcId="{C9A33B4B-783E-47C3-A8EC-EAABE8967DB2}" destId="{80DA132B-CD96-4057-B123-318C0E86302B}" srcOrd="1" destOrd="0" presId="urn:microsoft.com/office/officeart/2018/2/layout/IconVerticalSolidList"/>
    <dgm:cxn modelId="{11BBEB19-40F1-4FD3-AFC5-204CA9A998B1}" type="presParOf" srcId="{C9A33B4B-783E-47C3-A8EC-EAABE8967DB2}" destId="{88F7FB23-FB95-474A-A02B-CED95F77CCE8}" srcOrd="2" destOrd="0" presId="urn:microsoft.com/office/officeart/2018/2/layout/IconVerticalSolidList"/>
    <dgm:cxn modelId="{7B5D58A0-DE85-4A22-84F6-7109449E4EEE}" type="presParOf" srcId="{88F7FB23-FB95-474A-A02B-CED95F77CCE8}" destId="{F1422BC6-A054-419D-BB58-CB91D0BB045D}" srcOrd="0" destOrd="0" presId="urn:microsoft.com/office/officeart/2018/2/layout/IconVerticalSolidList"/>
    <dgm:cxn modelId="{364A41D8-9A9B-46BF-9AC5-1B360B2686CD}" type="presParOf" srcId="{88F7FB23-FB95-474A-A02B-CED95F77CCE8}" destId="{BC2EC0A9-04FE-4E28-A9B4-FE818FCD633F}" srcOrd="1" destOrd="0" presId="urn:microsoft.com/office/officeart/2018/2/layout/IconVerticalSolidList"/>
    <dgm:cxn modelId="{8AF7764A-D562-4D0E-8D9A-B9B7B961D87C}" type="presParOf" srcId="{88F7FB23-FB95-474A-A02B-CED95F77CCE8}" destId="{957CD651-D450-42AC-8941-91D9B22CE44F}" srcOrd="2" destOrd="0" presId="urn:microsoft.com/office/officeart/2018/2/layout/IconVerticalSolidList"/>
    <dgm:cxn modelId="{6BA9A7CC-B78C-42F5-96B9-BA9C17D4360A}" type="presParOf" srcId="{88F7FB23-FB95-474A-A02B-CED95F77CCE8}" destId="{75C5568F-D973-462C-8295-A2B181F9B7A2}" srcOrd="3" destOrd="0" presId="urn:microsoft.com/office/officeart/2018/2/layout/IconVerticalSolidList"/>
    <dgm:cxn modelId="{6D18D0BE-1F81-43FC-84E7-2BEAB859194B}" type="presParOf" srcId="{C9A33B4B-783E-47C3-A8EC-EAABE8967DB2}" destId="{CA4FD003-F859-4F29-B9C4-60D81ECE2FD4}" srcOrd="3" destOrd="0" presId="urn:microsoft.com/office/officeart/2018/2/layout/IconVerticalSolidList"/>
    <dgm:cxn modelId="{26F2CED0-31B4-4E35-B206-735DDE72BB51}" type="presParOf" srcId="{C9A33B4B-783E-47C3-A8EC-EAABE8967DB2}" destId="{2D3D5263-7210-4615-A2E6-4262F8B4D5BC}" srcOrd="4" destOrd="0" presId="urn:microsoft.com/office/officeart/2018/2/layout/IconVerticalSolidList"/>
    <dgm:cxn modelId="{69CEEA9D-FD1F-49B2-B496-B0375344A4BB}" type="presParOf" srcId="{2D3D5263-7210-4615-A2E6-4262F8B4D5BC}" destId="{985287E3-59FE-408F-A3F9-DF984FAC1E84}" srcOrd="0" destOrd="0" presId="urn:microsoft.com/office/officeart/2018/2/layout/IconVerticalSolidList"/>
    <dgm:cxn modelId="{511011FF-B492-46A8-A479-D26DD474288E}" type="presParOf" srcId="{2D3D5263-7210-4615-A2E6-4262F8B4D5BC}" destId="{BDA6018D-3D76-4EFB-A486-A3E24B06E149}" srcOrd="1" destOrd="0" presId="urn:microsoft.com/office/officeart/2018/2/layout/IconVerticalSolidList"/>
    <dgm:cxn modelId="{3E2008B1-5D48-4992-A5F1-861E8D978700}" type="presParOf" srcId="{2D3D5263-7210-4615-A2E6-4262F8B4D5BC}" destId="{213172EA-7BEA-4F69-835F-4D7DA671D70D}" srcOrd="2" destOrd="0" presId="urn:microsoft.com/office/officeart/2018/2/layout/IconVerticalSolidList"/>
    <dgm:cxn modelId="{02B25963-AB23-4E68-B4E3-87170B659649}" type="presParOf" srcId="{2D3D5263-7210-4615-A2E6-4262F8B4D5BC}" destId="{66AD256B-AA97-43E4-A518-F4BA8042041B}" srcOrd="3" destOrd="0" presId="urn:microsoft.com/office/officeart/2018/2/layout/IconVerticalSolidList"/>
    <dgm:cxn modelId="{F764362C-2978-43B0-8167-15C8FE7675C7}" type="presParOf" srcId="{C9A33B4B-783E-47C3-A8EC-EAABE8967DB2}" destId="{94132F53-0CAC-47E7-A8D3-D78227DC11C0}" srcOrd="5" destOrd="0" presId="urn:microsoft.com/office/officeart/2018/2/layout/IconVerticalSolidList"/>
    <dgm:cxn modelId="{C0849704-21A1-43C1-8AD1-CEF7AD4B87D8}" type="presParOf" srcId="{C9A33B4B-783E-47C3-A8EC-EAABE8967DB2}" destId="{33BA3E0B-59E4-4526-A38C-2C84F9AF3320}" srcOrd="6" destOrd="0" presId="urn:microsoft.com/office/officeart/2018/2/layout/IconVerticalSolidList"/>
    <dgm:cxn modelId="{89E875FB-B9BD-437E-B951-DAF821DF7B30}" type="presParOf" srcId="{33BA3E0B-59E4-4526-A38C-2C84F9AF3320}" destId="{75BD3901-2EEA-44CC-82EA-FB606907B599}" srcOrd="0" destOrd="0" presId="urn:microsoft.com/office/officeart/2018/2/layout/IconVerticalSolidList"/>
    <dgm:cxn modelId="{FFB41688-4A6B-4B64-837A-0A7CAFCB6303}" type="presParOf" srcId="{33BA3E0B-59E4-4526-A38C-2C84F9AF3320}" destId="{DF503C8A-9E45-453F-BA8F-D7FCC5EE73DC}" srcOrd="1" destOrd="0" presId="urn:microsoft.com/office/officeart/2018/2/layout/IconVerticalSolidList"/>
    <dgm:cxn modelId="{998B2123-FA27-4C0E-9BE5-5182F9C3BE57}" type="presParOf" srcId="{33BA3E0B-59E4-4526-A38C-2C84F9AF3320}" destId="{E8AA2F0B-58F8-4C56-8504-177E76E006B3}" srcOrd="2" destOrd="0" presId="urn:microsoft.com/office/officeart/2018/2/layout/IconVerticalSolidList"/>
    <dgm:cxn modelId="{F99C7C90-DBEE-49EF-961F-8EEA6453F696}" type="presParOf" srcId="{33BA3E0B-59E4-4526-A38C-2C84F9AF3320}" destId="{349A4536-F88D-49B0-AB4F-88BF5AD1D687}" srcOrd="3" destOrd="0" presId="urn:microsoft.com/office/officeart/2018/2/layout/IconVerticalSolidList"/>
    <dgm:cxn modelId="{3C9DAE99-14F0-42B1-90F5-A3AE850359FA}" type="presParOf" srcId="{C9A33B4B-783E-47C3-A8EC-EAABE8967DB2}" destId="{F349190A-3A2E-4918-80B1-EAECC3016293}" srcOrd="7" destOrd="0" presId="urn:microsoft.com/office/officeart/2018/2/layout/IconVerticalSolidList"/>
    <dgm:cxn modelId="{23FEA9D2-6070-4330-A9C9-D39F0311A8BF}" type="presParOf" srcId="{C9A33B4B-783E-47C3-A8EC-EAABE8967DB2}" destId="{071253EF-ECA7-4431-A4CA-C9F4008BB393}" srcOrd="8" destOrd="0" presId="urn:microsoft.com/office/officeart/2018/2/layout/IconVerticalSolidList"/>
    <dgm:cxn modelId="{41B9D381-FB77-4D44-90F5-740742294EDE}" type="presParOf" srcId="{071253EF-ECA7-4431-A4CA-C9F4008BB393}" destId="{9E4834A4-EAC1-4E1B-B216-B5A6692AEE74}" srcOrd="0" destOrd="0" presId="urn:microsoft.com/office/officeart/2018/2/layout/IconVerticalSolidList"/>
    <dgm:cxn modelId="{AEB512BD-9D38-49E0-9A8C-BF3205056200}" type="presParOf" srcId="{071253EF-ECA7-4431-A4CA-C9F4008BB393}" destId="{9D7EF68E-07C8-4134-988E-76307A2F43A7}" srcOrd="1" destOrd="0" presId="urn:microsoft.com/office/officeart/2018/2/layout/IconVerticalSolidList"/>
    <dgm:cxn modelId="{51D1F381-1AE7-4C3C-A42E-929366B8FA33}" type="presParOf" srcId="{071253EF-ECA7-4431-A4CA-C9F4008BB393}" destId="{18EB1D17-EB8F-4700-927A-D8DC3A99B8AE}" srcOrd="2" destOrd="0" presId="urn:microsoft.com/office/officeart/2018/2/layout/IconVerticalSolidList"/>
    <dgm:cxn modelId="{A5A40272-6B7E-4E9A-8B9C-B97562D25C36}" type="presParOf" srcId="{071253EF-ECA7-4431-A4CA-C9F4008BB393}" destId="{326D4CDB-1AE0-42EB-B6EA-5CE66D29070D}" srcOrd="3" destOrd="0" presId="urn:microsoft.com/office/officeart/2018/2/layout/IconVerticalSolidList"/>
    <dgm:cxn modelId="{E5AF7F96-260A-4ABB-AD47-4EBC217B2176}" type="presParOf" srcId="{C9A33B4B-783E-47C3-A8EC-EAABE8967DB2}" destId="{33C609B9-3388-49A6-9A6D-A850DF3BCA6A}" srcOrd="9" destOrd="0" presId="urn:microsoft.com/office/officeart/2018/2/layout/IconVerticalSolidList"/>
    <dgm:cxn modelId="{0EDC6487-BCD5-433D-8463-02FFCDCBE4DF}" type="presParOf" srcId="{C9A33B4B-783E-47C3-A8EC-EAABE8967DB2}" destId="{698719E7-8DF6-4E89-8B2F-A9A2CA8F87FE}" srcOrd="10" destOrd="0" presId="urn:microsoft.com/office/officeart/2018/2/layout/IconVerticalSolidList"/>
    <dgm:cxn modelId="{3419FC2A-97F7-4296-B272-B5EA5B9E4937}" type="presParOf" srcId="{698719E7-8DF6-4E89-8B2F-A9A2CA8F87FE}" destId="{E6F3F0B4-C08B-4806-B51F-2AB5D144106E}" srcOrd="0" destOrd="0" presId="urn:microsoft.com/office/officeart/2018/2/layout/IconVerticalSolidList"/>
    <dgm:cxn modelId="{840EB584-FC0D-4AEB-B8EE-4FE1293EBF61}" type="presParOf" srcId="{698719E7-8DF6-4E89-8B2F-A9A2CA8F87FE}" destId="{DC788109-C525-48B1-9ED4-754CA8C071EF}" srcOrd="1" destOrd="0" presId="urn:microsoft.com/office/officeart/2018/2/layout/IconVerticalSolidList"/>
    <dgm:cxn modelId="{9A38DEA9-DFD5-4862-A15E-2677D899E9AF}" type="presParOf" srcId="{698719E7-8DF6-4E89-8B2F-A9A2CA8F87FE}" destId="{635BE187-DB70-470E-8EEA-F7D04558B9E8}" srcOrd="2" destOrd="0" presId="urn:microsoft.com/office/officeart/2018/2/layout/IconVerticalSolidList"/>
    <dgm:cxn modelId="{670947F3-555F-481B-9034-8C3E63E4ED8A}" type="presParOf" srcId="{698719E7-8DF6-4E89-8B2F-A9A2CA8F87FE}" destId="{531066D6-6611-4299-8BEB-99A6153674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969224-E01F-4BD3-8172-DF35273D70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AFC219-C07E-446A-8733-17FD97E0D096}">
      <dgm:prSet phldr="0"/>
      <dgm:spPr/>
      <dgm:t>
        <a:bodyPr/>
        <a:lstStyle/>
        <a:p>
          <a:pPr rtl="0"/>
          <a:r>
            <a:rPr lang="en-US"/>
            <a:t>Promoting Excellence examples:</a:t>
          </a:r>
        </a:p>
      </dgm:t>
    </dgm:pt>
    <dgm:pt modelId="{F7F3BC06-3FC1-4C5F-A0AE-F85B0863E043}" type="parTrans" cxnId="{8D7F0040-4114-4276-990C-F74C9DA3BB56}">
      <dgm:prSet/>
      <dgm:spPr/>
    </dgm:pt>
    <dgm:pt modelId="{00D55EB3-AA4E-4425-BB20-082AE1BC4FDB}" type="sibTrans" cxnId="{8D7F0040-4114-4276-990C-F74C9DA3BB56}">
      <dgm:prSet/>
      <dgm:spPr/>
    </dgm:pt>
    <dgm:pt modelId="{65672053-0503-42C5-9DD1-175A39F7EB38}">
      <dgm:prSet phldr="0"/>
      <dgm:spPr/>
      <dgm:t>
        <a:bodyPr/>
        <a:lstStyle/>
        <a:p>
          <a:r>
            <a:rPr lang="en-US"/>
            <a:t>E1.1 contributing  to audit and risk management</a:t>
          </a:r>
        </a:p>
      </dgm:t>
    </dgm:pt>
    <dgm:pt modelId="{E24D6A6D-5101-4A17-BBBE-6E47FE0C6CC8}" type="parTrans" cxnId="{BBE8B9DE-B67F-4F5C-A695-FE11D0376F54}">
      <dgm:prSet/>
      <dgm:spPr/>
    </dgm:pt>
    <dgm:pt modelId="{536C67B3-9CDF-4D51-AED1-03489A4EF65C}" type="sibTrans" cxnId="{BBE8B9DE-B67F-4F5C-A695-FE11D0376F54}">
      <dgm:prSet/>
      <dgm:spPr/>
    </dgm:pt>
    <dgm:pt modelId="{CA4C1D88-3732-4E4E-B140-A26A9A6561BF}">
      <dgm:prSet phldr="0"/>
      <dgm:spPr/>
      <dgm:t>
        <a:bodyPr/>
        <a:lstStyle/>
        <a:p>
          <a:r>
            <a:rPr lang="en-US"/>
            <a:t>E1.2 contributing to investigations of critical incidents, near misses and serious event reviews</a:t>
          </a:r>
        </a:p>
      </dgm:t>
    </dgm:pt>
    <dgm:pt modelId="{3969EDE4-02F8-4722-BD93-1C8F2DDEE479}" type="parTrans" cxnId="{7EEB30D2-D31B-4218-BA97-D0F19BD0EB39}">
      <dgm:prSet/>
      <dgm:spPr/>
    </dgm:pt>
    <dgm:pt modelId="{5810A060-74C8-4DE6-87B0-277796DF8C37}" type="sibTrans" cxnId="{7EEB30D2-D31B-4218-BA97-D0F19BD0EB39}">
      <dgm:prSet/>
      <dgm:spPr/>
    </dgm:pt>
    <dgm:pt modelId="{F4C54A33-0038-4582-95B7-B6CB5F016015}">
      <dgm:prSet phldr="0"/>
      <dgm:spPr/>
      <dgm:t>
        <a:bodyPr/>
        <a:lstStyle/>
        <a:p>
          <a:r>
            <a:rPr lang="en-US"/>
            <a:t>E1.3 being an advocate  for change, using negotiation negation and challenge skills and evidence informed approaches to support change </a:t>
          </a:r>
        </a:p>
      </dgm:t>
    </dgm:pt>
    <dgm:pt modelId="{C46C4D1A-7301-417A-9098-64866C906E7D}" type="parTrans" cxnId="{FCD18BE3-EAE4-4FC0-AE52-32DD5F8F5509}">
      <dgm:prSet/>
      <dgm:spPr/>
    </dgm:pt>
    <dgm:pt modelId="{06679550-ECE8-40DD-9F85-4FE62EC2ADB5}" type="sibTrans" cxnId="{FCD18BE3-EAE4-4FC0-AE52-32DD5F8F5509}">
      <dgm:prSet/>
      <dgm:spPr/>
    </dgm:pt>
    <dgm:pt modelId="{ED8F339E-E543-41F8-A729-51BBB6612E9E}">
      <dgm:prSet phldr="0"/>
      <dgm:spPr/>
      <dgm:t>
        <a:bodyPr/>
        <a:lstStyle/>
        <a:p>
          <a:r>
            <a:rPr lang="en-US"/>
            <a:t>Neonatal Care examples:</a:t>
          </a:r>
        </a:p>
      </dgm:t>
    </dgm:pt>
    <dgm:pt modelId="{25AD86FA-0643-4E5E-B7AF-68ABC79E4090}" type="parTrans" cxnId="{30D72A7B-C65B-4968-B3F9-D8C833EAC255}">
      <dgm:prSet/>
      <dgm:spPr/>
    </dgm:pt>
    <dgm:pt modelId="{B0EA4856-F8CF-438D-8197-2906C193C219}" type="sibTrans" cxnId="{30D72A7B-C65B-4968-B3F9-D8C833EAC255}">
      <dgm:prSet/>
      <dgm:spPr/>
    </dgm:pt>
    <dgm:pt modelId="{AC621A86-DC4D-4B94-A02F-EE9B94D8A7C7}">
      <dgm:prSet phldr="0"/>
      <dgm:spPr/>
      <dgm:t>
        <a:bodyPr/>
        <a:lstStyle/>
        <a:p>
          <a:r>
            <a:rPr lang="en-US"/>
            <a:t>N1.1 undertaking a full systematic physical examination of the newborn infant in line with local and national evidence-based  protocols</a:t>
          </a:r>
        </a:p>
      </dgm:t>
    </dgm:pt>
    <dgm:pt modelId="{6AD117F5-08D8-4F16-851A-2FA1B1C4ABCE}" type="parTrans" cxnId="{751F680F-0101-4086-AB51-0CC5C186BB02}">
      <dgm:prSet/>
      <dgm:spPr/>
    </dgm:pt>
    <dgm:pt modelId="{B78C9A75-6A5D-43CB-8032-A70AD5DF2F60}" type="sibTrans" cxnId="{751F680F-0101-4086-AB51-0CC5C186BB02}">
      <dgm:prSet/>
      <dgm:spPr/>
    </dgm:pt>
    <dgm:pt modelId="{B45F803C-E2F5-4091-A93F-61219019DE1F}">
      <dgm:prSet phldr="0"/>
      <dgm:spPr/>
      <dgm:t>
        <a:bodyPr/>
        <a:lstStyle/>
        <a:p>
          <a:r>
            <a:rPr lang="en-US"/>
            <a:t>N6.4 undertaking delegated tests for the newborn infant as appropriate</a:t>
          </a:r>
        </a:p>
      </dgm:t>
    </dgm:pt>
    <dgm:pt modelId="{B2EF2A0D-660A-4693-92F7-19BBDD673E8A}" type="parTrans" cxnId="{D32F5692-E0EC-4FAA-B06E-FCF759D446BF}">
      <dgm:prSet/>
      <dgm:spPr/>
    </dgm:pt>
    <dgm:pt modelId="{3C759E40-D3C8-4D27-9A92-9417253DD6AE}" type="sibTrans" cxnId="{D32F5692-E0EC-4FAA-B06E-FCF759D446BF}">
      <dgm:prSet/>
      <dgm:spPr/>
    </dgm:pt>
    <dgm:pt modelId="{A2B86604-F383-46C0-9AA8-F70344691C30}" type="pres">
      <dgm:prSet presAssocID="{70969224-E01F-4BD3-8172-DF35273D702E}" presName="linear" presStyleCnt="0">
        <dgm:presLayoutVars>
          <dgm:dir/>
          <dgm:animLvl val="lvl"/>
          <dgm:resizeHandles val="exact"/>
        </dgm:presLayoutVars>
      </dgm:prSet>
      <dgm:spPr/>
    </dgm:pt>
    <dgm:pt modelId="{9A8E9366-9373-4898-A8FE-86E2358D5B3B}" type="pres">
      <dgm:prSet presAssocID="{83AFC219-C07E-446A-8733-17FD97E0D096}" presName="parentLin" presStyleCnt="0"/>
      <dgm:spPr/>
    </dgm:pt>
    <dgm:pt modelId="{122AE3A5-28D8-47DF-B25B-2E3EAC28F7FA}" type="pres">
      <dgm:prSet presAssocID="{83AFC219-C07E-446A-8733-17FD97E0D096}" presName="parentLeftMargin" presStyleLbl="node1" presStyleIdx="0" presStyleCnt="2"/>
      <dgm:spPr/>
    </dgm:pt>
    <dgm:pt modelId="{2670F06D-B2E1-4025-BDC1-5E005D33BEBF}" type="pres">
      <dgm:prSet presAssocID="{83AFC219-C07E-446A-8733-17FD97E0D096}" presName="parentText" presStyleLbl="node1" presStyleIdx="0" presStyleCnt="2">
        <dgm:presLayoutVars>
          <dgm:chMax val="0"/>
          <dgm:bulletEnabled val="1"/>
        </dgm:presLayoutVars>
      </dgm:prSet>
      <dgm:spPr/>
    </dgm:pt>
    <dgm:pt modelId="{A6AE055D-54F9-46E8-8948-75B618B19003}" type="pres">
      <dgm:prSet presAssocID="{83AFC219-C07E-446A-8733-17FD97E0D096}" presName="negativeSpace" presStyleCnt="0"/>
      <dgm:spPr/>
    </dgm:pt>
    <dgm:pt modelId="{371C425B-CFE1-4295-BC05-90DE9D2B7E82}" type="pres">
      <dgm:prSet presAssocID="{83AFC219-C07E-446A-8733-17FD97E0D096}" presName="childText" presStyleLbl="conFgAcc1" presStyleIdx="0" presStyleCnt="2">
        <dgm:presLayoutVars>
          <dgm:bulletEnabled val="1"/>
        </dgm:presLayoutVars>
      </dgm:prSet>
      <dgm:spPr/>
    </dgm:pt>
    <dgm:pt modelId="{733EF5FB-4861-45D4-84BE-0CBB251A68E5}" type="pres">
      <dgm:prSet presAssocID="{00D55EB3-AA4E-4425-BB20-082AE1BC4FDB}" presName="spaceBetweenRectangles" presStyleCnt="0"/>
      <dgm:spPr/>
    </dgm:pt>
    <dgm:pt modelId="{978C6512-A9D0-4CDC-AF00-F40AB2100480}" type="pres">
      <dgm:prSet presAssocID="{ED8F339E-E543-41F8-A729-51BBB6612E9E}" presName="parentLin" presStyleCnt="0"/>
      <dgm:spPr/>
    </dgm:pt>
    <dgm:pt modelId="{2B06C490-20AC-4F5E-9E04-09F218B304BA}" type="pres">
      <dgm:prSet presAssocID="{ED8F339E-E543-41F8-A729-51BBB6612E9E}" presName="parentLeftMargin" presStyleLbl="node1" presStyleIdx="0" presStyleCnt="2"/>
      <dgm:spPr/>
    </dgm:pt>
    <dgm:pt modelId="{92B494E4-0B6E-4720-A365-7B3BA37F119D}" type="pres">
      <dgm:prSet presAssocID="{ED8F339E-E543-41F8-A729-51BBB6612E9E}" presName="parentText" presStyleLbl="node1" presStyleIdx="1" presStyleCnt="2">
        <dgm:presLayoutVars>
          <dgm:chMax val="0"/>
          <dgm:bulletEnabled val="1"/>
        </dgm:presLayoutVars>
      </dgm:prSet>
      <dgm:spPr/>
    </dgm:pt>
    <dgm:pt modelId="{2402F2C7-FA01-4F6D-90A3-64E7E13C6245}" type="pres">
      <dgm:prSet presAssocID="{ED8F339E-E543-41F8-A729-51BBB6612E9E}" presName="negativeSpace" presStyleCnt="0"/>
      <dgm:spPr/>
    </dgm:pt>
    <dgm:pt modelId="{4C61EFE1-EA56-40DE-A8FE-4D9F9B4ACAF4}" type="pres">
      <dgm:prSet presAssocID="{ED8F339E-E543-41F8-A729-51BBB6612E9E}" presName="childText" presStyleLbl="conFgAcc1" presStyleIdx="1" presStyleCnt="2">
        <dgm:presLayoutVars>
          <dgm:bulletEnabled val="1"/>
        </dgm:presLayoutVars>
      </dgm:prSet>
      <dgm:spPr/>
    </dgm:pt>
  </dgm:ptLst>
  <dgm:cxnLst>
    <dgm:cxn modelId="{B44C9E08-5986-4392-A4AB-ED5C3C99F5D6}" type="presOf" srcId="{83AFC219-C07E-446A-8733-17FD97E0D096}" destId="{2670F06D-B2E1-4025-BDC1-5E005D33BEBF}" srcOrd="1" destOrd="0" presId="urn:microsoft.com/office/officeart/2005/8/layout/list1"/>
    <dgm:cxn modelId="{751F680F-0101-4086-AB51-0CC5C186BB02}" srcId="{ED8F339E-E543-41F8-A729-51BBB6612E9E}" destId="{AC621A86-DC4D-4B94-A02F-EE9B94D8A7C7}" srcOrd="0" destOrd="0" parTransId="{6AD117F5-08D8-4F16-851A-2FA1B1C4ABCE}" sibTransId="{B78C9A75-6A5D-43CB-8032-A70AD5DF2F60}"/>
    <dgm:cxn modelId="{B0F1721E-DF41-4BC5-A21E-1D0061854C3A}" type="presOf" srcId="{65672053-0503-42C5-9DD1-175A39F7EB38}" destId="{371C425B-CFE1-4295-BC05-90DE9D2B7E82}" srcOrd="0" destOrd="0" presId="urn:microsoft.com/office/officeart/2005/8/layout/list1"/>
    <dgm:cxn modelId="{15B18B27-79D6-4190-B3FC-5EBFEBEFC3CE}" type="presOf" srcId="{ED8F339E-E543-41F8-A729-51BBB6612E9E}" destId="{2B06C490-20AC-4F5E-9E04-09F218B304BA}" srcOrd="0" destOrd="0" presId="urn:microsoft.com/office/officeart/2005/8/layout/list1"/>
    <dgm:cxn modelId="{85087530-5157-40C1-9B58-9F402D2ED16C}" type="presOf" srcId="{CA4C1D88-3732-4E4E-B140-A26A9A6561BF}" destId="{371C425B-CFE1-4295-BC05-90DE9D2B7E82}" srcOrd="0" destOrd="1" presId="urn:microsoft.com/office/officeart/2005/8/layout/list1"/>
    <dgm:cxn modelId="{8D7F0040-4114-4276-990C-F74C9DA3BB56}" srcId="{70969224-E01F-4BD3-8172-DF35273D702E}" destId="{83AFC219-C07E-446A-8733-17FD97E0D096}" srcOrd="0" destOrd="0" parTransId="{F7F3BC06-3FC1-4C5F-A0AE-F85B0863E043}" sibTransId="{00D55EB3-AA4E-4425-BB20-082AE1BC4FDB}"/>
    <dgm:cxn modelId="{30D72A7B-C65B-4968-B3F9-D8C833EAC255}" srcId="{70969224-E01F-4BD3-8172-DF35273D702E}" destId="{ED8F339E-E543-41F8-A729-51BBB6612E9E}" srcOrd="1" destOrd="0" parTransId="{25AD86FA-0643-4E5E-B7AF-68ABC79E4090}" sibTransId="{B0EA4856-F8CF-438D-8197-2906C193C219}"/>
    <dgm:cxn modelId="{D32F5692-E0EC-4FAA-B06E-FCF759D446BF}" srcId="{ED8F339E-E543-41F8-A729-51BBB6612E9E}" destId="{B45F803C-E2F5-4091-A93F-61219019DE1F}" srcOrd="1" destOrd="0" parTransId="{B2EF2A0D-660A-4693-92F7-19BBDD673E8A}" sibTransId="{3C759E40-D3C8-4D27-9A92-9417253DD6AE}"/>
    <dgm:cxn modelId="{ABFE8E92-F679-4FAE-8BDA-0C2A0AC6A13A}" type="presOf" srcId="{B45F803C-E2F5-4091-A93F-61219019DE1F}" destId="{4C61EFE1-EA56-40DE-A8FE-4D9F9B4ACAF4}" srcOrd="0" destOrd="1" presId="urn:microsoft.com/office/officeart/2005/8/layout/list1"/>
    <dgm:cxn modelId="{4BC1E3A9-26CE-42D7-A90B-F53162D4500C}" type="presOf" srcId="{ED8F339E-E543-41F8-A729-51BBB6612E9E}" destId="{92B494E4-0B6E-4720-A365-7B3BA37F119D}" srcOrd="1" destOrd="0" presId="urn:microsoft.com/office/officeart/2005/8/layout/list1"/>
    <dgm:cxn modelId="{7EEB30D2-D31B-4218-BA97-D0F19BD0EB39}" srcId="{83AFC219-C07E-446A-8733-17FD97E0D096}" destId="{CA4C1D88-3732-4E4E-B140-A26A9A6561BF}" srcOrd="1" destOrd="0" parTransId="{3969EDE4-02F8-4722-BD93-1C8F2DDEE479}" sibTransId="{5810A060-74C8-4DE6-87B0-277796DF8C37}"/>
    <dgm:cxn modelId="{14B981D2-2D7D-41E8-B85E-EAAE6160B817}" type="presOf" srcId="{F4C54A33-0038-4582-95B7-B6CB5F016015}" destId="{371C425B-CFE1-4295-BC05-90DE9D2B7E82}" srcOrd="0" destOrd="2" presId="urn:microsoft.com/office/officeart/2005/8/layout/list1"/>
    <dgm:cxn modelId="{BBE8B9DE-B67F-4F5C-A695-FE11D0376F54}" srcId="{83AFC219-C07E-446A-8733-17FD97E0D096}" destId="{65672053-0503-42C5-9DD1-175A39F7EB38}" srcOrd="0" destOrd="0" parTransId="{E24D6A6D-5101-4A17-BBBE-6E47FE0C6CC8}" sibTransId="{536C67B3-9CDF-4D51-AED1-03489A4EF65C}"/>
    <dgm:cxn modelId="{FCD18BE3-EAE4-4FC0-AE52-32DD5F8F5509}" srcId="{83AFC219-C07E-446A-8733-17FD97E0D096}" destId="{F4C54A33-0038-4582-95B7-B6CB5F016015}" srcOrd="2" destOrd="0" parTransId="{C46C4D1A-7301-417A-9098-64866C906E7D}" sibTransId="{06679550-ECE8-40DD-9F85-4FE62EC2ADB5}"/>
    <dgm:cxn modelId="{F04202E5-6A62-4C31-8017-E33D68944CD3}" type="presOf" srcId="{70969224-E01F-4BD3-8172-DF35273D702E}" destId="{A2B86604-F383-46C0-9AA8-F70344691C30}" srcOrd="0" destOrd="0" presId="urn:microsoft.com/office/officeart/2005/8/layout/list1"/>
    <dgm:cxn modelId="{CFE17EF3-1717-4637-AE48-832905C69F92}" type="presOf" srcId="{AC621A86-DC4D-4B94-A02F-EE9B94D8A7C7}" destId="{4C61EFE1-EA56-40DE-A8FE-4D9F9B4ACAF4}" srcOrd="0" destOrd="0" presId="urn:microsoft.com/office/officeart/2005/8/layout/list1"/>
    <dgm:cxn modelId="{492790FE-4EC3-4026-A845-FC9AFE1B824F}" type="presOf" srcId="{83AFC219-C07E-446A-8733-17FD97E0D096}" destId="{122AE3A5-28D8-47DF-B25B-2E3EAC28F7FA}" srcOrd="0" destOrd="0" presId="urn:microsoft.com/office/officeart/2005/8/layout/list1"/>
    <dgm:cxn modelId="{9FEAC122-8C1C-4BA7-A9EE-ECFF74D1FEB4}" type="presParOf" srcId="{A2B86604-F383-46C0-9AA8-F70344691C30}" destId="{9A8E9366-9373-4898-A8FE-86E2358D5B3B}" srcOrd="0" destOrd="0" presId="urn:microsoft.com/office/officeart/2005/8/layout/list1"/>
    <dgm:cxn modelId="{DC90FB5F-3B38-483B-8BAD-9B68758BBD4D}" type="presParOf" srcId="{9A8E9366-9373-4898-A8FE-86E2358D5B3B}" destId="{122AE3A5-28D8-47DF-B25B-2E3EAC28F7FA}" srcOrd="0" destOrd="0" presId="urn:microsoft.com/office/officeart/2005/8/layout/list1"/>
    <dgm:cxn modelId="{CB4A29A0-4D39-48B6-8BDC-5962371F949F}" type="presParOf" srcId="{9A8E9366-9373-4898-A8FE-86E2358D5B3B}" destId="{2670F06D-B2E1-4025-BDC1-5E005D33BEBF}" srcOrd="1" destOrd="0" presId="urn:microsoft.com/office/officeart/2005/8/layout/list1"/>
    <dgm:cxn modelId="{5FD4A766-937C-4F3F-905B-0F57841A8916}" type="presParOf" srcId="{A2B86604-F383-46C0-9AA8-F70344691C30}" destId="{A6AE055D-54F9-46E8-8948-75B618B19003}" srcOrd="1" destOrd="0" presId="urn:microsoft.com/office/officeart/2005/8/layout/list1"/>
    <dgm:cxn modelId="{FFE8F8A4-DAB8-4258-90F2-D4BD958FA0D0}" type="presParOf" srcId="{A2B86604-F383-46C0-9AA8-F70344691C30}" destId="{371C425B-CFE1-4295-BC05-90DE9D2B7E82}" srcOrd="2" destOrd="0" presId="urn:microsoft.com/office/officeart/2005/8/layout/list1"/>
    <dgm:cxn modelId="{3A2E3416-E7FA-45CA-B5D4-005C1B79263A}" type="presParOf" srcId="{A2B86604-F383-46C0-9AA8-F70344691C30}" destId="{733EF5FB-4861-45D4-84BE-0CBB251A68E5}" srcOrd="3" destOrd="0" presId="urn:microsoft.com/office/officeart/2005/8/layout/list1"/>
    <dgm:cxn modelId="{247A1E53-3A47-4AF6-9212-36B0A8692936}" type="presParOf" srcId="{A2B86604-F383-46C0-9AA8-F70344691C30}" destId="{978C6512-A9D0-4CDC-AF00-F40AB2100480}" srcOrd="4" destOrd="0" presId="urn:microsoft.com/office/officeart/2005/8/layout/list1"/>
    <dgm:cxn modelId="{2A0AFC40-BB27-4A75-A90B-E575402BA603}" type="presParOf" srcId="{978C6512-A9D0-4CDC-AF00-F40AB2100480}" destId="{2B06C490-20AC-4F5E-9E04-09F218B304BA}" srcOrd="0" destOrd="0" presId="urn:microsoft.com/office/officeart/2005/8/layout/list1"/>
    <dgm:cxn modelId="{1E728CA7-E261-468A-BA99-A1FCEBC13806}" type="presParOf" srcId="{978C6512-A9D0-4CDC-AF00-F40AB2100480}" destId="{92B494E4-0B6E-4720-A365-7B3BA37F119D}" srcOrd="1" destOrd="0" presId="urn:microsoft.com/office/officeart/2005/8/layout/list1"/>
    <dgm:cxn modelId="{BBBD7BA6-308B-40D5-84EC-86252E28C067}" type="presParOf" srcId="{A2B86604-F383-46C0-9AA8-F70344691C30}" destId="{2402F2C7-FA01-4F6D-90A3-64E7E13C6245}" srcOrd="5" destOrd="0" presId="urn:microsoft.com/office/officeart/2005/8/layout/list1"/>
    <dgm:cxn modelId="{579F6B8D-DE40-41C5-A3DF-AD9349483C36}" type="presParOf" srcId="{A2B86604-F383-46C0-9AA8-F70344691C30}" destId="{4C61EFE1-EA56-40DE-A8FE-4D9F9B4ACAF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969224-E01F-4BD3-8172-DF35273D70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AFC219-C07E-446A-8733-17FD97E0D096}">
      <dgm:prSet phldr="0"/>
      <dgm:spPr/>
      <dgm:t>
        <a:bodyPr/>
        <a:lstStyle/>
        <a:p>
          <a:pPr rtl="0"/>
          <a:r>
            <a:rPr lang="en-US">
              <a:solidFill>
                <a:srgbClr val="002060"/>
              </a:solidFill>
            </a:rPr>
            <a:t>Promoting Excellence examples:</a:t>
          </a:r>
        </a:p>
      </dgm:t>
    </dgm:pt>
    <dgm:pt modelId="{F7F3BC06-3FC1-4C5F-A0AE-F85B0863E043}" type="parTrans" cxnId="{8D7F0040-4114-4276-990C-F74C9DA3BB56}">
      <dgm:prSet/>
      <dgm:spPr/>
    </dgm:pt>
    <dgm:pt modelId="{00D55EB3-AA4E-4425-BB20-082AE1BC4FDB}" type="sibTrans" cxnId="{8D7F0040-4114-4276-990C-F74C9DA3BB56}">
      <dgm:prSet/>
      <dgm:spPr/>
    </dgm:pt>
    <dgm:pt modelId="{65672053-0503-42C5-9DD1-175A39F7EB38}">
      <dgm:prSet phldr="0"/>
      <dgm:spPr/>
      <dgm:t>
        <a:bodyPr/>
        <a:lstStyle/>
        <a:p>
          <a:r>
            <a:rPr lang="en-US" dirty="0">
              <a:solidFill>
                <a:srgbClr val="002060"/>
              </a:solidFill>
              <a:latin typeface="+mn-lt"/>
            </a:rPr>
            <a:t>E1.1 contributing  to audit and risk management</a:t>
          </a:r>
        </a:p>
      </dgm:t>
    </dgm:pt>
    <dgm:pt modelId="{E24D6A6D-5101-4A17-BBBE-6E47FE0C6CC8}" type="parTrans" cxnId="{BBE8B9DE-B67F-4F5C-A695-FE11D0376F54}">
      <dgm:prSet/>
      <dgm:spPr/>
    </dgm:pt>
    <dgm:pt modelId="{536C67B3-9CDF-4D51-AED1-03489A4EF65C}" type="sibTrans" cxnId="{BBE8B9DE-B67F-4F5C-A695-FE11D0376F54}">
      <dgm:prSet/>
      <dgm:spPr/>
    </dgm:pt>
    <dgm:pt modelId="{CA4C1D88-3732-4E4E-B140-A26A9A6561BF}">
      <dgm:prSet phldr="0"/>
      <dgm:spPr/>
      <dgm:t>
        <a:bodyPr/>
        <a:lstStyle/>
        <a:p>
          <a:r>
            <a:rPr lang="en-US" dirty="0">
              <a:solidFill>
                <a:srgbClr val="002060"/>
              </a:solidFill>
              <a:latin typeface="+mn-lt"/>
            </a:rPr>
            <a:t>E1.2 contributing to investigations of critical incidents, near misses and serious event reviews</a:t>
          </a:r>
        </a:p>
      </dgm:t>
    </dgm:pt>
    <dgm:pt modelId="{3969EDE4-02F8-4722-BD93-1C8F2DDEE479}" type="parTrans" cxnId="{7EEB30D2-D31B-4218-BA97-D0F19BD0EB39}">
      <dgm:prSet/>
      <dgm:spPr/>
    </dgm:pt>
    <dgm:pt modelId="{5810A060-74C8-4DE6-87B0-277796DF8C37}" type="sibTrans" cxnId="{7EEB30D2-D31B-4218-BA97-D0F19BD0EB39}">
      <dgm:prSet/>
      <dgm:spPr/>
    </dgm:pt>
    <dgm:pt modelId="{F4C54A33-0038-4582-95B7-B6CB5F016015}">
      <dgm:prSet phldr="0"/>
      <dgm:spPr/>
      <dgm:t>
        <a:bodyPr/>
        <a:lstStyle/>
        <a:p>
          <a:pPr rtl="0"/>
          <a:r>
            <a:rPr lang="en-US" dirty="0">
              <a:solidFill>
                <a:srgbClr val="002060"/>
              </a:solidFill>
              <a:latin typeface="+mn-lt"/>
            </a:rPr>
            <a:t>E1.3 being an advocate  for change, using negotiation negation and challenge skills and evidence informed approaches to support change </a:t>
          </a:r>
        </a:p>
      </dgm:t>
    </dgm:pt>
    <dgm:pt modelId="{C46C4D1A-7301-417A-9098-64866C906E7D}" type="parTrans" cxnId="{FCD18BE3-EAE4-4FC0-AE52-32DD5F8F5509}">
      <dgm:prSet/>
      <dgm:spPr/>
    </dgm:pt>
    <dgm:pt modelId="{06679550-ECE8-40DD-9F85-4FE62EC2ADB5}" type="sibTrans" cxnId="{FCD18BE3-EAE4-4FC0-AE52-32DD5F8F5509}">
      <dgm:prSet/>
      <dgm:spPr/>
    </dgm:pt>
    <dgm:pt modelId="{ED8F339E-E543-41F8-A729-51BBB6612E9E}">
      <dgm:prSet phldr="0"/>
      <dgm:spPr/>
      <dgm:t>
        <a:bodyPr/>
        <a:lstStyle/>
        <a:p>
          <a:r>
            <a:rPr lang="en-US">
              <a:solidFill>
                <a:srgbClr val="002060"/>
              </a:solidFill>
            </a:rPr>
            <a:t>Neonatal Care examples:</a:t>
          </a:r>
        </a:p>
      </dgm:t>
    </dgm:pt>
    <dgm:pt modelId="{25AD86FA-0643-4E5E-B7AF-68ABC79E4090}" type="parTrans" cxnId="{30D72A7B-C65B-4968-B3F9-D8C833EAC255}">
      <dgm:prSet/>
      <dgm:spPr/>
    </dgm:pt>
    <dgm:pt modelId="{B0EA4856-F8CF-438D-8197-2906C193C219}" type="sibTrans" cxnId="{30D72A7B-C65B-4968-B3F9-D8C833EAC255}">
      <dgm:prSet/>
      <dgm:spPr/>
    </dgm:pt>
    <dgm:pt modelId="{AC621A86-DC4D-4B94-A02F-EE9B94D8A7C7}">
      <dgm:prSet phldr="0"/>
      <dgm:spPr/>
      <dgm:t>
        <a:bodyPr/>
        <a:lstStyle/>
        <a:p>
          <a:r>
            <a:rPr lang="en-US" dirty="0">
              <a:solidFill>
                <a:srgbClr val="002060"/>
              </a:solidFill>
            </a:rPr>
            <a:t>N1.1 undertaking a full systematic physical examination of the newborn infant in line with local and national evidence-based  protocols</a:t>
          </a:r>
        </a:p>
      </dgm:t>
    </dgm:pt>
    <dgm:pt modelId="{6AD117F5-08D8-4F16-851A-2FA1B1C4ABCE}" type="parTrans" cxnId="{751F680F-0101-4086-AB51-0CC5C186BB02}">
      <dgm:prSet/>
      <dgm:spPr/>
    </dgm:pt>
    <dgm:pt modelId="{B78C9A75-6A5D-43CB-8032-A70AD5DF2F60}" type="sibTrans" cxnId="{751F680F-0101-4086-AB51-0CC5C186BB02}">
      <dgm:prSet/>
      <dgm:spPr/>
    </dgm:pt>
    <dgm:pt modelId="{B45F803C-E2F5-4091-A93F-61219019DE1F}">
      <dgm:prSet phldr="0"/>
      <dgm:spPr/>
      <dgm:t>
        <a:bodyPr/>
        <a:lstStyle/>
        <a:p>
          <a:r>
            <a:rPr lang="en-US">
              <a:solidFill>
                <a:srgbClr val="002060"/>
              </a:solidFill>
            </a:rPr>
            <a:t>N6.4 undertaking delegated tests for the newborn infant as appropriate</a:t>
          </a:r>
        </a:p>
      </dgm:t>
    </dgm:pt>
    <dgm:pt modelId="{B2EF2A0D-660A-4693-92F7-19BBDD673E8A}" type="parTrans" cxnId="{D32F5692-E0EC-4FAA-B06E-FCF759D446BF}">
      <dgm:prSet/>
      <dgm:spPr/>
    </dgm:pt>
    <dgm:pt modelId="{3C759E40-D3C8-4D27-9A92-9417253DD6AE}" type="sibTrans" cxnId="{D32F5692-E0EC-4FAA-B06E-FCF759D446BF}">
      <dgm:prSet/>
      <dgm:spPr/>
    </dgm:pt>
    <dgm:pt modelId="{A2B86604-F383-46C0-9AA8-F70344691C30}" type="pres">
      <dgm:prSet presAssocID="{70969224-E01F-4BD3-8172-DF35273D702E}" presName="linear" presStyleCnt="0">
        <dgm:presLayoutVars>
          <dgm:dir/>
          <dgm:animLvl val="lvl"/>
          <dgm:resizeHandles val="exact"/>
        </dgm:presLayoutVars>
      </dgm:prSet>
      <dgm:spPr/>
    </dgm:pt>
    <dgm:pt modelId="{9A8E9366-9373-4898-A8FE-86E2358D5B3B}" type="pres">
      <dgm:prSet presAssocID="{83AFC219-C07E-446A-8733-17FD97E0D096}" presName="parentLin" presStyleCnt="0"/>
      <dgm:spPr/>
    </dgm:pt>
    <dgm:pt modelId="{122AE3A5-28D8-47DF-B25B-2E3EAC28F7FA}" type="pres">
      <dgm:prSet presAssocID="{83AFC219-C07E-446A-8733-17FD97E0D096}" presName="parentLeftMargin" presStyleLbl="node1" presStyleIdx="0" presStyleCnt="2"/>
      <dgm:spPr/>
    </dgm:pt>
    <dgm:pt modelId="{2670F06D-B2E1-4025-BDC1-5E005D33BEBF}" type="pres">
      <dgm:prSet presAssocID="{83AFC219-C07E-446A-8733-17FD97E0D096}" presName="parentText" presStyleLbl="node1" presStyleIdx="0" presStyleCnt="2">
        <dgm:presLayoutVars>
          <dgm:chMax val="0"/>
          <dgm:bulletEnabled val="1"/>
        </dgm:presLayoutVars>
      </dgm:prSet>
      <dgm:spPr/>
    </dgm:pt>
    <dgm:pt modelId="{A6AE055D-54F9-46E8-8948-75B618B19003}" type="pres">
      <dgm:prSet presAssocID="{83AFC219-C07E-446A-8733-17FD97E0D096}" presName="negativeSpace" presStyleCnt="0"/>
      <dgm:spPr/>
    </dgm:pt>
    <dgm:pt modelId="{371C425B-CFE1-4295-BC05-90DE9D2B7E82}" type="pres">
      <dgm:prSet presAssocID="{83AFC219-C07E-446A-8733-17FD97E0D096}" presName="childText" presStyleLbl="conFgAcc1" presStyleIdx="0" presStyleCnt="2">
        <dgm:presLayoutVars>
          <dgm:bulletEnabled val="1"/>
        </dgm:presLayoutVars>
      </dgm:prSet>
      <dgm:spPr/>
    </dgm:pt>
    <dgm:pt modelId="{733EF5FB-4861-45D4-84BE-0CBB251A68E5}" type="pres">
      <dgm:prSet presAssocID="{00D55EB3-AA4E-4425-BB20-082AE1BC4FDB}" presName="spaceBetweenRectangles" presStyleCnt="0"/>
      <dgm:spPr/>
    </dgm:pt>
    <dgm:pt modelId="{978C6512-A9D0-4CDC-AF00-F40AB2100480}" type="pres">
      <dgm:prSet presAssocID="{ED8F339E-E543-41F8-A729-51BBB6612E9E}" presName="parentLin" presStyleCnt="0"/>
      <dgm:spPr/>
    </dgm:pt>
    <dgm:pt modelId="{2B06C490-20AC-4F5E-9E04-09F218B304BA}" type="pres">
      <dgm:prSet presAssocID="{ED8F339E-E543-41F8-A729-51BBB6612E9E}" presName="parentLeftMargin" presStyleLbl="node1" presStyleIdx="0" presStyleCnt="2"/>
      <dgm:spPr/>
    </dgm:pt>
    <dgm:pt modelId="{92B494E4-0B6E-4720-A365-7B3BA37F119D}" type="pres">
      <dgm:prSet presAssocID="{ED8F339E-E543-41F8-A729-51BBB6612E9E}" presName="parentText" presStyleLbl="node1" presStyleIdx="1" presStyleCnt="2">
        <dgm:presLayoutVars>
          <dgm:chMax val="0"/>
          <dgm:bulletEnabled val="1"/>
        </dgm:presLayoutVars>
      </dgm:prSet>
      <dgm:spPr/>
    </dgm:pt>
    <dgm:pt modelId="{2402F2C7-FA01-4F6D-90A3-64E7E13C6245}" type="pres">
      <dgm:prSet presAssocID="{ED8F339E-E543-41F8-A729-51BBB6612E9E}" presName="negativeSpace" presStyleCnt="0"/>
      <dgm:spPr/>
    </dgm:pt>
    <dgm:pt modelId="{4C61EFE1-EA56-40DE-A8FE-4D9F9B4ACAF4}" type="pres">
      <dgm:prSet presAssocID="{ED8F339E-E543-41F8-A729-51BBB6612E9E}" presName="childText" presStyleLbl="conFgAcc1" presStyleIdx="1" presStyleCnt="2">
        <dgm:presLayoutVars>
          <dgm:bulletEnabled val="1"/>
        </dgm:presLayoutVars>
      </dgm:prSet>
      <dgm:spPr/>
    </dgm:pt>
  </dgm:ptLst>
  <dgm:cxnLst>
    <dgm:cxn modelId="{B44C9E08-5986-4392-A4AB-ED5C3C99F5D6}" type="presOf" srcId="{83AFC219-C07E-446A-8733-17FD97E0D096}" destId="{2670F06D-B2E1-4025-BDC1-5E005D33BEBF}" srcOrd="1" destOrd="0" presId="urn:microsoft.com/office/officeart/2005/8/layout/list1"/>
    <dgm:cxn modelId="{751F680F-0101-4086-AB51-0CC5C186BB02}" srcId="{ED8F339E-E543-41F8-A729-51BBB6612E9E}" destId="{AC621A86-DC4D-4B94-A02F-EE9B94D8A7C7}" srcOrd="0" destOrd="0" parTransId="{6AD117F5-08D8-4F16-851A-2FA1B1C4ABCE}" sibTransId="{B78C9A75-6A5D-43CB-8032-A70AD5DF2F60}"/>
    <dgm:cxn modelId="{B0F1721E-DF41-4BC5-A21E-1D0061854C3A}" type="presOf" srcId="{65672053-0503-42C5-9DD1-175A39F7EB38}" destId="{371C425B-CFE1-4295-BC05-90DE9D2B7E82}" srcOrd="0" destOrd="0" presId="urn:microsoft.com/office/officeart/2005/8/layout/list1"/>
    <dgm:cxn modelId="{15B18B27-79D6-4190-B3FC-5EBFEBEFC3CE}" type="presOf" srcId="{ED8F339E-E543-41F8-A729-51BBB6612E9E}" destId="{2B06C490-20AC-4F5E-9E04-09F218B304BA}" srcOrd="0" destOrd="0" presId="urn:microsoft.com/office/officeart/2005/8/layout/list1"/>
    <dgm:cxn modelId="{85087530-5157-40C1-9B58-9F402D2ED16C}" type="presOf" srcId="{CA4C1D88-3732-4E4E-B140-A26A9A6561BF}" destId="{371C425B-CFE1-4295-BC05-90DE9D2B7E82}" srcOrd="0" destOrd="1" presId="urn:microsoft.com/office/officeart/2005/8/layout/list1"/>
    <dgm:cxn modelId="{8D7F0040-4114-4276-990C-F74C9DA3BB56}" srcId="{70969224-E01F-4BD3-8172-DF35273D702E}" destId="{83AFC219-C07E-446A-8733-17FD97E0D096}" srcOrd="0" destOrd="0" parTransId="{F7F3BC06-3FC1-4C5F-A0AE-F85B0863E043}" sibTransId="{00D55EB3-AA4E-4425-BB20-082AE1BC4FDB}"/>
    <dgm:cxn modelId="{30D72A7B-C65B-4968-B3F9-D8C833EAC255}" srcId="{70969224-E01F-4BD3-8172-DF35273D702E}" destId="{ED8F339E-E543-41F8-A729-51BBB6612E9E}" srcOrd="1" destOrd="0" parTransId="{25AD86FA-0643-4E5E-B7AF-68ABC79E4090}" sibTransId="{B0EA4856-F8CF-438D-8197-2906C193C219}"/>
    <dgm:cxn modelId="{D32F5692-E0EC-4FAA-B06E-FCF759D446BF}" srcId="{ED8F339E-E543-41F8-A729-51BBB6612E9E}" destId="{B45F803C-E2F5-4091-A93F-61219019DE1F}" srcOrd="1" destOrd="0" parTransId="{B2EF2A0D-660A-4693-92F7-19BBDD673E8A}" sibTransId="{3C759E40-D3C8-4D27-9A92-9417253DD6AE}"/>
    <dgm:cxn modelId="{ABFE8E92-F679-4FAE-8BDA-0C2A0AC6A13A}" type="presOf" srcId="{B45F803C-E2F5-4091-A93F-61219019DE1F}" destId="{4C61EFE1-EA56-40DE-A8FE-4D9F9B4ACAF4}" srcOrd="0" destOrd="1" presId="urn:microsoft.com/office/officeart/2005/8/layout/list1"/>
    <dgm:cxn modelId="{4BC1E3A9-26CE-42D7-A90B-F53162D4500C}" type="presOf" srcId="{ED8F339E-E543-41F8-A729-51BBB6612E9E}" destId="{92B494E4-0B6E-4720-A365-7B3BA37F119D}" srcOrd="1" destOrd="0" presId="urn:microsoft.com/office/officeart/2005/8/layout/list1"/>
    <dgm:cxn modelId="{7EEB30D2-D31B-4218-BA97-D0F19BD0EB39}" srcId="{83AFC219-C07E-446A-8733-17FD97E0D096}" destId="{CA4C1D88-3732-4E4E-B140-A26A9A6561BF}" srcOrd="1" destOrd="0" parTransId="{3969EDE4-02F8-4722-BD93-1C8F2DDEE479}" sibTransId="{5810A060-74C8-4DE6-87B0-277796DF8C37}"/>
    <dgm:cxn modelId="{14B981D2-2D7D-41E8-B85E-EAAE6160B817}" type="presOf" srcId="{F4C54A33-0038-4582-95B7-B6CB5F016015}" destId="{371C425B-CFE1-4295-BC05-90DE9D2B7E82}" srcOrd="0" destOrd="2" presId="urn:microsoft.com/office/officeart/2005/8/layout/list1"/>
    <dgm:cxn modelId="{BBE8B9DE-B67F-4F5C-A695-FE11D0376F54}" srcId="{83AFC219-C07E-446A-8733-17FD97E0D096}" destId="{65672053-0503-42C5-9DD1-175A39F7EB38}" srcOrd="0" destOrd="0" parTransId="{E24D6A6D-5101-4A17-BBBE-6E47FE0C6CC8}" sibTransId="{536C67B3-9CDF-4D51-AED1-03489A4EF65C}"/>
    <dgm:cxn modelId="{FCD18BE3-EAE4-4FC0-AE52-32DD5F8F5509}" srcId="{83AFC219-C07E-446A-8733-17FD97E0D096}" destId="{F4C54A33-0038-4582-95B7-B6CB5F016015}" srcOrd="2" destOrd="0" parTransId="{C46C4D1A-7301-417A-9098-64866C906E7D}" sibTransId="{06679550-ECE8-40DD-9F85-4FE62EC2ADB5}"/>
    <dgm:cxn modelId="{F04202E5-6A62-4C31-8017-E33D68944CD3}" type="presOf" srcId="{70969224-E01F-4BD3-8172-DF35273D702E}" destId="{A2B86604-F383-46C0-9AA8-F70344691C30}" srcOrd="0" destOrd="0" presId="urn:microsoft.com/office/officeart/2005/8/layout/list1"/>
    <dgm:cxn modelId="{CFE17EF3-1717-4637-AE48-832905C69F92}" type="presOf" srcId="{AC621A86-DC4D-4B94-A02F-EE9B94D8A7C7}" destId="{4C61EFE1-EA56-40DE-A8FE-4D9F9B4ACAF4}" srcOrd="0" destOrd="0" presId="urn:microsoft.com/office/officeart/2005/8/layout/list1"/>
    <dgm:cxn modelId="{492790FE-4EC3-4026-A845-FC9AFE1B824F}" type="presOf" srcId="{83AFC219-C07E-446A-8733-17FD97E0D096}" destId="{122AE3A5-28D8-47DF-B25B-2E3EAC28F7FA}" srcOrd="0" destOrd="0" presId="urn:microsoft.com/office/officeart/2005/8/layout/list1"/>
    <dgm:cxn modelId="{9FEAC122-8C1C-4BA7-A9EE-ECFF74D1FEB4}" type="presParOf" srcId="{A2B86604-F383-46C0-9AA8-F70344691C30}" destId="{9A8E9366-9373-4898-A8FE-86E2358D5B3B}" srcOrd="0" destOrd="0" presId="urn:microsoft.com/office/officeart/2005/8/layout/list1"/>
    <dgm:cxn modelId="{DC90FB5F-3B38-483B-8BAD-9B68758BBD4D}" type="presParOf" srcId="{9A8E9366-9373-4898-A8FE-86E2358D5B3B}" destId="{122AE3A5-28D8-47DF-B25B-2E3EAC28F7FA}" srcOrd="0" destOrd="0" presId="urn:microsoft.com/office/officeart/2005/8/layout/list1"/>
    <dgm:cxn modelId="{CB4A29A0-4D39-48B6-8BDC-5962371F949F}" type="presParOf" srcId="{9A8E9366-9373-4898-A8FE-86E2358D5B3B}" destId="{2670F06D-B2E1-4025-BDC1-5E005D33BEBF}" srcOrd="1" destOrd="0" presId="urn:microsoft.com/office/officeart/2005/8/layout/list1"/>
    <dgm:cxn modelId="{5FD4A766-937C-4F3F-905B-0F57841A8916}" type="presParOf" srcId="{A2B86604-F383-46C0-9AA8-F70344691C30}" destId="{A6AE055D-54F9-46E8-8948-75B618B19003}" srcOrd="1" destOrd="0" presId="urn:microsoft.com/office/officeart/2005/8/layout/list1"/>
    <dgm:cxn modelId="{FFE8F8A4-DAB8-4258-90F2-D4BD958FA0D0}" type="presParOf" srcId="{A2B86604-F383-46C0-9AA8-F70344691C30}" destId="{371C425B-CFE1-4295-BC05-90DE9D2B7E82}" srcOrd="2" destOrd="0" presId="urn:microsoft.com/office/officeart/2005/8/layout/list1"/>
    <dgm:cxn modelId="{3A2E3416-E7FA-45CA-B5D4-005C1B79263A}" type="presParOf" srcId="{A2B86604-F383-46C0-9AA8-F70344691C30}" destId="{733EF5FB-4861-45D4-84BE-0CBB251A68E5}" srcOrd="3" destOrd="0" presId="urn:microsoft.com/office/officeart/2005/8/layout/list1"/>
    <dgm:cxn modelId="{247A1E53-3A47-4AF6-9212-36B0A8692936}" type="presParOf" srcId="{A2B86604-F383-46C0-9AA8-F70344691C30}" destId="{978C6512-A9D0-4CDC-AF00-F40AB2100480}" srcOrd="4" destOrd="0" presId="urn:microsoft.com/office/officeart/2005/8/layout/list1"/>
    <dgm:cxn modelId="{2A0AFC40-BB27-4A75-A90B-E575402BA603}" type="presParOf" srcId="{978C6512-A9D0-4CDC-AF00-F40AB2100480}" destId="{2B06C490-20AC-4F5E-9E04-09F218B304BA}" srcOrd="0" destOrd="0" presId="urn:microsoft.com/office/officeart/2005/8/layout/list1"/>
    <dgm:cxn modelId="{1E728CA7-E261-468A-BA99-A1FCEBC13806}" type="presParOf" srcId="{978C6512-A9D0-4CDC-AF00-F40AB2100480}" destId="{92B494E4-0B6E-4720-A365-7B3BA37F119D}" srcOrd="1" destOrd="0" presId="urn:microsoft.com/office/officeart/2005/8/layout/list1"/>
    <dgm:cxn modelId="{BBBD7BA6-308B-40D5-84EC-86252E28C067}" type="presParOf" srcId="{A2B86604-F383-46C0-9AA8-F70344691C30}" destId="{2402F2C7-FA01-4F6D-90A3-64E7E13C6245}" srcOrd="5" destOrd="0" presId="urn:microsoft.com/office/officeart/2005/8/layout/list1"/>
    <dgm:cxn modelId="{579F6B8D-DE40-41C5-A3DF-AD9349483C36}" type="presParOf" srcId="{A2B86604-F383-46C0-9AA8-F70344691C30}" destId="{4C61EFE1-EA56-40DE-A8FE-4D9F9B4ACAF4}"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E54400-C939-4C41-93BE-8EC0E21159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FED13AF-4D8B-4DC0-8B15-13C67C830D22}">
      <dgm:prSet custT="1"/>
      <dgm:spPr/>
      <dgm:t>
        <a:bodyPr/>
        <a:lstStyle/>
        <a:p>
          <a:pPr>
            <a:lnSpc>
              <a:spcPct val="100000"/>
            </a:lnSpc>
          </a:pPr>
          <a:r>
            <a:rPr lang="en-US" sz="2400" b="1" dirty="0">
              <a:solidFill>
                <a:srgbClr val="002060"/>
              </a:solidFill>
            </a:rPr>
            <a:t>E1.1</a:t>
          </a:r>
          <a:r>
            <a:rPr lang="en-US" sz="2400" dirty="0">
              <a:solidFill>
                <a:srgbClr val="002060"/>
              </a:solidFill>
            </a:rPr>
            <a:t> contributing to audit and risk management</a:t>
          </a:r>
        </a:p>
      </dgm:t>
    </dgm:pt>
    <dgm:pt modelId="{514EEA9A-3BEF-486C-AD6B-53DCC6978CF0}" type="parTrans" cxnId="{3593697A-4AE1-49D5-8282-326A57FD8B14}">
      <dgm:prSet/>
      <dgm:spPr/>
      <dgm:t>
        <a:bodyPr/>
        <a:lstStyle/>
        <a:p>
          <a:endParaRPr lang="en-US"/>
        </a:p>
      </dgm:t>
    </dgm:pt>
    <dgm:pt modelId="{693666AA-C4C8-4E11-91BE-4487E99E8478}" type="sibTrans" cxnId="{3593697A-4AE1-49D5-8282-326A57FD8B14}">
      <dgm:prSet/>
      <dgm:spPr/>
      <dgm:t>
        <a:bodyPr/>
        <a:lstStyle/>
        <a:p>
          <a:endParaRPr lang="en-US"/>
        </a:p>
      </dgm:t>
    </dgm:pt>
    <dgm:pt modelId="{1BEE8C2F-40C9-4E72-8E13-DF087EA80AF3}">
      <dgm:prSet/>
      <dgm:spPr/>
      <dgm:t>
        <a:bodyPr/>
        <a:lstStyle/>
        <a:p>
          <a:pPr rtl="0">
            <a:lnSpc>
              <a:spcPct val="100000"/>
            </a:lnSpc>
          </a:pPr>
          <a:r>
            <a:rPr lang="en-US" b="0" dirty="0">
              <a:solidFill>
                <a:srgbClr val="002060"/>
              </a:solidFill>
            </a:rPr>
            <a:t>Examples could include</a:t>
          </a:r>
          <a:r>
            <a:rPr lang="en-US" b="0" dirty="0">
              <a:solidFill>
                <a:srgbClr val="002060"/>
              </a:solidFill>
              <a:latin typeface="Calibri Light" panose="020F0302020204030204"/>
            </a:rPr>
            <a:t>:</a:t>
          </a:r>
          <a:r>
            <a:rPr lang="en-US" b="0" dirty="0">
              <a:solidFill>
                <a:srgbClr val="002060"/>
              </a:solidFill>
            </a:rPr>
            <a:t> </a:t>
          </a:r>
          <a:r>
            <a:rPr lang="en-US" b="0" dirty="0">
              <a:solidFill>
                <a:srgbClr val="002060"/>
              </a:solidFill>
              <a:latin typeface="+mn-lt"/>
            </a:rPr>
            <a:t>report an adverse incident, work with audit/risk midwife or team, participate in Trust audits (e.g. BFI audit), stop someone coming onto the ward with no identification badge or reason to be there, identify spillages/hazards and report, administer a baby security tag, generate a GROW chart if absent</a:t>
          </a:r>
          <a:r>
            <a:rPr lang="en-US" b="0" dirty="0">
              <a:solidFill>
                <a:srgbClr val="002060"/>
              </a:solidFill>
              <a:latin typeface="Calibri Light" panose="020F0302020204030204"/>
            </a:rPr>
            <a:t> </a:t>
          </a:r>
        </a:p>
      </dgm:t>
    </dgm:pt>
    <dgm:pt modelId="{37D99484-9927-4E0F-B282-ACDF9B32AFB4}" type="parTrans" cxnId="{66AF5BD4-38F5-4481-831D-78F41C59C2E6}">
      <dgm:prSet/>
      <dgm:spPr/>
      <dgm:t>
        <a:bodyPr/>
        <a:lstStyle/>
        <a:p>
          <a:endParaRPr lang="en-US"/>
        </a:p>
      </dgm:t>
    </dgm:pt>
    <dgm:pt modelId="{3B5F57DA-C983-46A0-9FDF-A7BB6CD45137}" type="sibTrans" cxnId="{66AF5BD4-38F5-4481-831D-78F41C59C2E6}">
      <dgm:prSet/>
      <dgm:spPr/>
      <dgm:t>
        <a:bodyPr/>
        <a:lstStyle/>
        <a:p>
          <a:endParaRPr lang="en-US"/>
        </a:p>
      </dgm:t>
    </dgm:pt>
    <dgm:pt modelId="{47EFCDBE-52B6-4EA2-84A2-BD59E32C9482}" type="pres">
      <dgm:prSet presAssocID="{7FE54400-C939-4C41-93BE-8EC0E211599D}" presName="root" presStyleCnt="0">
        <dgm:presLayoutVars>
          <dgm:dir/>
          <dgm:resizeHandles val="exact"/>
        </dgm:presLayoutVars>
      </dgm:prSet>
      <dgm:spPr/>
    </dgm:pt>
    <dgm:pt modelId="{852B63B5-F068-446F-92AF-8480ABDADD93}" type="pres">
      <dgm:prSet presAssocID="{3FED13AF-4D8B-4DC0-8B15-13C67C830D22}" presName="compNode" presStyleCnt="0"/>
      <dgm:spPr/>
    </dgm:pt>
    <dgm:pt modelId="{F59AB3B6-67B9-4E8F-9EC7-FA5227DD79C9}" type="pres">
      <dgm:prSet presAssocID="{3FED13AF-4D8B-4DC0-8B15-13C67C830D22}" presName="bgRect" presStyleLbl="bgShp" presStyleIdx="0" presStyleCnt="2"/>
      <dgm:spPr/>
    </dgm:pt>
    <dgm:pt modelId="{B9CB55F3-CD55-43CF-A4B5-203D12E17605}" type="pres">
      <dgm:prSet presAssocID="{3FED13AF-4D8B-4DC0-8B15-13C67C830D22}"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A34E41F-045E-4775-A554-D275F06E4CD2}" type="pres">
      <dgm:prSet presAssocID="{3FED13AF-4D8B-4DC0-8B15-13C67C830D22}" presName="spaceRect" presStyleCnt="0"/>
      <dgm:spPr/>
    </dgm:pt>
    <dgm:pt modelId="{E19EAE27-EC86-4155-8842-32EE464741AA}" type="pres">
      <dgm:prSet presAssocID="{3FED13AF-4D8B-4DC0-8B15-13C67C830D22}" presName="parTx" presStyleLbl="revTx" presStyleIdx="0" presStyleCnt="2">
        <dgm:presLayoutVars>
          <dgm:chMax val="0"/>
          <dgm:chPref val="0"/>
        </dgm:presLayoutVars>
      </dgm:prSet>
      <dgm:spPr/>
    </dgm:pt>
    <dgm:pt modelId="{264D9236-4E3F-4927-9470-8B5FBFB113C9}" type="pres">
      <dgm:prSet presAssocID="{693666AA-C4C8-4E11-91BE-4487E99E8478}" presName="sibTrans" presStyleCnt="0"/>
      <dgm:spPr/>
    </dgm:pt>
    <dgm:pt modelId="{16B61042-D408-44B5-BE28-1540A1DBDD76}" type="pres">
      <dgm:prSet presAssocID="{1BEE8C2F-40C9-4E72-8E13-DF087EA80AF3}" presName="compNode" presStyleCnt="0"/>
      <dgm:spPr/>
    </dgm:pt>
    <dgm:pt modelId="{B5E691FF-A7B9-4BB3-B57A-3FD8E09868D6}" type="pres">
      <dgm:prSet presAssocID="{1BEE8C2F-40C9-4E72-8E13-DF087EA80AF3}" presName="bgRect" presStyleLbl="bgShp" presStyleIdx="1" presStyleCnt="2"/>
      <dgm:spPr/>
    </dgm:pt>
    <dgm:pt modelId="{56A62D99-EA1A-43A0-ADC2-8FEB027D2F92}" type="pres">
      <dgm:prSet presAssocID="{1BEE8C2F-40C9-4E72-8E13-DF087EA80AF3}"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A1B2513-2845-474A-ABD3-4125C6E990A5}" type="pres">
      <dgm:prSet presAssocID="{1BEE8C2F-40C9-4E72-8E13-DF087EA80AF3}" presName="spaceRect" presStyleCnt="0"/>
      <dgm:spPr/>
    </dgm:pt>
    <dgm:pt modelId="{30818F77-53ED-4AE1-9A26-63619B2F6643}" type="pres">
      <dgm:prSet presAssocID="{1BEE8C2F-40C9-4E72-8E13-DF087EA80AF3}" presName="parTx" presStyleLbl="revTx" presStyleIdx="1" presStyleCnt="2">
        <dgm:presLayoutVars>
          <dgm:chMax val="0"/>
          <dgm:chPref val="0"/>
        </dgm:presLayoutVars>
      </dgm:prSet>
      <dgm:spPr/>
    </dgm:pt>
  </dgm:ptLst>
  <dgm:cxnLst>
    <dgm:cxn modelId="{7DAE9F6C-D157-477A-9D63-6DB255AF2443}" type="presOf" srcId="{7FE54400-C939-4C41-93BE-8EC0E211599D}" destId="{47EFCDBE-52B6-4EA2-84A2-BD59E32C9482}" srcOrd="0" destOrd="0" presId="urn:microsoft.com/office/officeart/2018/2/layout/IconVerticalSolidList"/>
    <dgm:cxn modelId="{3593697A-4AE1-49D5-8282-326A57FD8B14}" srcId="{7FE54400-C939-4C41-93BE-8EC0E211599D}" destId="{3FED13AF-4D8B-4DC0-8B15-13C67C830D22}" srcOrd="0" destOrd="0" parTransId="{514EEA9A-3BEF-486C-AD6B-53DCC6978CF0}" sibTransId="{693666AA-C4C8-4E11-91BE-4487E99E8478}"/>
    <dgm:cxn modelId="{41EB34A3-CCDE-4AD4-ABB5-25037BA8DAEB}" type="presOf" srcId="{3FED13AF-4D8B-4DC0-8B15-13C67C830D22}" destId="{E19EAE27-EC86-4155-8842-32EE464741AA}" srcOrd="0" destOrd="0" presId="urn:microsoft.com/office/officeart/2018/2/layout/IconVerticalSolidList"/>
    <dgm:cxn modelId="{66AF5BD4-38F5-4481-831D-78F41C59C2E6}" srcId="{7FE54400-C939-4C41-93BE-8EC0E211599D}" destId="{1BEE8C2F-40C9-4E72-8E13-DF087EA80AF3}" srcOrd="1" destOrd="0" parTransId="{37D99484-9927-4E0F-B282-ACDF9B32AFB4}" sibTransId="{3B5F57DA-C983-46A0-9FDF-A7BB6CD45137}"/>
    <dgm:cxn modelId="{708A33DB-6170-4067-9EB4-27808268F450}" type="presOf" srcId="{1BEE8C2F-40C9-4E72-8E13-DF087EA80AF3}" destId="{30818F77-53ED-4AE1-9A26-63619B2F6643}" srcOrd="0" destOrd="0" presId="urn:microsoft.com/office/officeart/2018/2/layout/IconVerticalSolidList"/>
    <dgm:cxn modelId="{E1791B3F-BE96-4F39-A267-AFF5A3E2A92A}" type="presParOf" srcId="{47EFCDBE-52B6-4EA2-84A2-BD59E32C9482}" destId="{852B63B5-F068-446F-92AF-8480ABDADD93}" srcOrd="0" destOrd="0" presId="urn:microsoft.com/office/officeart/2018/2/layout/IconVerticalSolidList"/>
    <dgm:cxn modelId="{77632745-7702-4840-885D-C867EC4FFE71}" type="presParOf" srcId="{852B63B5-F068-446F-92AF-8480ABDADD93}" destId="{F59AB3B6-67B9-4E8F-9EC7-FA5227DD79C9}" srcOrd="0" destOrd="0" presId="urn:microsoft.com/office/officeart/2018/2/layout/IconVerticalSolidList"/>
    <dgm:cxn modelId="{AAB06049-9AB9-4146-95F7-A80C889941BA}" type="presParOf" srcId="{852B63B5-F068-446F-92AF-8480ABDADD93}" destId="{B9CB55F3-CD55-43CF-A4B5-203D12E17605}" srcOrd="1" destOrd="0" presId="urn:microsoft.com/office/officeart/2018/2/layout/IconVerticalSolidList"/>
    <dgm:cxn modelId="{52D7A8F6-F3E7-4626-9322-065D7B993E88}" type="presParOf" srcId="{852B63B5-F068-446F-92AF-8480ABDADD93}" destId="{CA34E41F-045E-4775-A554-D275F06E4CD2}" srcOrd="2" destOrd="0" presId="urn:microsoft.com/office/officeart/2018/2/layout/IconVerticalSolidList"/>
    <dgm:cxn modelId="{43BD3571-AFC9-4CCB-9BE0-3488AEF439DC}" type="presParOf" srcId="{852B63B5-F068-446F-92AF-8480ABDADD93}" destId="{E19EAE27-EC86-4155-8842-32EE464741AA}" srcOrd="3" destOrd="0" presId="urn:microsoft.com/office/officeart/2018/2/layout/IconVerticalSolidList"/>
    <dgm:cxn modelId="{7B84B042-F74C-44E6-815D-F477089DA0D9}" type="presParOf" srcId="{47EFCDBE-52B6-4EA2-84A2-BD59E32C9482}" destId="{264D9236-4E3F-4927-9470-8B5FBFB113C9}" srcOrd="1" destOrd="0" presId="urn:microsoft.com/office/officeart/2018/2/layout/IconVerticalSolidList"/>
    <dgm:cxn modelId="{3ECDBE1E-6370-482E-9CD5-E165EE5D1850}" type="presParOf" srcId="{47EFCDBE-52B6-4EA2-84A2-BD59E32C9482}" destId="{16B61042-D408-44B5-BE28-1540A1DBDD76}" srcOrd="2" destOrd="0" presId="urn:microsoft.com/office/officeart/2018/2/layout/IconVerticalSolidList"/>
    <dgm:cxn modelId="{404B0C79-062E-4634-B3A8-9B6EFCEF2E46}" type="presParOf" srcId="{16B61042-D408-44B5-BE28-1540A1DBDD76}" destId="{B5E691FF-A7B9-4BB3-B57A-3FD8E09868D6}" srcOrd="0" destOrd="0" presId="urn:microsoft.com/office/officeart/2018/2/layout/IconVerticalSolidList"/>
    <dgm:cxn modelId="{756AC92C-D987-49CB-B60F-E1461D0E900B}" type="presParOf" srcId="{16B61042-D408-44B5-BE28-1540A1DBDD76}" destId="{56A62D99-EA1A-43A0-ADC2-8FEB027D2F92}" srcOrd="1" destOrd="0" presId="urn:microsoft.com/office/officeart/2018/2/layout/IconVerticalSolidList"/>
    <dgm:cxn modelId="{A32CEEE4-2ACC-4C6F-A62E-8368302FCB93}" type="presParOf" srcId="{16B61042-D408-44B5-BE28-1540A1DBDD76}" destId="{AA1B2513-2845-474A-ABD3-4125C6E990A5}" srcOrd="2" destOrd="0" presId="urn:microsoft.com/office/officeart/2018/2/layout/IconVerticalSolidList"/>
    <dgm:cxn modelId="{B2A49355-BB7A-44A3-9B29-4CD3DC31E32A}" type="presParOf" srcId="{16B61042-D408-44B5-BE28-1540A1DBDD76}" destId="{30818F77-53ED-4AE1-9A26-63619B2F66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F7EB00-9330-4A2B-AE9B-A5E026B10E5D}"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CAF8FC87-A8BB-468C-BE35-D9C59D7E26A1}">
      <dgm:prSet phldrT="[Text]"/>
      <dgm:spPr/>
      <dgm:t>
        <a:bodyPr/>
        <a:lstStyle/>
        <a:p>
          <a:pPr rtl="0"/>
          <a:r>
            <a:rPr lang="en-US">
              <a:solidFill>
                <a:schemeClr val="tx1"/>
              </a:solidFill>
              <a:latin typeface="Calibri"/>
              <a:cs typeface="Calibri"/>
            </a:rPr>
            <a:t>Advising of pregnant women, involving at least </a:t>
          </a:r>
          <a:r>
            <a:rPr lang="en-US" b="1">
              <a:solidFill>
                <a:schemeClr val="tx1"/>
              </a:solidFill>
              <a:latin typeface="Calibri"/>
              <a:cs typeface="Calibri"/>
            </a:rPr>
            <a:t>100 antenatal examinations</a:t>
          </a:r>
          <a:endParaRPr lang="en-US">
            <a:solidFill>
              <a:schemeClr val="tx1"/>
            </a:solidFill>
          </a:endParaRPr>
        </a:p>
      </dgm:t>
    </dgm:pt>
    <dgm:pt modelId="{C6376529-E69A-4529-A9BC-A3DEEA969D7C}" type="parTrans" cxnId="{5154CBDF-0F0E-4AA5-8003-64251FB13B7E}">
      <dgm:prSet/>
      <dgm:spPr/>
      <dgm:t>
        <a:bodyPr/>
        <a:lstStyle/>
        <a:p>
          <a:endParaRPr lang="en-US"/>
        </a:p>
      </dgm:t>
    </dgm:pt>
    <dgm:pt modelId="{7F563D21-FE4D-4B09-9B47-B708A5E6391B}" type="sibTrans" cxnId="{5154CBDF-0F0E-4AA5-8003-64251FB13B7E}">
      <dgm:prSet/>
      <dgm:spPr/>
      <dgm:t>
        <a:bodyPr/>
        <a:lstStyle/>
        <a:p>
          <a:endParaRPr lang="en-US"/>
        </a:p>
      </dgm:t>
    </dgm:pt>
    <dgm:pt modelId="{DE641473-FCB2-4E2B-9FB5-83AFED16FE3D}">
      <dgm:prSet phldrT="[Text]" phldr="0"/>
      <dgm:spPr/>
      <dgm:t>
        <a:bodyPr/>
        <a:lstStyle/>
        <a:p>
          <a:pPr rtl="0"/>
          <a:r>
            <a:rPr lang="en-US">
              <a:solidFill>
                <a:schemeClr val="tx1"/>
              </a:solidFill>
              <a:latin typeface="Calibri"/>
              <a:cs typeface="Calibri"/>
            </a:rPr>
            <a:t>Supervising and caring for at least </a:t>
          </a:r>
          <a:r>
            <a:rPr lang="en-US" b="1">
              <a:solidFill>
                <a:schemeClr val="tx1"/>
              </a:solidFill>
              <a:latin typeface="Calibri"/>
              <a:cs typeface="Calibri"/>
            </a:rPr>
            <a:t>40 pregnant women</a:t>
          </a:r>
          <a:endParaRPr lang="en-US">
            <a:solidFill>
              <a:schemeClr val="tx1"/>
            </a:solidFill>
          </a:endParaRPr>
        </a:p>
      </dgm:t>
    </dgm:pt>
    <dgm:pt modelId="{3BE53713-4903-4D10-8E3D-AD09AD0B6AD6}" type="parTrans" cxnId="{FBA58188-9582-4354-8A5F-B85AE3EA45CA}">
      <dgm:prSet/>
      <dgm:spPr/>
      <dgm:t>
        <a:bodyPr/>
        <a:lstStyle/>
        <a:p>
          <a:endParaRPr lang="en-US"/>
        </a:p>
      </dgm:t>
    </dgm:pt>
    <dgm:pt modelId="{53C25C49-7CD7-467A-A954-C7B75FD8BDE8}" type="sibTrans" cxnId="{FBA58188-9582-4354-8A5F-B85AE3EA45CA}">
      <dgm:prSet/>
      <dgm:spPr/>
      <dgm:t>
        <a:bodyPr/>
        <a:lstStyle/>
        <a:p>
          <a:endParaRPr lang="en-US"/>
        </a:p>
      </dgm:t>
    </dgm:pt>
    <dgm:pt modelId="{071DCA60-34A4-4706-9B52-D5544AC55E49}">
      <dgm:prSet phldrT="[Text]"/>
      <dgm:spPr/>
      <dgm:t>
        <a:bodyPr/>
        <a:lstStyle/>
        <a:p>
          <a:pPr rtl="0"/>
          <a:r>
            <a:rPr lang="en-US">
              <a:solidFill>
                <a:schemeClr val="tx1"/>
              </a:solidFill>
            </a:rPr>
            <a:t>Supervising and caring for (including examination) </a:t>
          </a:r>
          <a:r>
            <a:rPr lang="en-US">
              <a:solidFill>
                <a:schemeClr val="tx1"/>
              </a:solidFill>
              <a:latin typeface="Calibri Light" panose="020F0302020204030204"/>
            </a:rPr>
            <a:t>at least </a:t>
          </a:r>
          <a:r>
            <a:rPr lang="en-US" b="1">
              <a:solidFill>
                <a:schemeClr val="tx1"/>
              </a:solidFill>
              <a:latin typeface="Calibri Light" panose="020F0302020204030204"/>
            </a:rPr>
            <a:t>100 healthy newborn infants</a:t>
          </a:r>
          <a:endParaRPr lang="en-US" b="1">
            <a:solidFill>
              <a:schemeClr val="tx1"/>
            </a:solidFill>
          </a:endParaRPr>
        </a:p>
      </dgm:t>
    </dgm:pt>
    <dgm:pt modelId="{7DE646F3-A151-4002-B3A0-61A626FC191C}" type="parTrans" cxnId="{C82E62E4-1EE6-4967-A901-12A9C1F538DA}">
      <dgm:prSet/>
      <dgm:spPr/>
      <dgm:t>
        <a:bodyPr/>
        <a:lstStyle/>
        <a:p>
          <a:endParaRPr lang="en-US"/>
        </a:p>
      </dgm:t>
    </dgm:pt>
    <dgm:pt modelId="{7120A09A-5DF2-4568-88F2-959F5562DDD4}" type="sibTrans" cxnId="{C82E62E4-1EE6-4967-A901-12A9C1F538DA}">
      <dgm:prSet/>
      <dgm:spPr/>
      <dgm:t>
        <a:bodyPr/>
        <a:lstStyle/>
        <a:p>
          <a:endParaRPr lang="en-US"/>
        </a:p>
      </dgm:t>
    </dgm:pt>
    <dgm:pt modelId="{FA785331-E740-495D-A3C0-925125D24A34}">
      <dgm:prSet phldr="0"/>
      <dgm:spPr/>
      <dgm:t>
        <a:bodyPr/>
        <a:lstStyle/>
        <a:p>
          <a:pPr rtl="0"/>
          <a:r>
            <a:rPr lang="en-US">
              <a:solidFill>
                <a:schemeClr val="tx1"/>
              </a:solidFill>
              <a:latin typeface="Calibri"/>
              <a:cs typeface="Calibri"/>
            </a:rPr>
            <a:t>Personally facilitating at least </a:t>
          </a:r>
          <a:r>
            <a:rPr lang="en-US" b="1">
              <a:solidFill>
                <a:schemeClr val="tx1"/>
              </a:solidFill>
              <a:latin typeface="Calibri"/>
              <a:cs typeface="Calibri"/>
            </a:rPr>
            <a:t>40 births</a:t>
          </a:r>
          <a:endParaRPr lang="en-US">
            <a:solidFill>
              <a:schemeClr val="tx1"/>
            </a:solidFill>
          </a:endParaRPr>
        </a:p>
      </dgm:t>
    </dgm:pt>
    <dgm:pt modelId="{E804253E-9D12-4DB0-ACE8-9C2B38AF4BBA}" type="parTrans" cxnId="{C2AA4FCC-C27F-4313-90E5-FC7F1502F6B7}">
      <dgm:prSet/>
      <dgm:spPr/>
    </dgm:pt>
    <dgm:pt modelId="{A83BA1F1-322A-4B89-935C-73A591C03DAD}" type="sibTrans" cxnId="{C2AA4FCC-C27F-4313-90E5-FC7F1502F6B7}">
      <dgm:prSet/>
      <dgm:spPr/>
    </dgm:pt>
    <dgm:pt modelId="{1646FD03-AEE6-42FB-802A-3575DB527988}">
      <dgm:prSet phldr="0"/>
      <dgm:spPr/>
      <dgm:t>
        <a:bodyPr/>
        <a:lstStyle/>
        <a:p>
          <a:pPr rtl="0"/>
          <a:r>
            <a:rPr lang="en-US">
              <a:solidFill>
                <a:schemeClr val="tx1"/>
              </a:solidFill>
              <a:latin typeface="Calibri"/>
              <a:cs typeface="Calibri"/>
            </a:rPr>
            <a:t>Supervising and caring for </a:t>
          </a:r>
          <a:r>
            <a:rPr lang="en-US" b="1">
              <a:solidFill>
                <a:schemeClr val="tx1"/>
              </a:solidFill>
              <a:latin typeface="Calibri"/>
              <a:cs typeface="Calibri"/>
            </a:rPr>
            <a:t>40 women at risk*</a:t>
          </a:r>
          <a:r>
            <a:rPr lang="en-US">
              <a:solidFill>
                <a:schemeClr val="tx1"/>
              </a:solidFill>
              <a:latin typeface="Calibri"/>
              <a:cs typeface="Calibri"/>
            </a:rPr>
            <a:t> during pregnancy, labour or the postnatal period</a:t>
          </a:r>
          <a:endParaRPr lang="en-US">
            <a:solidFill>
              <a:schemeClr val="tx1"/>
            </a:solidFill>
          </a:endParaRPr>
        </a:p>
      </dgm:t>
    </dgm:pt>
    <dgm:pt modelId="{6CD6BE00-4FC2-4B58-B6F5-A1657FEB36B6}" type="parTrans" cxnId="{0D4A0E38-A964-445B-B873-655A0F1BBFDB}">
      <dgm:prSet/>
      <dgm:spPr/>
    </dgm:pt>
    <dgm:pt modelId="{5C3A859F-9DC7-45D2-8C33-799995F28943}" type="sibTrans" cxnId="{0D4A0E38-A964-445B-B873-655A0F1BBFDB}">
      <dgm:prSet/>
      <dgm:spPr/>
    </dgm:pt>
    <dgm:pt modelId="{667229AE-BDF2-4C13-B467-ACA80A01E127}">
      <dgm:prSet phldr="0"/>
      <dgm:spPr/>
      <dgm:t>
        <a:bodyPr/>
        <a:lstStyle/>
        <a:p>
          <a:r>
            <a:rPr lang="en-US">
              <a:solidFill>
                <a:schemeClr val="tx1"/>
              </a:solidFill>
              <a:latin typeface="Calibri"/>
              <a:cs typeface="Calibri"/>
            </a:rPr>
            <a:t>Supervising and caring for (including examination) at least </a:t>
          </a:r>
          <a:r>
            <a:rPr lang="en-US" b="1">
              <a:solidFill>
                <a:schemeClr val="tx1"/>
              </a:solidFill>
              <a:latin typeface="Calibri"/>
              <a:cs typeface="Calibri"/>
            </a:rPr>
            <a:t>100 postnatal women</a:t>
          </a:r>
        </a:p>
      </dgm:t>
    </dgm:pt>
    <dgm:pt modelId="{89C42909-0E63-49D2-8AEA-96814052E658}" type="parTrans" cxnId="{E2991F32-7028-47AC-9D57-681CA49540AD}">
      <dgm:prSet/>
      <dgm:spPr/>
    </dgm:pt>
    <dgm:pt modelId="{E16968AD-17EC-4124-94AD-24FF306ECBAC}" type="sibTrans" cxnId="{E2991F32-7028-47AC-9D57-681CA49540AD}">
      <dgm:prSet/>
      <dgm:spPr/>
    </dgm:pt>
    <dgm:pt modelId="{3AD638C3-5735-4345-968F-BBA75535BECA}" type="pres">
      <dgm:prSet presAssocID="{B8F7EB00-9330-4A2B-AE9B-A5E026B10E5D}" presName="linear" presStyleCnt="0">
        <dgm:presLayoutVars>
          <dgm:animLvl val="lvl"/>
          <dgm:resizeHandles val="exact"/>
        </dgm:presLayoutVars>
      </dgm:prSet>
      <dgm:spPr/>
    </dgm:pt>
    <dgm:pt modelId="{D9BCC539-8668-4C03-AD22-953070355930}" type="pres">
      <dgm:prSet presAssocID="{CAF8FC87-A8BB-468C-BE35-D9C59D7E26A1}" presName="parentText" presStyleLbl="node1" presStyleIdx="0" presStyleCnt="6">
        <dgm:presLayoutVars>
          <dgm:chMax val="0"/>
          <dgm:bulletEnabled val="1"/>
        </dgm:presLayoutVars>
      </dgm:prSet>
      <dgm:spPr/>
    </dgm:pt>
    <dgm:pt modelId="{0E206F99-FF2E-42CD-AAE4-6EDC36337824}" type="pres">
      <dgm:prSet presAssocID="{7F563D21-FE4D-4B09-9B47-B708A5E6391B}" presName="spacer" presStyleCnt="0"/>
      <dgm:spPr/>
    </dgm:pt>
    <dgm:pt modelId="{16A0CB84-9504-45D0-BED5-60541308BA6D}" type="pres">
      <dgm:prSet presAssocID="{DE641473-FCB2-4E2B-9FB5-83AFED16FE3D}" presName="parentText" presStyleLbl="node1" presStyleIdx="1" presStyleCnt="6">
        <dgm:presLayoutVars>
          <dgm:chMax val="0"/>
          <dgm:bulletEnabled val="1"/>
        </dgm:presLayoutVars>
      </dgm:prSet>
      <dgm:spPr/>
    </dgm:pt>
    <dgm:pt modelId="{DB3692D5-4B09-4B64-86A0-06B4CF8CD2EC}" type="pres">
      <dgm:prSet presAssocID="{53C25C49-7CD7-467A-A954-C7B75FD8BDE8}" presName="spacer" presStyleCnt="0"/>
      <dgm:spPr/>
    </dgm:pt>
    <dgm:pt modelId="{5FF42AC5-88FF-42DE-AC36-3A5203822E7A}" type="pres">
      <dgm:prSet presAssocID="{FA785331-E740-495D-A3C0-925125D24A34}" presName="parentText" presStyleLbl="node1" presStyleIdx="2" presStyleCnt="6">
        <dgm:presLayoutVars>
          <dgm:chMax val="0"/>
          <dgm:bulletEnabled val="1"/>
        </dgm:presLayoutVars>
      </dgm:prSet>
      <dgm:spPr/>
    </dgm:pt>
    <dgm:pt modelId="{41344BE6-2BB1-43E1-BE73-A2365830B66C}" type="pres">
      <dgm:prSet presAssocID="{A83BA1F1-322A-4B89-935C-73A591C03DAD}" presName="spacer" presStyleCnt="0"/>
      <dgm:spPr/>
    </dgm:pt>
    <dgm:pt modelId="{58AC463F-709F-430B-9432-BB0245487B02}" type="pres">
      <dgm:prSet presAssocID="{1646FD03-AEE6-42FB-802A-3575DB527988}" presName="parentText" presStyleLbl="node1" presStyleIdx="3" presStyleCnt="6">
        <dgm:presLayoutVars>
          <dgm:chMax val="0"/>
          <dgm:bulletEnabled val="1"/>
        </dgm:presLayoutVars>
      </dgm:prSet>
      <dgm:spPr/>
    </dgm:pt>
    <dgm:pt modelId="{922B1DDC-7C92-4192-8416-3436B01FABE4}" type="pres">
      <dgm:prSet presAssocID="{5C3A859F-9DC7-45D2-8C33-799995F28943}" presName="spacer" presStyleCnt="0"/>
      <dgm:spPr/>
    </dgm:pt>
    <dgm:pt modelId="{CCAE9225-23B8-46E0-9BEF-EE6FE893629F}" type="pres">
      <dgm:prSet presAssocID="{667229AE-BDF2-4C13-B467-ACA80A01E127}" presName="parentText" presStyleLbl="node1" presStyleIdx="4" presStyleCnt="6">
        <dgm:presLayoutVars>
          <dgm:chMax val="0"/>
          <dgm:bulletEnabled val="1"/>
        </dgm:presLayoutVars>
      </dgm:prSet>
      <dgm:spPr/>
    </dgm:pt>
    <dgm:pt modelId="{E7CFF253-0B83-4C79-8AFE-9B1A7FCB9858}" type="pres">
      <dgm:prSet presAssocID="{E16968AD-17EC-4124-94AD-24FF306ECBAC}" presName="spacer" presStyleCnt="0"/>
      <dgm:spPr/>
    </dgm:pt>
    <dgm:pt modelId="{22F79361-C2B9-44F7-9B1C-F53E1413D3D7}" type="pres">
      <dgm:prSet presAssocID="{071DCA60-34A4-4706-9B52-D5544AC55E49}" presName="parentText" presStyleLbl="node1" presStyleIdx="5" presStyleCnt="6">
        <dgm:presLayoutVars>
          <dgm:chMax val="0"/>
          <dgm:bulletEnabled val="1"/>
        </dgm:presLayoutVars>
      </dgm:prSet>
      <dgm:spPr/>
    </dgm:pt>
  </dgm:ptLst>
  <dgm:cxnLst>
    <dgm:cxn modelId="{8E44CC08-B436-42EC-BD59-98B57910EA96}" type="presOf" srcId="{1646FD03-AEE6-42FB-802A-3575DB527988}" destId="{58AC463F-709F-430B-9432-BB0245487B02}" srcOrd="0" destOrd="0" presId="urn:microsoft.com/office/officeart/2005/8/layout/vList2"/>
    <dgm:cxn modelId="{D2038320-808A-4469-8395-CB809D74C4AC}" type="presOf" srcId="{DE641473-FCB2-4E2B-9FB5-83AFED16FE3D}" destId="{16A0CB84-9504-45D0-BED5-60541308BA6D}" srcOrd="0" destOrd="0" presId="urn:microsoft.com/office/officeart/2005/8/layout/vList2"/>
    <dgm:cxn modelId="{E2991F32-7028-47AC-9D57-681CA49540AD}" srcId="{B8F7EB00-9330-4A2B-AE9B-A5E026B10E5D}" destId="{667229AE-BDF2-4C13-B467-ACA80A01E127}" srcOrd="4" destOrd="0" parTransId="{89C42909-0E63-49D2-8AEA-96814052E658}" sibTransId="{E16968AD-17EC-4124-94AD-24FF306ECBAC}"/>
    <dgm:cxn modelId="{0D4A0E38-A964-445B-B873-655A0F1BBFDB}" srcId="{B8F7EB00-9330-4A2B-AE9B-A5E026B10E5D}" destId="{1646FD03-AEE6-42FB-802A-3575DB527988}" srcOrd="3" destOrd="0" parTransId="{6CD6BE00-4FC2-4B58-B6F5-A1657FEB36B6}" sibTransId="{5C3A859F-9DC7-45D2-8C33-799995F28943}"/>
    <dgm:cxn modelId="{96C27B78-BF1E-4D35-8E8F-C50BDD507C14}" type="presOf" srcId="{FA785331-E740-495D-A3C0-925125D24A34}" destId="{5FF42AC5-88FF-42DE-AC36-3A5203822E7A}" srcOrd="0" destOrd="0" presId="urn:microsoft.com/office/officeart/2005/8/layout/vList2"/>
    <dgm:cxn modelId="{FBA58188-9582-4354-8A5F-B85AE3EA45CA}" srcId="{B8F7EB00-9330-4A2B-AE9B-A5E026B10E5D}" destId="{DE641473-FCB2-4E2B-9FB5-83AFED16FE3D}" srcOrd="1" destOrd="0" parTransId="{3BE53713-4903-4D10-8E3D-AD09AD0B6AD6}" sibTransId="{53C25C49-7CD7-467A-A954-C7B75FD8BDE8}"/>
    <dgm:cxn modelId="{C2AA4FCC-C27F-4313-90E5-FC7F1502F6B7}" srcId="{B8F7EB00-9330-4A2B-AE9B-A5E026B10E5D}" destId="{FA785331-E740-495D-A3C0-925125D24A34}" srcOrd="2" destOrd="0" parTransId="{E804253E-9D12-4DB0-ACE8-9C2B38AF4BBA}" sibTransId="{A83BA1F1-322A-4B89-935C-73A591C03DAD}"/>
    <dgm:cxn modelId="{438059D1-2C5C-4CD7-94DB-628A43387EB5}" type="presOf" srcId="{CAF8FC87-A8BB-468C-BE35-D9C59D7E26A1}" destId="{D9BCC539-8668-4C03-AD22-953070355930}" srcOrd="0" destOrd="0" presId="urn:microsoft.com/office/officeart/2005/8/layout/vList2"/>
    <dgm:cxn modelId="{344006D2-A3D8-4996-9620-A120FA2EDA07}" type="presOf" srcId="{667229AE-BDF2-4C13-B467-ACA80A01E127}" destId="{CCAE9225-23B8-46E0-9BEF-EE6FE893629F}" srcOrd="0" destOrd="0" presId="urn:microsoft.com/office/officeart/2005/8/layout/vList2"/>
    <dgm:cxn modelId="{18CC56D2-8B96-4500-B49B-B2EB72C5E6D4}" type="presOf" srcId="{B8F7EB00-9330-4A2B-AE9B-A5E026B10E5D}" destId="{3AD638C3-5735-4345-968F-BBA75535BECA}" srcOrd="0" destOrd="0" presId="urn:microsoft.com/office/officeart/2005/8/layout/vList2"/>
    <dgm:cxn modelId="{12032FD7-DCA8-4FA8-81A7-B68FB778B7F0}" type="presOf" srcId="{071DCA60-34A4-4706-9B52-D5544AC55E49}" destId="{22F79361-C2B9-44F7-9B1C-F53E1413D3D7}" srcOrd="0" destOrd="0" presId="urn:microsoft.com/office/officeart/2005/8/layout/vList2"/>
    <dgm:cxn modelId="{5154CBDF-0F0E-4AA5-8003-64251FB13B7E}" srcId="{B8F7EB00-9330-4A2B-AE9B-A5E026B10E5D}" destId="{CAF8FC87-A8BB-468C-BE35-D9C59D7E26A1}" srcOrd="0" destOrd="0" parTransId="{C6376529-E69A-4529-A9BC-A3DEEA969D7C}" sibTransId="{7F563D21-FE4D-4B09-9B47-B708A5E6391B}"/>
    <dgm:cxn modelId="{C82E62E4-1EE6-4967-A901-12A9C1F538DA}" srcId="{B8F7EB00-9330-4A2B-AE9B-A5E026B10E5D}" destId="{071DCA60-34A4-4706-9B52-D5544AC55E49}" srcOrd="5" destOrd="0" parTransId="{7DE646F3-A151-4002-B3A0-61A626FC191C}" sibTransId="{7120A09A-5DF2-4568-88F2-959F5562DDD4}"/>
    <dgm:cxn modelId="{51773FAA-AF91-476C-ADBC-A810C9DB7D65}" type="presParOf" srcId="{3AD638C3-5735-4345-968F-BBA75535BECA}" destId="{D9BCC539-8668-4C03-AD22-953070355930}" srcOrd="0" destOrd="0" presId="urn:microsoft.com/office/officeart/2005/8/layout/vList2"/>
    <dgm:cxn modelId="{D24DC936-4FD7-4126-B0F2-338ADB240EEF}" type="presParOf" srcId="{3AD638C3-5735-4345-968F-BBA75535BECA}" destId="{0E206F99-FF2E-42CD-AAE4-6EDC36337824}" srcOrd="1" destOrd="0" presId="urn:microsoft.com/office/officeart/2005/8/layout/vList2"/>
    <dgm:cxn modelId="{33790A7C-933F-42A8-87EB-C3B2B7DDF525}" type="presParOf" srcId="{3AD638C3-5735-4345-968F-BBA75535BECA}" destId="{16A0CB84-9504-45D0-BED5-60541308BA6D}" srcOrd="2" destOrd="0" presId="urn:microsoft.com/office/officeart/2005/8/layout/vList2"/>
    <dgm:cxn modelId="{01E3702D-5BAA-4366-A37C-C6C58EBDA8A1}" type="presParOf" srcId="{3AD638C3-5735-4345-968F-BBA75535BECA}" destId="{DB3692D5-4B09-4B64-86A0-06B4CF8CD2EC}" srcOrd="3" destOrd="0" presId="urn:microsoft.com/office/officeart/2005/8/layout/vList2"/>
    <dgm:cxn modelId="{B19AD871-2F63-44F5-8F90-D87C28159A80}" type="presParOf" srcId="{3AD638C3-5735-4345-968F-BBA75535BECA}" destId="{5FF42AC5-88FF-42DE-AC36-3A5203822E7A}" srcOrd="4" destOrd="0" presId="urn:microsoft.com/office/officeart/2005/8/layout/vList2"/>
    <dgm:cxn modelId="{CE58E386-2482-41DF-AB06-092363B21375}" type="presParOf" srcId="{3AD638C3-5735-4345-968F-BBA75535BECA}" destId="{41344BE6-2BB1-43E1-BE73-A2365830B66C}" srcOrd="5" destOrd="0" presId="urn:microsoft.com/office/officeart/2005/8/layout/vList2"/>
    <dgm:cxn modelId="{3789D323-CE3A-4A24-AC36-858E1E3D22D0}" type="presParOf" srcId="{3AD638C3-5735-4345-968F-BBA75535BECA}" destId="{58AC463F-709F-430B-9432-BB0245487B02}" srcOrd="6" destOrd="0" presId="urn:microsoft.com/office/officeart/2005/8/layout/vList2"/>
    <dgm:cxn modelId="{7BC21F42-1973-4A40-A858-7B7746682E2C}" type="presParOf" srcId="{3AD638C3-5735-4345-968F-BBA75535BECA}" destId="{922B1DDC-7C92-4192-8416-3436B01FABE4}" srcOrd="7" destOrd="0" presId="urn:microsoft.com/office/officeart/2005/8/layout/vList2"/>
    <dgm:cxn modelId="{42C56B4D-3BE3-4E7C-938D-F647831DA9FD}" type="presParOf" srcId="{3AD638C3-5735-4345-968F-BBA75535BECA}" destId="{CCAE9225-23B8-46E0-9BEF-EE6FE893629F}" srcOrd="8" destOrd="0" presId="urn:microsoft.com/office/officeart/2005/8/layout/vList2"/>
    <dgm:cxn modelId="{B8C44FB2-1D6E-4716-AB08-FBF8C9B84A72}" type="presParOf" srcId="{3AD638C3-5735-4345-968F-BBA75535BECA}" destId="{E7CFF253-0B83-4C79-8AFE-9B1A7FCB9858}" srcOrd="9" destOrd="0" presId="urn:microsoft.com/office/officeart/2005/8/layout/vList2"/>
    <dgm:cxn modelId="{0426080D-7075-4773-A754-7674D15EF23C}" type="presParOf" srcId="{3AD638C3-5735-4345-968F-BBA75535BECA}" destId="{22F79361-C2B9-44F7-9B1C-F53E1413D3D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3C5861-A5E7-43CA-B2AD-BD88DE8AF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E971F4-1153-402D-BBF6-03F3E0F46F72}">
      <dgm:prSet phldrT="[Text]" phldr="0"/>
      <dgm:spPr>
        <a:solidFill>
          <a:schemeClr val="accent2">
            <a:lumMod val="60000"/>
            <a:lumOff val="40000"/>
          </a:schemeClr>
        </a:solidFill>
      </dgm:spPr>
      <dgm:t>
        <a:bodyPr/>
        <a:lstStyle/>
        <a:p>
          <a:pPr rtl="0"/>
          <a:r>
            <a:rPr lang="en-US" dirty="0">
              <a:solidFill>
                <a:schemeClr val="tx1"/>
              </a:solidFill>
            </a:rPr>
            <a:t>Students may include one woman's care in several EU categories: e.g. students may undertake an antenatal examination on admission, care for her in </a:t>
          </a:r>
          <a:r>
            <a:rPr lang="en-US" dirty="0" err="1">
              <a:solidFill>
                <a:schemeClr val="tx1"/>
              </a:solidFill>
            </a:rPr>
            <a:t>labour</a:t>
          </a:r>
          <a:r>
            <a:rPr lang="en-US" dirty="0">
              <a:solidFill>
                <a:schemeClr val="tx1"/>
              </a:solidFill>
            </a:rPr>
            <a:t>, facilitate the birth (she may be at risk/additional needs), complete a postnatal examination, complete a newborn assessment/examination and then provide feeding support (BFI</a:t>
          </a:r>
          <a:r>
            <a:rPr lang="en-US" dirty="0">
              <a:solidFill>
                <a:schemeClr val="tx1"/>
              </a:solidFill>
              <a:latin typeface="Calibri Light" panose="020F0302020204030204"/>
            </a:rPr>
            <a:t>)</a:t>
          </a:r>
          <a:endParaRPr lang="en-US" dirty="0">
            <a:solidFill>
              <a:schemeClr val="tx1"/>
            </a:solidFill>
          </a:endParaRPr>
        </a:p>
      </dgm:t>
    </dgm:pt>
    <dgm:pt modelId="{11BF3AF1-AE4E-4534-B367-675858558F9A}" type="parTrans" cxnId="{41F601CF-9234-442F-9900-17125B56AF90}">
      <dgm:prSet/>
      <dgm:spPr/>
      <dgm:t>
        <a:bodyPr/>
        <a:lstStyle/>
        <a:p>
          <a:endParaRPr lang="en-US"/>
        </a:p>
      </dgm:t>
    </dgm:pt>
    <dgm:pt modelId="{C7A8C50A-C6B9-44B8-8EAE-81FDB2837E64}" type="sibTrans" cxnId="{41F601CF-9234-442F-9900-17125B56AF90}">
      <dgm:prSet/>
      <dgm:spPr/>
      <dgm:t>
        <a:bodyPr/>
        <a:lstStyle/>
        <a:p>
          <a:endParaRPr lang="en-US"/>
        </a:p>
      </dgm:t>
    </dgm:pt>
    <dgm:pt modelId="{F39C66C5-B130-433A-822A-D0044132D6C2}">
      <dgm:prSet phldrT="[Text]" phldr="0"/>
      <dgm:spPr/>
      <dgm:t>
        <a:bodyPr/>
        <a:lstStyle/>
        <a:p>
          <a:pPr rtl="0"/>
          <a:r>
            <a:rPr lang="en-US" dirty="0">
              <a:solidFill>
                <a:schemeClr val="tx1"/>
              </a:solidFill>
              <a:latin typeface="Calibri" panose="020F0502020204030204" pitchFamily="34" charset="0"/>
              <a:cs typeface="Calibri" panose="020F0502020204030204" pitchFamily="34" charset="0"/>
            </a:rPr>
            <a:t>In line with contemporaneous record keeping, all EU directives must be uploaded and signed by the students' Practice Supervisor or Practice Assessor - ideally on the same shift or within                            1 week of the event</a:t>
          </a:r>
        </a:p>
      </dgm:t>
    </dgm:pt>
    <dgm:pt modelId="{37365CE7-DA1F-4D7C-9A8C-1CC292D26940}" type="parTrans" cxnId="{89CB6FBD-75A2-4A64-8756-7DAAA88D163B}">
      <dgm:prSet/>
      <dgm:spPr/>
      <dgm:t>
        <a:bodyPr/>
        <a:lstStyle/>
        <a:p>
          <a:endParaRPr lang="en-US"/>
        </a:p>
      </dgm:t>
    </dgm:pt>
    <dgm:pt modelId="{A4C0A307-53B8-4CEF-9777-F1FB5BB160C7}" type="sibTrans" cxnId="{89CB6FBD-75A2-4A64-8756-7DAAA88D163B}">
      <dgm:prSet/>
      <dgm:spPr/>
      <dgm:t>
        <a:bodyPr/>
        <a:lstStyle/>
        <a:p>
          <a:endParaRPr lang="en-US"/>
        </a:p>
      </dgm:t>
    </dgm:pt>
    <dgm:pt modelId="{7377385B-1E27-44F9-9567-B90B0F5D7F93}">
      <dgm:prSet phldr="0"/>
      <dgm:spPr>
        <a:solidFill>
          <a:schemeClr val="accent3">
            <a:lumMod val="60000"/>
            <a:lumOff val="40000"/>
          </a:schemeClr>
        </a:solidFill>
      </dgm:spPr>
      <dgm:t>
        <a:bodyPr/>
        <a:lstStyle/>
        <a:p>
          <a:pPr rtl="0"/>
          <a:r>
            <a:rPr lang="en-US" dirty="0">
              <a:solidFill>
                <a:schemeClr val="tx1"/>
              </a:solidFill>
              <a:latin typeface="+mn-lt"/>
            </a:rPr>
            <a:t>Students’ EUs are signed by the Practice Supervisor or Practice Assessor </a:t>
          </a:r>
        </a:p>
      </dgm:t>
    </dgm:pt>
    <dgm:pt modelId="{7B9F1BE8-A7C7-4510-AF1D-2265FC8B57F6}" type="parTrans" cxnId="{059FAAED-6277-4526-9C0F-2EB77AE12F58}">
      <dgm:prSet/>
      <dgm:spPr/>
      <dgm:t>
        <a:bodyPr/>
        <a:lstStyle/>
        <a:p>
          <a:endParaRPr lang="en-GB"/>
        </a:p>
      </dgm:t>
    </dgm:pt>
    <dgm:pt modelId="{E7456504-162B-4D06-907D-00DE665D5669}" type="sibTrans" cxnId="{059FAAED-6277-4526-9C0F-2EB77AE12F58}">
      <dgm:prSet/>
      <dgm:spPr/>
      <dgm:t>
        <a:bodyPr/>
        <a:lstStyle/>
        <a:p>
          <a:endParaRPr lang="en-GB"/>
        </a:p>
      </dgm:t>
    </dgm:pt>
    <dgm:pt modelId="{E0CA9E38-AF4D-426E-883D-D457824F89E7}" type="pres">
      <dgm:prSet presAssocID="{733C5861-A5E7-43CA-B2AD-BD88DE8AFE2A}" presName="linear" presStyleCnt="0">
        <dgm:presLayoutVars>
          <dgm:animLvl val="lvl"/>
          <dgm:resizeHandles val="exact"/>
        </dgm:presLayoutVars>
      </dgm:prSet>
      <dgm:spPr/>
    </dgm:pt>
    <dgm:pt modelId="{8DD8A73E-D529-417E-A026-1C6AD477F208}" type="pres">
      <dgm:prSet presAssocID="{E7E971F4-1153-402D-BBF6-03F3E0F46F72}" presName="parentText" presStyleLbl="node1" presStyleIdx="0" presStyleCnt="3">
        <dgm:presLayoutVars>
          <dgm:chMax val="0"/>
          <dgm:bulletEnabled val="1"/>
        </dgm:presLayoutVars>
      </dgm:prSet>
      <dgm:spPr/>
    </dgm:pt>
    <dgm:pt modelId="{2ADE307F-5A72-4598-BAB9-15529854E958}" type="pres">
      <dgm:prSet presAssocID="{C7A8C50A-C6B9-44B8-8EAE-81FDB2837E64}" presName="spacer" presStyleCnt="0"/>
      <dgm:spPr/>
    </dgm:pt>
    <dgm:pt modelId="{6B34DFFB-CB96-4F49-A97B-F8FD4A06167C}" type="pres">
      <dgm:prSet presAssocID="{F39C66C5-B130-433A-822A-D0044132D6C2}" presName="parentText" presStyleLbl="node1" presStyleIdx="1" presStyleCnt="3">
        <dgm:presLayoutVars>
          <dgm:chMax val="0"/>
          <dgm:bulletEnabled val="1"/>
        </dgm:presLayoutVars>
      </dgm:prSet>
      <dgm:spPr/>
    </dgm:pt>
    <dgm:pt modelId="{CFD94665-423E-459B-B3B1-872B1E678197}" type="pres">
      <dgm:prSet presAssocID="{A4C0A307-53B8-4CEF-9777-F1FB5BB160C7}" presName="spacer" presStyleCnt="0"/>
      <dgm:spPr/>
    </dgm:pt>
    <dgm:pt modelId="{9B57479E-39E2-49C6-8E48-FB3A0F7BC66A}" type="pres">
      <dgm:prSet presAssocID="{7377385B-1E27-44F9-9567-B90B0F5D7F93}" presName="parentText" presStyleLbl="node1" presStyleIdx="2" presStyleCnt="3">
        <dgm:presLayoutVars>
          <dgm:chMax val="0"/>
          <dgm:bulletEnabled val="1"/>
        </dgm:presLayoutVars>
      </dgm:prSet>
      <dgm:spPr/>
    </dgm:pt>
  </dgm:ptLst>
  <dgm:cxnLst>
    <dgm:cxn modelId="{33F3D66E-128F-4831-AC8C-573CD8285C14}" type="presOf" srcId="{E7E971F4-1153-402D-BBF6-03F3E0F46F72}" destId="{8DD8A73E-D529-417E-A026-1C6AD477F208}" srcOrd="0" destOrd="0" presId="urn:microsoft.com/office/officeart/2005/8/layout/vList2"/>
    <dgm:cxn modelId="{5BBBDE56-7E64-4D32-8D21-3D5DB34F42A6}" type="presOf" srcId="{733C5861-A5E7-43CA-B2AD-BD88DE8AFE2A}" destId="{E0CA9E38-AF4D-426E-883D-D457824F89E7}" srcOrd="0" destOrd="0" presId="urn:microsoft.com/office/officeart/2005/8/layout/vList2"/>
    <dgm:cxn modelId="{4F78447A-52E8-4BF8-A033-90F6265A4CB8}" type="presOf" srcId="{F39C66C5-B130-433A-822A-D0044132D6C2}" destId="{6B34DFFB-CB96-4F49-A97B-F8FD4A06167C}" srcOrd="0" destOrd="0" presId="urn:microsoft.com/office/officeart/2005/8/layout/vList2"/>
    <dgm:cxn modelId="{89CB6FBD-75A2-4A64-8756-7DAAA88D163B}" srcId="{733C5861-A5E7-43CA-B2AD-BD88DE8AFE2A}" destId="{F39C66C5-B130-433A-822A-D0044132D6C2}" srcOrd="1" destOrd="0" parTransId="{37365CE7-DA1F-4D7C-9A8C-1CC292D26940}" sibTransId="{A4C0A307-53B8-4CEF-9777-F1FB5BB160C7}"/>
    <dgm:cxn modelId="{41F601CF-9234-442F-9900-17125B56AF90}" srcId="{733C5861-A5E7-43CA-B2AD-BD88DE8AFE2A}" destId="{E7E971F4-1153-402D-BBF6-03F3E0F46F72}" srcOrd="0" destOrd="0" parTransId="{11BF3AF1-AE4E-4534-B367-675858558F9A}" sibTransId="{C7A8C50A-C6B9-44B8-8EAE-81FDB2837E64}"/>
    <dgm:cxn modelId="{C0C947DB-3A5F-4C09-AC99-63920AEF0438}" type="presOf" srcId="{7377385B-1E27-44F9-9567-B90B0F5D7F93}" destId="{9B57479E-39E2-49C6-8E48-FB3A0F7BC66A}" srcOrd="0" destOrd="0" presId="urn:microsoft.com/office/officeart/2005/8/layout/vList2"/>
    <dgm:cxn modelId="{059FAAED-6277-4526-9C0F-2EB77AE12F58}" srcId="{733C5861-A5E7-43CA-B2AD-BD88DE8AFE2A}" destId="{7377385B-1E27-44F9-9567-B90B0F5D7F93}" srcOrd="2" destOrd="0" parTransId="{7B9F1BE8-A7C7-4510-AF1D-2265FC8B57F6}" sibTransId="{E7456504-162B-4D06-907D-00DE665D5669}"/>
    <dgm:cxn modelId="{229F0F2F-FCEA-40DD-A665-0BB4E336A5A6}" type="presParOf" srcId="{E0CA9E38-AF4D-426E-883D-D457824F89E7}" destId="{8DD8A73E-D529-417E-A026-1C6AD477F208}" srcOrd="0" destOrd="0" presId="urn:microsoft.com/office/officeart/2005/8/layout/vList2"/>
    <dgm:cxn modelId="{A920DCAA-3887-4B4E-85B6-7520BAA7A855}" type="presParOf" srcId="{E0CA9E38-AF4D-426E-883D-D457824F89E7}" destId="{2ADE307F-5A72-4598-BAB9-15529854E958}" srcOrd="1" destOrd="0" presId="urn:microsoft.com/office/officeart/2005/8/layout/vList2"/>
    <dgm:cxn modelId="{3B3200C4-3D96-441F-A58B-57C074072A08}" type="presParOf" srcId="{E0CA9E38-AF4D-426E-883D-D457824F89E7}" destId="{6B34DFFB-CB96-4F49-A97B-F8FD4A06167C}" srcOrd="2" destOrd="0" presId="urn:microsoft.com/office/officeart/2005/8/layout/vList2"/>
    <dgm:cxn modelId="{0BF821CE-1C3E-4D7B-9668-4712B9017BB0}" type="presParOf" srcId="{E0CA9E38-AF4D-426E-883D-D457824F89E7}" destId="{CFD94665-423E-459B-B3B1-872B1E678197}" srcOrd="3" destOrd="0" presId="urn:microsoft.com/office/officeart/2005/8/layout/vList2"/>
    <dgm:cxn modelId="{ED46CF18-45C6-4464-859C-DB45E526490E}" type="presParOf" srcId="{E0CA9E38-AF4D-426E-883D-D457824F89E7}" destId="{9B57479E-39E2-49C6-8E48-FB3A0F7BC6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234B98-7A3B-4171-814C-872170AE0DD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B6D233-FB3D-48E1-A7C8-86818DFBB628}">
      <dgm:prSet custT="1"/>
      <dgm:spPr>
        <a:solidFill>
          <a:schemeClr val="accent5">
            <a:lumMod val="40000"/>
            <a:lumOff val="60000"/>
          </a:schemeClr>
        </a:solidFill>
      </dgm:spPr>
      <dgm:t>
        <a:bodyPr/>
        <a:lstStyle/>
        <a:p>
          <a:pPr rtl="0"/>
          <a:r>
            <a:rPr lang="en-US" sz="1600" dirty="0">
              <a:solidFill>
                <a:schemeClr val="tx1"/>
              </a:solidFill>
              <a:latin typeface="Calibri Light" panose="020F0302020204030204"/>
            </a:rPr>
            <a:t>In</a:t>
          </a:r>
          <a:r>
            <a:rPr lang="en-US" sz="1600" dirty="0">
              <a:solidFill>
                <a:schemeClr val="tx1"/>
              </a:solidFill>
            </a:rPr>
            <a:t> previous records students recorded ‘normal births’ (over 37</a:t>
          </a:r>
          <a:r>
            <a:rPr lang="en-US" sz="1600" dirty="0">
              <a:solidFill>
                <a:schemeClr val="tx1"/>
              </a:solidFill>
              <a:latin typeface="Calibri Light" panose="020F0302020204030204"/>
            </a:rPr>
            <a:t> </a:t>
          </a:r>
          <a:r>
            <a:rPr lang="en-US" sz="1600" dirty="0">
              <a:solidFill>
                <a:schemeClr val="tx1"/>
              </a:solidFill>
            </a:rPr>
            <a:t>weeks, to end of third stage etc</a:t>
          </a:r>
          <a:r>
            <a:rPr lang="en-US" sz="1600" dirty="0">
              <a:solidFill>
                <a:schemeClr val="tx1"/>
              </a:solidFill>
              <a:latin typeface="Calibri Light" panose="020F0302020204030204"/>
            </a:rPr>
            <a:t>.),</a:t>
          </a:r>
          <a:r>
            <a:rPr lang="en-US" sz="1600" dirty="0">
              <a:solidFill>
                <a:schemeClr val="tx1"/>
              </a:solidFill>
            </a:rPr>
            <a:t> but MORA allows opportunity to record births ‘personally facilitated’</a:t>
          </a:r>
          <a:r>
            <a:rPr lang="en-US" sz="1600" dirty="0">
              <a:solidFill>
                <a:schemeClr val="tx1"/>
              </a:solidFill>
              <a:latin typeface="Calibri Light" panose="020F0302020204030204"/>
            </a:rPr>
            <a:t> </a:t>
          </a:r>
          <a:r>
            <a:rPr lang="en-US" sz="1600" dirty="0">
              <a:solidFill>
                <a:schemeClr val="tx1"/>
              </a:solidFill>
            </a:rPr>
            <a:t>and then record if it is universal or additional care. Examples of additional care might be IOL, medical conditions, pre 37 weeks, epidural</a:t>
          </a:r>
        </a:p>
      </dgm:t>
    </dgm:pt>
    <dgm:pt modelId="{0F60035B-5934-438A-8BE5-DFE5655A963F}" type="parTrans" cxnId="{625AA7ED-7705-4B01-B797-BD0E8F88DBB7}">
      <dgm:prSet/>
      <dgm:spPr/>
      <dgm:t>
        <a:bodyPr/>
        <a:lstStyle/>
        <a:p>
          <a:endParaRPr lang="en-US"/>
        </a:p>
      </dgm:t>
    </dgm:pt>
    <dgm:pt modelId="{7DC04C34-122A-42F5-848B-BF1E5916561A}" type="sibTrans" cxnId="{625AA7ED-7705-4B01-B797-BD0E8F88DBB7}">
      <dgm:prSet/>
      <dgm:spPr/>
      <dgm:t>
        <a:bodyPr/>
        <a:lstStyle/>
        <a:p>
          <a:endParaRPr lang="en-US"/>
        </a:p>
      </dgm:t>
    </dgm:pt>
    <dgm:pt modelId="{01BAE22F-83AF-4801-9B64-2F0C13370DF5}">
      <dgm:prSet custT="1"/>
      <dgm:spPr/>
      <dgm:t>
        <a:bodyPr/>
        <a:lstStyle/>
        <a:p>
          <a:r>
            <a:rPr lang="en-US" sz="1800" dirty="0">
              <a:solidFill>
                <a:schemeClr val="tx1"/>
              </a:solidFill>
            </a:rPr>
            <a:t>Universal care will encompass the normal births.  Students need 40 of these for the EU directives.  MORA/PARE automatically adds these up on the summary pages (p96, p108 and p120</a:t>
          </a:r>
          <a:r>
            <a:rPr lang="en-US" sz="1400" dirty="0">
              <a:solidFill>
                <a:schemeClr val="tx1"/>
              </a:solidFill>
            </a:rPr>
            <a:t>)</a:t>
          </a:r>
        </a:p>
      </dgm:t>
    </dgm:pt>
    <dgm:pt modelId="{1ADCCFEB-9F90-444A-94D7-B528ED41D9AC}" type="parTrans" cxnId="{5B38AD22-C864-48EE-BBDD-66A5D9D39965}">
      <dgm:prSet/>
      <dgm:spPr/>
      <dgm:t>
        <a:bodyPr/>
        <a:lstStyle/>
        <a:p>
          <a:endParaRPr lang="en-US"/>
        </a:p>
      </dgm:t>
    </dgm:pt>
    <dgm:pt modelId="{6A2A3EE0-D11F-4A73-92B9-BE5BD163E3D2}" type="sibTrans" cxnId="{5B38AD22-C864-48EE-BBDD-66A5D9D39965}">
      <dgm:prSet/>
      <dgm:spPr/>
      <dgm:t>
        <a:bodyPr/>
        <a:lstStyle/>
        <a:p>
          <a:endParaRPr lang="en-US"/>
        </a:p>
      </dgm:t>
    </dgm:pt>
    <dgm:pt modelId="{F46C7129-E069-47CF-B219-7AF9D0751131}">
      <dgm:prSet custT="1"/>
      <dgm:spPr>
        <a:solidFill>
          <a:schemeClr val="accent6">
            <a:lumMod val="40000"/>
            <a:lumOff val="60000"/>
          </a:schemeClr>
        </a:solidFill>
      </dgm:spPr>
      <dgm:t>
        <a:bodyPr/>
        <a:lstStyle/>
        <a:p>
          <a:r>
            <a:rPr lang="en-US" sz="1800" dirty="0">
              <a:solidFill>
                <a:schemeClr val="tx1"/>
              </a:solidFill>
            </a:rPr>
            <a:t>If 'additional care' is chosen, this allows students to record instances such as a 36+0 birth or 'additional care' as outlined in IP9, particularly noting IP9.11</a:t>
          </a:r>
        </a:p>
      </dgm:t>
    </dgm:pt>
    <dgm:pt modelId="{8E6022A5-AAB1-43E0-8898-A709E80D76F2}" type="parTrans" cxnId="{621CCAFF-A397-4059-9825-C35BDEEDBF0F}">
      <dgm:prSet/>
      <dgm:spPr/>
      <dgm:t>
        <a:bodyPr/>
        <a:lstStyle/>
        <a:p>
          <a:endParaRPr lang="en-US"/>
        </a:p>
      </dgm:t>
    </dgm:pt>
    <dgm:pt modelId="{228F3E69-74D5-4ABD-B460-8BD928372E72}" type="sibTrans" cxnId="{621CCAFF-A397-4059-9825-C35BDEEDBF0F}">
      <dgm:prSet/>
      <dgm:spPr/>
      <dgm:t>
        <a:bodyPr/>
        <a:lstStyle/>
        <a:p>
          <a:endParaRPr lang="en-US"/>
        </a:p>
      </dgm:t>
    </dgm:pt>
    <dgm:pt modelId="{423A992F-C835-4B45-B419-76EC1F95C2FB}">
      <dgm:prSet custT="1"/>
      <dgm:spPr>
        <a:solidFill>
          <a:schemeClr val="accent2">
            <a:lumMod val="60000"/>
            <a:lumOff val="40000"/>
          </a:schemeClr>
        </a:solidFill>
      </dgm:spPr>
      <dgm:t>
        <a:bodyPr/>
        <a:lstStyle/>
        <a:p>
          <a:r>
            <a:rPr lang="en-US" sz="1600" dirty="0">
              <a:solidFill>
                <a:schemeClr val="tx1"/>
              </a:solidFill>
            </a:rPr>
            <a:t>‘providing care for women and newborn infants before, during, and after medical interventions such as epidural analgesia, fetal blood sampling, instrumental births, caesarean section and medical and surgical interventions to manage haemorrhage, collaborating with colleagues as appropriate’</a:t>
          </a:r>
        </a:p>
      </dgm:t>
    </dgm:pt>
    <dgm:pt modelId="{EE6933BE-8FD2-4685-BE52-E34A1EBE3993}" type="parTrans" cxnId="{7EEF7ACD-D49E-473A-BBD3-33273A1AD943}">
      <dgm:prSet/>
      <dgm:spPr/>
      <dgm:t>
        <a:bodyPr/>
        <a:lstStyle/>
        <a:p>
          <a:endParaRPr lang="en-US"/>
        </a:p>
      </dgm:t>
    </dgm:pt>
    <dgm:pt modelId="{046086DD-14CD-461D-B50A-7895FE86A6C8}" type="sibTrans" cxnId="{7EEF7ACD-D49E-473A-BBD3-33273A1AD943}">
      <dgm:prSet/>
      <dgm:spPr/>
      <dgm:t>
        <a:bodyPr/>
        <a:lstStyle/>
        <a:p>
          <a:endParaRPr lang="en-US"/>
        </a:p>
      </dgm:t>
    </dgm:pt>
    <dgm:pt modelId="{3113C8CC-B918-4FE6-BA94-D38094C55215}">
      <dgm:prSet custT="1"/>
      <dgm:spPr/>
      <dgm:t>
        <a:bodyPr/>
        <a:lstStyle/>
        <a:p>
          <a:r>
            <a:rPr lang="en-US" sz="1800" b="1" dirty="0">
              <a:solidFill>
                <a:schemeClr val="tx1"/>
              </a:solidFill>
            </a:rPr>
            <a:t>Universal Care </a:t>
          </a:r>
          <a:r>
            <a:rPr lang="en-US" sz="1800" dirty="0">
              <a:solidFill>
                <a:schemeClr val="tx1"/>
              </a:solidFill>
            </a:rPr>
            <a:t>= (Low Risk) Care where a woman has required </a:t>
          </a:r>
          <a:r>
            <a:rPr lang="en-US" sz="1800" u="sng" dirty="0">
              <a:solidFill>
                <a:schemeClr val="tx1"/>
              </a:solidFill>
            </a:rPr>
            <a:t>no</a:t>
          </a:r>
          <a:r>
            <a:rPr lang="en-US" sz="1800" dirty="0">
              <a:solidFill>
                <a:schemeClr val="tx1"/>
              </a:solidFill>
            </a:rPr>
            <a:t> intervention </a:t>
          </a:r>
        </a:p>
      </dgm:t>
    </dgm:pt>
    <dgm:pt modelId="{D42C2FAE-3212-4290-9DB5-5A4031EC3036}" type="parTrans" cxnId="{71BDFEF6-A914-4768-99E2-07BEEDDD6D2E}">
      <dgm:prSet/>
      <dgm:spPr/>
      <dgm:t>
        <a:bodyPr/>
        <a:lstStyle/>
        <a:p>
          <a:endParaRPr lang="en-US"/>
        </a:p>
      </dgm:t>
    </dgm:pt>
    <dgm:pt modelId="{7925E4B7-B98B-4495-9E8A-E4F37EA998A9}" type="sibTrans" cxnId="{71BDFEF6-A914-4768-99E2-07BEEDDD6D2E}">
      <dgm:prSet/>
      <dgm:spPr/>
      <dgm:t>
        <a:bodyPr/>
        <a:lstStyle/>
        <a:p>
          <a:endParaRPr lang="en-US"/>
        </a:p>
      </dgm:t>
    </dgm:pt>
    <dgm:pt modelId="{A5A0B650-1922-412D-A381-469E709D7930}">
      <dgm:prSet custT="1"/>
      <dgm:spPr>
        <a:solidFill>
          <a:schemeClr val="accent3">
            <a:lumMod val="60000"/>
            <a:lumOff val="40000"/>
          </a:schemeClr>
        </a:solidFill>
      </dgm:spPr>
      <dgm:t>
        <a:bodyPr/>
        <a:lstStyle/>
        <a:p>
          <a:r>
            <a:rPr lang="en-US" sz="1800" b="1" dirty="0">
              <a:solidFill>
                <a:schemeClr val="tx1"/>
              </a:solidFill>
            </a:rPr>
            <a:t>Additional Care </a:t>
          </a:r>
          <a:r>
            <a:rPr lang="en-US" sz="1800" dirty="0">
              <a:solidFill>
                <a:schemeClr val="tx1"/>
              </a:solidFill>
            </a:rPr>
            <a:t>= (High Risk) Care when a woman requires any level of intervention from the ‘norm’ i.e. IOL, CTG, epidural, instrumental birth, EMCS </a:t>
          </a:r>
          <a:r>
            <a:rPr lang="en-US" sz="1800" dirty="0" err="1">
              <a:solidFill>
                <a:schemeClr val="tx1"/>
              </a:solidFill>
            </a:rPr>
            <a:t>etc</a:t>
          </a:r>
          <a:endParaRPr lang="en-US" sz="1800" dirty="0">
            <a:solidFill>
              <a:schemeClr val="tx1"/>
            </a:solidFill>
          </a:endParaRPr>
        </a:p>
      </dgm:t>
    </dgm:pt>
    <dgm:pt modelId="{685868C8-C192-4A02-BC51-9347E406E6EF}" type="parTrans" cxnId="{BEB12EE6-DAD0-4A83-B2F8-40A0E05AB19B}">
      <dgm:prSet/>
      <dgm:spPr/>
      <dgm:t>
        <a:bodyPr/>
        <a:lstStyle/>
        <a:p>
          <a:endParaRPr lang="en-US"/>
        </a:p>
      </dgm:t>
    </dgm:pt>
    <dgm:pt modelId="{F153DA22-1248-4329-97F0-6836035B415E}" type="sibTrans" cxnId="{BEB12EE6-DAD0-4A83-B2F8-40A0E05AB19B}">
      <dgm:prSet/>
      <dgm:spPr/>
      <dgm:t>
        <a:bodyPr/>
        <a:lstStyle/>
        <a:p>
          <a:endParaRPr lang="en-US"/>
        </a:p>
      </dgm:t>
    </dgm:pt>
    <dgm:pt modelId="{63BEFE91-FF2C-4CAD-89A0-13FE7C47A375}" type="pres">
      <dgm:prSet presAssocID="{E4234B98-7A3B-4171-814C-872170AE0DD4}" presName="linear" presStyleCnt="0">
        <dgm:presLayoutVars>
          <dgm:animLvl val="lvl"/>
          <dgm:resizeHandles val="exact"/>
        </dgm:presLayoutVars>
      </dgm:prSet>
      <dgm:spPr/>
    </dgm:pt>
    <dgm:pt modelId="{BC34F566-E79B-45E0-B61E-7A28C63CE0E5}" type="pres">
      <dgm:prSet presAssocID="{00B6D233-FB3D-48E1-A7C8-86818DFBB628}" presName="parentText" presStyleLbl="node1" presStyleIdx="0" presStyleCnt="6">
        <dgm:presLayoutVars>
          <dgm:chMax val="0"/>
          <dgm:bulletEnabled val="1"/>
        </dgm:presLayoutVars>
      </dgm:prSet>
      <dgm:spPr/>
    </dgm:pt>
    <dgm:pt modelId="{BEE643EF-2ED0-4EFC-A887-58AD680FC3CA}" type="pres">
      <dgm:prSet presAssocID="{7DC04C34-122A-42F5-848B-BF1E5916561A}" presName="spacer" presStyleCnt="0"/>
      <dgm:spPr/>
    </dgm:pt>
    <dgm:pt modelId="{81EDED96-DA10-4112-8BE1-C01231C3CE44}" type="pres">
      <dgm:prSet presAssocID="{01BAE22F-83AF-4801-9B64-2F0C13370DF5}" presName="parentText" presStyleLbl="node1" presStyleIdx="1" presStyleCnt="6">
        <dgm:presLayoutVars>
          <dgm:chMax val="0"/>
          <dgm:bulletEnabled val="1"/>
        </dgm:presLayoutVars>
      </dgm:prSet>
      <dgm:spPr/>
    </dgm:pt>
    <dgm:pt modelId="{C01996E8-FAE0-4579-A5CD-7EE0D4336D9B}" type="pres">
      <dgm:prSet presAssocID="{6A2A3EE0-D11F-4A73-92B9-BE5BD163E3D2}" presName="spacer" presStyleCnt="0"/>
      <dgm:spPr/>
    </dgm:pt>
    <dgm:pt modelId="{F26F5FB7-229F-46E1-ABFD-6577E74B2C89}" type="pres">
      <dgm:prSet presAssocID="{F46C7129-E069-47CF-B219-7AF9D0751131}" presName="parentText" presStyleLbl="node1" presStyleIdx="2" presStyleCnt="6">
        <dgm:presLayoutVars>
          <dgm:chMax val="0"/>
          <dgm:bulletEnabled val="1"/>
        </dgm:presLayoutVars>
      </dgm:prSet>
      <dgm:spPr/>
    </dgm:pt>
    <dgm:pt modelId="{39F134F3-3753-46D6-BC85-66B777E854AE}" type="pres">
      <dgm:prSet presAssocID="{228F3E69-74D5-4ABD-B460-8BD928372E72}" presName="spacer" presStyleCnt="0"/>
      <dgm:spPr/>
    </dgm:pt>
    <dgm:pt modelId="{B1AAC24F-51CA-4B39-B6EF-41D954F8E837}" type="pres">
      <dgm:prSet presAssocID="{423A992F-C835-4B45-B419-76EC1F95C2FB}" presName="parentText" presStyleLbl="node1" presStyleIdx="3" presStyleCnt="6">
        <dgm:presLayoutVars>
          <dgm:chMax val="0"/>
          <dgm:bulletEnabled val="1"/>
        </dgm:presLayoutVars>
      </dgm:prSet>
      <dgm:spPr/>
    </dgm:pt>
    <dgm:pt modelId="{22AE04C6-DD2B-4D1E-B9EC-8B16268976E2}" type="pres">
      <dgm:prSet presAssocID="{046086DD-14CD-461D-B50A-7895FE86A6C8}" presName="spacer" presStyleCnt="0"/>
      <dgm:spPr/>
    </dgm:pt>
    <dgm:pt modelId="{98543B64-8071-4C96-8EF3-0465C4577F6E}" type="pres">
      <dgm:prSet presAssocID="{3113C8CC-B918-4FE6-BA94-D38094C55215}" presName="parentText" presStyleLbl="node1" presStyleIdx="4" presStyleCnt="6">
        <dgm:presLayoutVars>
          <dgm:chMax val="0"/>
          <dgm:bulletEnabled val="1"/>
        </dgm:presLayoutVars>
      </dgm:prSet>
      <dgm:spPr/>
    </dgm:pt>
    <dgm:pt modelId="{BF726D41-4787-427C-B851-2ED519E63439}" type="pres">
      <dgm:prSet presAssocID="{7925E4B7-B98B-4495-9E8A-E4F37EA998A9}" presName="spacer" presStyleCnt="0"/>
      <dgm:spPr/>
    </dgm:pt>
    <dgm:pt modelId="{FC97475C-91AE-4265-89B9-AC9FB4BC7D2D}" type="pres">
      <dgm:prSet presAssocID="{A5A0B650-1922-412D-A381-469E709D7930}" presName="parentText" presStyleLbl="node1" presStyleIdx="5" presStyleCnt="6">
        <dgm:presLayoutVars>
          <dgm:chMax val="0"/>
          <dgm:bulletEnabled val="1"/>
        </dgm:presLayoutVars>
      </dgm:prSet>
      <dgm:spPr/>
    </dgm:pt>
  </dgm:ptLst>
  <dgm:cxnLst>
    <dgm:cxn modelId="{99419B00-6624-43E1-85A2-5D9DF6752D3F}" type="presOf" srcId="{A5A0B650-1922-412D-A381-469E709D7930}" destId="{FC97475C-91AE-4265-89B9-AC9FB4BC7D2D}" srcOrd="0" destOrd="0" presId="urn:microsoft.com/office/officeart/2005/8/layout/vList2"/>
    <dgm:cxn modelId="{B2B47E11-9B5D-48E2-B5FB-59E8F8D11E5D}" type="presOf" srcId="{01BAE22F-83AF-4801-9B64-2F0C13370DF5}" destId="{81EDED96-DA10-4112-8BE1-C01231C3CE44}" srcOrd="0" destOrd="0" presId="urn:microsoft.com/office/officeart/2005/8/layout/vList2"/>
    <dgm:cxn modelId="{78AFFE16-FB49-4338-9C09-5A7F720F42E4}" type="presOf" srcId="{00B6D233-FB3D-48E1-A7C8-86818DFBB628}" destId="{BC34F566-E79B-45E0-B61E-7A28C63CE0E5}" srcOrd="0" destOrd="0" presId="urn:microsoft.com/office/officeart/2005/8/layout/vList2"/>
    <dgm:cxn modelId="{5B38AD22-C864-48EE-BBDD-66A5D9D39965}" srcId="{E4234B98-7A3B-4171-814C-872170AE0DD4}" destId="{01BAE22F-83AF-4801-9B64-2F0C13370DF5}" srcOrd="1" destOrd="0" parTransId="{1ADCCFEB-9F90-444A-94D7-B528ED41D9AC}" sibTransId="{6A2A3EE0-D11F-4A73-92B9-BE5BD163E3D2}"/>
    <dgm:cxn modelId="{3AF55B63-8F28-4436-ACDC-2FFC08A14175}" type="presOf" srcId="{3113C8CC-B918-4FE6-BA94-D38094C55215}" destId="{98543B64-8071-4C96-8EF3-0465C4577F6E}" srcOrd="0" destOrd="0" presId="urn:microsoft.com/office/officeart/2005/8/layout/vList2"/>
    <dgm:cxn modelId="{A145A34A-1378-4538-9BA4-18A6806FDFCF}" type="presOf" srcId="{E4234B98-7A3B-4171-814C-872170AE0DD4}" destId="{63BEFE91-FF2C-4CAD-89A0-13FE7C47A375}" srcOrd="0" destOrd="0" presId="urn:microsoft.com/office/officeart/2005/8/layout/vList2"/>
    <dgm:cxn modelId="{48B9C06D-3FF8-4224-920D-B7F34AE2C229}" type="presOf" srcId="{F46C7129-E069-47CF-B219-7AF9D0751131}" destId="{F26F5FB7-229F-46E1-ABFD-6577E74B2C89}" srcOrd="0" destOrd="0" presId="urn:microsoft.com/office/officeart/2005/8/layout/vList2"/>
    <dgm:cxn modelId="{7137A7B1-7F06-40D6-BBFC-4091A843472B}" type="presOf" srcId="{423A992F-C835-4B45-B419-76EC1F95C2FB}" destId="{B1AAC24F-51CA-4B39-B6EF-41D954F8E837}" srcOrd="0" destOrd="0" presId="urn:microsoft.com/office/officeart/2005/8/layout/vList2"/>
    <dgm:cxn modelId="{7EEF7ACD-D49E-473A-BBD3-33273A1AD943}" srcId="{E4234B98-7A3B-4171-814C-872170AE0DD4}" destId="{423A992F-C835-4B45-B419-76EC1F95C2FB}" srcOrd="3" destOrd="0" parTransId="{EE6933BE-8FD2-4685-BE52-E34A1EBE3993}" sibTransId="{046086DD-14CD-461D-B50A-7895FE86A6C8}"/>
    <dgm:cxn modelId="{BEB12EE6-DAD0-4A83-B2F8-40A0E05AB19B}" srcId="{E4234B98-7A3B-4171-814C-872170AE0DD4}" destId="{A5A0B650-1922-412D-A381-469E709D7930}" srcOrd="5" destOrd="0" parTransId="{685868C8-C192-4A02-BC51-9347E406E6EF}" sibTransId="{F153DA22-1248-4329-97F0-6836035B415E}"/>
    <dgm:cxn modelId="{625AA7ED-7705-4B01-B797-BD0E8F88DBB7}" srcId="{E4234B98-7A3B-4171-814C-872170AE0DD4}" destId="{00B6D233-FB3D-48E1-A7C8-86818DFBB628}" srcOrd="0" destOrd="0" parTransId="{0F60035B-5934-438A-8BE5-DFE5655A963F}" sibTransId="{7DC04C34-122A-42F5-848B-BF1E5916561A}"/>
    <dgm:cxn modelId="{71BDFEF6-A914-4768-99E2-07BEEDDD6D2E}" srcId="{E4234B98-7A3B-4171-814C-872170AE0DD4}" destId="{3113C8CC-B918-4FE6-BA94-D38094C55215}" srcOrd="4" destOrd="0" parTransId="{D42C2FAE-3212-4290-9DB5-5A4031EC3036}" sibTransId="{7925E4B7-B98B-4495-9E8A-E4F37EA998A9}"/>
    <dgm:cxn modelId="{621CCAFF-A397-4059-9825-C35BDEEDBF0F}" srcId="{E4234B98-7A3B-4171-814C-872170AE0DD4}" destId="{F46C7129-E069-47CF-B219-7AF9D0751131}" srcOrd="2" destOrd="0" parTransId="{8E6022A5-AAB1-43E0-8898-A709E80D76F2}" sibTransId="{228F3E69-74D5-4ABD-B460-8BD928372E72}"/>
    <dgm:cxn modelId="{0779F8B7-DEB0-48B2-BC19-811A50D14596}" type="presParOf" srcId="{63BEFE91-FF2C-4CAD-89A0-13FE7C47A375}" destId="{BC34F566-E79B-45E0-B61E-7A28C63CE0E5}" srcOrd="0" destOrd="0" presId="urn:microsoft.com/office/officeart/2005/8/layout/vList2"/>
    <dgm:cxn modelId="{E18778EF-2D8F-4780-8F91-5260C2EB32BF}" type="presParOf" srcId="{63BEFE91-FF2C-4CAD-89A0-13FE7C47A375}" destId="{BEE643EF-2ED0-4EFC-A887-58AD680FC3CA}" srcOrd="1" destOrd="0" presId="urn:microsoft.com/office/officeart/2005/8/layout/vList2"/>
    <dgm:cxn modelId="{16989005-A39B-4A5B-9F66-17D624F124BF}" type="presParOf" srcId="{63BEFE91-FF2C-4CAD-89A0-13FE7C47A375}" destId="{81EDED96-DA10-4112-8BE1-C01231C3CE44}" srcOrd="2" destOrd="0" presId="urn:microsoft.com/office/officeart/2005/8/layout/vList2"/>
    <dgm:cxn modelId="{E6AF5B81-63E7-40FE-89BF-E250B7F62364}" type="presParOf" srcId="{63BEFE91-FF2C-4CAD-89A0-13FE7C47A375}" destId="{C01996E8-FAE0-4579-A5CD-7EE0D4336D9B}" srcOrd="3" destOrd="0" presId="urn:microsoft.com/office/officeart/2005/8/layout/vList2"/>
    <dgm:cxn modelId="{B97C2C11-8409-4B35-B91F-F780A3222CDE}" type="presParOf" srcId="{63BEFE91-FF2C-4CAD-89A0-13FE7C47A375}" destId="{F26F5FB7-229F-46E1-ABFD-6577E74B2C89}" srcOrd="4" destOrd="0" presId="urn:microsoft.com/office/officeart/2005/8/layout/vList2"/>
    <dgm:cxn modelId="{B107E076-26FF-410F-B3F7-795C7577C635}" type="presParOf" srcId="{63BEFE91-FF2C-4CAD-89A0-13FE7C47A375}" destId="{39F134F3-3753-46D6-BC85-66B777E854AE}" srcOrd="5" destOrd="0" presId="urn:microsoft.com/office/officeart/2005/8/layout/vList2"/>
    <dgm:cxn modelId="{2624E253-40D5-4A39-BB1B-49B262F17858}" type="presParOf" srcId="{63BEFE91-FF2C-4CAD-89A0-13FE7C47A375}" destId="{B1AAC24F-51CA-4B39-B6EF-41D954F8E837}" srcOrd="6" destOrd="0" presId="urn:microsoft.com/office/officeart/2005/8/layout/vList2"/>
    <dgm:cxn modelId="{D6C2D789-A691-49C4-9E2F-B9F4242C1FEF}" type="presParOf" srcId="{63BEFE91-FF2C-4CAD-89A0-13FE7C47A375}" destId="{22AE04C6-DD2B-4D1E-B9EC-8B16268976E2}" srcOrd="7" destOrd="0" presId="urn:microsoft.com/office/officeart/2005/8/layout/vList2"/>
    <dgm:cxn modelId="{35E1E67D-4DAF-4EBC-A213-498358E1A058}" type="presParOf" srcId="{63BEFE91-FF2C-4CAD-89A0-13FE7C47A375}" destId="{98543B64-8071-4C96-8EF3-0465C4577F6E}" srcOrd="8" destOrd="0" presId="urn:microsoft.com/office/officeart/2005/8/layout/vList2"/>
    <dgm:cxn modelId="{B1AA9BA9-C0A8-413A-8832-7DDB1D060495}" type="presParOf" srcId="{63BEFE91-FF2C-4CAD-89A0-13FE7C47A375}" destId="{BF726D41-4787-427C-B851-2ED519E63439}" srcOrd="9" destOrd="0" presId="urn:microsoft.com/office/officeart/2005/8/layout/vList2"/>
    <dgm:cxn modelId="{E5EE47AC-3DC6-4781-8E2B-80EF5C335B19}" type="presParOf" srcId="{63BEFE91-FF2C-4CAD-89A0-13FE7C47A375}" destId="{FC97475C-91AE-4265-89B9-AC9FB4BC7D2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234B98-7A3B-4171-814C-872170AE0DD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0B6D233-FB3D-48E1-A7C8-86818DFBB628}">
      <dgm:prSet/>
      <dgm:spPr/>
      <dgm:t>
        <a:bodyPr/>
        <a:lstStyle/>
        <a:p>
          <a:pPr algn="l">
            <a:lnSpc>
              <a:spcPct val="90000"/>
            </a:lnSpc>
          </a:pPr>
          <a:r>
            <a:rPr lang="en-US" dirty="0"/>
            <a:t>This is where students may input any episodes of intrapartum care where they care for a woman during </a:t>
          </a:r>
          <a:r>
            <a:rPr lang="en-US" dirty="0" err="1"/>
            <a:t>labour</a:t>
          </a:r>
          <a:r>
            <a:rPr lang="en-US" dirty="0"/>
            <a:t> but do not facilitate the birth. Examples may include instrumental birth, the woman births after the shift has ended, the woman has a category 1 or 2 caesarean section </a:t>
          </a:r>
        </a:p>
      </dgm:t>
    </dgm:pt>
    <dgm:pt modelId="{0F60035B-5934-438A-8BE5-DFE5655A963F}" type="parTrans" cxnId="{625AA7ED-7705-4B01-B797-BD0E8F88DBB7}">
      <dgm:prSet/>
      <dgm:spPr/>
      <dgm:t>
        <a:bodyPr/>
        <a:lstStyle/>
        <a:p>
          <a:endParaRPr lang="en-US"/>
        </a:p>
      </dgm:t>
    </dgm:pt>
    <dgm:pt modelId="{7DC04C34-122A-42F5-848B-BF1E5916561A}" type="sibTrans" cxnId="{625AA7ED-7705-4B01-B797-BD0E8F88DBB7}">
      <dgm:prSet/>
      <dgm:spPr/>
      <dgm:t>
        <a:bodyPr/>
        <a:lstStyle/>
        <a:p>
          <a:endParaRPr lang="en-US"/>
        </a:p>
      </dgm:t>
    </dgm:pt>
    <dgm:pt modelId="{C4CA2503-FCA4-4042-83AF-9D5576FA9D17}">
      <dgm:prSet phldr="0"/>
      <dgm:spPr/>
      <dgm:t>
        <a:bodyPr/>
        <a:lstStyle/>
        <a:p>
          <a:pPr algn="l" rtl="0">
            <a:lnSpc>
              <a:spcPct val="90000"/>
            </a:lnSpc>
          </a:pPr>
          <a:r>
            <a:rPr lang="en-US" dirty="0"/>
            <a:t>Examples of women detailed as ’additional’ in the intrapartum section may include p</a:t>
          </a:r>
          <a:r>
            <a:rPr lang="en-US" dirty="0">
              <a:latin typeface="Calibri Light" panose="020F0302020204030204"/>
            </a:rPr>
            <a:t>re-eclampsia / IOL</a:t>
          </a:r>
          <a:r>
            <a:rPr lang="en-US" dirty="0"/>
            <a:t> / </a:t>
          </a:r>
          <a:r>
            <a:rPr lang="en-US" dirty="0">
              <a:latin typeface="Calibri Light" panose="020F0302020204030204"/>
            </a:rPr>
            <a:t>Augmentation / Diabetic</a:t>
          </a:r>
          <a:r>
            <a:rPr lang="en-US" dirty="0"/>
            <a:t> (on a sliding scale)</a:t>
          </a:r>
          <a:r>
            <a:rPr lang="en-US" dirty="0">
              <a:latin typeface="Calibri Light" panose="020F0302020204030204"/>
            </a:rPr>
            <a:t> / Sepsis / Epidural / Pre-term                      </a:t>
          </a:r>
          <a:r>
            <a:rPr lang="en-US" dirty="0"/>
            <a:t>(this is not a definitive list)  </a:t>
          </a:r>
        </a:p>
      </dgm:t>
    </dgm:pt>
    <dgm:pt modelId="{6650F8BC-EC14-4F52-A868-B0D3663726E2}" type="parTrans" cxnId="{519171A8-3490-4391-802C-939397DB9E74}">
      <dgm:prSet/>
      <dgm:spPr/>
      <dgm:t>
        <a:bodyPr/>
        <a:lstStyle/>
        <a:p>
          <a:endParaRPr lang="en-GB"/>
        </a:p>
      </dgm:t>
    </dgm:pt>
    <dgm:pt modelId="{5BB9F937-37AD-4465-A7BA-AE6A98EA8AC6}" type="sibTrans" cxnId="{519171A8-3490-4391-802C-939397DB9E74}">
      <dgm:prSet/>
      <dgm:spPr/>
      <dgm:t>
        <a:bodyPr/>
        <a:lstStyle/>
        <a:p>
          <a:endParaRPr lang="en-GB"/>
        </a:p>
      </dgm:t>
    </dgm:pt>
    <dgm:pt modelId="{5F249B7D-D07E-4338-BB04-54B0FEED00CD}">
      <dgm:prSet phldr="0"/>
      <dgm:spPr>
        <a:solidFill>
          <a:schemeClr val="bg1">
            <a:lumMod val="65000"/>
          </a:schemeClr>
        </a:solidFill>
      </dgm:spPr>
      <dgm:t>
        <a:bodyPr/>
        <a:lstStyle/>
        <a:p>
          <a:pPr algn="l" rtl="0">
            <a:lnSpc>
              <a:spcPct val="90000"/>
            </a:lnSpc>
          </a:pPr>
          <a:r>
            <a:rPr lang="en-US" dirty="0"/>
            <a:t>Please note :</a:t>
          </a:r>
          <a:r>
            <a:rPr lang="en-US" dirty="0">
              <a:latin typeface="Calibri Light" panose="020F0302020204030204"/>
            </a:rPr>
            <a:t> Twins</a:t>
          </a:r>
          <a:r>
            <a:rPr lang="en-US" dirty="0"/>
            <a:t> count as two births (if the student facilitates both births vaginally</a:t>
          </a:r>
          <a:r>
            <a:rPr lang="en-US" dirty="0">
              <a:latin typeface="Calibri Light" panose="020F0302020204030204"/>
            </a:rPr>
            <a:t>)</a:t>
          </a:r>
        </a:p>
      </dgm:t>
    </dgm:pt>
    <dgm:pt modelId="{52362A7A-3E07-4800-95D0-9B687A4A03C3}" type="parTrans" cxnId="{DF98818B-9CF0-4789-8E0A-682CEE1350BA}">
      <dgm:prSet/>
      <dgm:spPr/>
      <dgm:t>
        <a:bodyPr/>
        <a:lstStyle/>
        <a:p>
          <a:endParaRPr lang="en-GB"/>
        </a:p>
      </dgm:t>
    </dgm:pt>
    <dgm:pt modelId="{13D60562-6AC1-4154-96EE-4D7E8A9C87E9}" type="sibTrans" cxnId="{DF98818B-9CF0-4789-8E0A-682CEE1350BA}">
      <dgm:prSet/>
      <dgm:spPr/>
      <dgm:t>
        <a:bodyPr/>
        <a:lstStyle/>
        <a:p>
          <a:endParaRPr lang="en-GB"/>
        </a:p>
      </dgm:t>
    </dgm:pt>
    <dgm:pt modelId="{63BEFE91-FF2C-4CAD-89A0-13FE7C47A375}" type="pres">
      <dgm:prSet presAssocID="{E4234B98-7A3B-4171-814C-872170AE0DD4}" presName="linear" presStyleCnt="0">
        <dgm:presLayoutVars>
          <dgm:animLvl val="lvl"/>
          <dgm:resizeHandles val="exact"/>
        </dgm:presLayoutVars>
      </dgm:prSet>
      <dgm:spPr/>
    </dgm:pt>
    <dgm:pt modelId="{BC34F566-E79B-45E0-B61E-7A28C63CE0E5}" type="pres">
      <dgm:prSet presAssocID="{00B6D233-FB3D-48E1-A7C8-86818DFBB628}" presName="parentText" presStyleLbl="node1" presStyleIdx="0" presStyleCnt="3">
        <dgm:presLayoutVars>
          <dgm:chMax val="0"/>
          <dgm:bulletEnabled val="1"/>
        </dgm:presLayoutVars>
      </dgm:prSet>
      <dgm:spPr/>
    </dgm:pt>
    <dgm:pt modelId="{BEE643EF-2ED0-4EFC-A887-58AD680FC3CA}" type="pres">
      <dgm:prSet presAssocID="{7DC04C34-122A-42F5-848B-BF1E5916561A}" presName="spacer" presStyleCnt="0"/>
      <dgm:spPr/>
    </dgm:pt>
    <dgm:pt modelId="{C745C81C-5F15-4AB5-8723-CDE5349BD20A}" type="pres">
      <dgm:prSet presAssocID="{C4CA2503-FCA4-4042-83AF-9D5576FA9D17}" presName="parentText" presStyleLbl="node1" presStyleIdx="1" presStyleCnt="3">
        <dgm:presLayoutVars>
          <dgm:chMax val="0"/>
          <dgm:bulletEnabled val="1"/>
        </dgm:presLayoutVars>
      </dgm:prSet>
      <dgm:spPr/>
    </dgm:pt>
    <dgm:pt modelId="{24A4A4E0-CED0-4D1B-ADEF-81BCFCD33A7A}" type="pres">
      <dgm:prSet presAssocID="{5BB9F937-37AD-4465-A7BA-AE6A98EA8AC6}" presName="spacer" presStyleCnt="0"/>
      <dgm:spPr/>
    </dgm:pt>
    <dgm:pt modelId="{07D096EA-4A93-4EFB-B48D-6B5D377BFE3F}" type="pres">
      <dgm:prSet presAssocID="{5F249B7D-D07E-4338-BB04-54B0FEED00CD}" presName="parentText" presStyleLbl="node1" presStyleIdx="2" presStyleCnt="3">
        <dgm:presLayoutVars>
          <dgm:chMax val="0"/>
          <dgm:bulletEnabled val="1"/>
        </dgm:presLayoutVars>
      </dgm:prSet>
      <dgm:spPr/>
    </dgm:pt>
  </dgm:ptLst>
  <dgm:cxnLst>
    <dgm:cxn modelId="{B0252F0F-7DBE-41C3-B5E1-BB74514D0DEA}" type="presOf" srcId="{00B6D233-FB3D-48E1-A7C8-86818DFBB628}" destId="{BC34F566-E79B-45E0-B61E-7A28C63CE0E5}" srcOrd="0" destOrd="0" presId="urn:microsoft.com/office/officeart/2005/8/layout/vList2"/>
    <dgm:cxn modelId="{5F950B29-F2AD-4F6A-8718-4FD4C7FF7D1B}" type="presOf" srcId="{C4CA2503-FCA4-4042-83AF-9D5576FA9D17}" destId="{C745C81C-5F15-4AB5-8723-CDE5349BD20A}" srcOrd="0" destOrd="0" presId="urn:microsoft.com/office/officeart/2005/8/layout/vList2"/>
    <dgm:cxn modelId="{A145A34A-1378-4538-9BA4-18A6806FDFCF}" type="presOf" srcId="{E4234B98-7A3B-4171-814C-872170AE0DD4}" destId="{63BEFE91-FF2C-4CAD-89A0-13FE7C47A375}" srcOrd="0" destOrd="0" presId="urn:microsoft.com/office/officeart/2005/8/layout/vList2"/>
    <dgm:cxn modelId="{DF98818B-9CF0-4789-8E0A-682CEE1350BA}" srcId="{E4234B98-7A3B-4171-814C-872170AE0DD4}" destId="{5F249B7D-D07E-4338-BB04-54B0FEED00CD}" srcOrd="2" destOrd="0" parTransId="{52362A7A-3E07-4800-95D0-9B687A4A03C3}" sibTransId="{13D60562-6AC1-4154-96EE-4D7E8A9C87E9}"/>
    <dgm:cxn modelId="{519171A8-3490-4391-802C-939397DB9E74}" srcId="{E4234B98-7A3B-4171-814C-872170AE0DD4}" destId="{C4CA2503-FCA4-4042-83AF-9D5576FA9D17}" srcOrd="1" destOrd="0" parTransId="{6650F8BC-EC14-4F52-A868-B0D3663726E2}" sibTransId="{5BB9F937-37AD-4465-A7BA-AE6A98EA8AC6}"/>
    <dgm:cxn modelId="{625AA7ED-7705-4B01-B797-BD0E8F88DBB7}" srcId="{E4234B98-7A3B-4171-814C-872170AE0DD4}" destId="{00B6D233-FB3D-48E1-A7C8-86818DFBB628}" srcOrd="0" destOrd="0" parTransId="{0F60035B-5934-438A-8BE5-DFE5655A963F}" sibTransId="{7DC04C34-122A-42F5-848B-BF1E5916561A}"/>
    <dgm:cxn modelId="{113EA8EE-12F7-4A37-B943-11B098BD6465}" type="presOf" srcId="{5F249B7D-D07E-4338-BB04-54B0FEED00CD}" destId="{07D096EA-4A93-4EFB-B48D-6B5D377BFE3F}" srcOrd="0" destOrd="0" presId="urn:microsoft.com/office/officeart/2005/8/layout/vList2"/>
    <dgm:cxn modelId="{5E3BD17C-3AA6-4D55-BC20-84ECFD809143}" type="presParOf" srcId="{63BEFE91-FF2C-4CAD-89A0-13FE7C47A375}" destId="{BC34F566-E79B-45E0-B61E-7A28C63CE0E5}" srcOrd="0" destOrd="0" presId="urn:microsoft.com/office/officeart/2005/8/layout/vList2"/>
    <dgm:cxn modelId="{0CFE6B78-4D3C-432A-B9A4-F5B69FC6EA33}" type="presParOf" srcId="{63BEFE91-FF2C-4CAD-89A0-13FE7C47A375}" destId="{BEE643EF-2ED0-4EFC-A887-58AD680FC3CA}" srcOrd="1" destOrd="0" presId="urn:microsoft.com/office/officeart/2005/8/layout/vList2"/>
    <dgm:cxn modelId="{B1FA9E2D-8F13-4A62-B39B-506A2797D284}" type="presParOf" srcId="{63BEFE91-FF2C-4CAD-89A0-13FE7C47A375}" destId="{C745C81C-5F15-4AB5-8723-CDE5349BD20A}" srcOrd="2" destOrd="0" presId="urn:microsoft.com/office/officeart/2005/8/layout/vList2"/>
    <dgm:cxn modelId="{47D6B7A9-D690-451B-A2B9-5D238438CF3B}" type="presParOf" srcId="{63BEFE91-FF2C-4CAD-89A0-13FE7C47A375}" destId="{24A4A4E0-CED0-4D1B-ADEF-81BCFCD33A7A}" srcOrd="3" destOrd="0" presId="urn:microsoft.com/office/officeart/2005/8/layout/vList2"/>
    <dgm:cxn modelId="{772F1A58-4DA7-4EBF-8E1C-6C19836D7A02}" type="presParOf" srcId="{63BEFE91-FF2C-4CAD-89A0-13FE7C47A375}" destId="{07D096EA-4A93-4EFB-B48D-6B5D377BFE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76AE1-9A40-415E-89A5-A7103B278D9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B71487D9-123F-4C61-982B-5161349F4944}">
      <dgm:prSet phldrT="[Text]"/>
      <dgm:spPr>
        <a:solidFill>
          <a:srgbClr val="00B0F0"/>
        </a:solidFill>
      </dgm:spPr>
      <dgm:t>
        <a:bodyPr/>
        <a:lstStyle/>
        <a:p>
          <a:pPr rtl="0"/>
          <a:r>
            <a:rPr lang="en-GB" dirty="0"/>
            <a:t>A </a:t>
          </a:r>
          <a:r>
            <a:rPr lang="en-GB" b="0" dirty="0">
              <a:latin typeface="Calibri Light" panose="020F0302020204030204"/>
            </a:rPr>
            <a:t>single national</a:t>
          </a:r>
          <a:r>
            <a:rPr lang="en-GB" dirty="0"/>
            <a:t> document</a:t>
          </a:r>
          <a:r>
            <a:rPr lang="en-GB" dirty="0">
              <a:latin typeface="Calibri Light" panose="020F0302020204030204"/>
            </a:rPr>
            <a:t> that</a:t>
          </a:r>
          <a:r>
            <a:rPr lang="en-GB" dirty="0"/>
            <a:t> spans the duration of training</a:t>
          </a:r>
          <a:endParaRPr lang="en-US" dirty="0"/>
        </a:p>
      </dgm:t>
    </dgm:pt>
    <dgm:pt modelId="{6A2C8F8C-1F0E-4C6B-A29F-9BF869F722CA}" type="parTrans" cxnId="{2B242F23-B35A-4F47-A3D0-16E39348AA9F}">
      <dgm:prSet/>
      <dgm:spPr/>
      <dgm:t>
        <a:bodyPr/>
        <a:lstStyle/>
        <a:p>
          <a:endParaRPr lang="en-US"/>
        </a:p>
      </dgm:t>
    </dgm:pt>
    <dgm:pt modelId="{D78317A8-6679-446A-A92F-D5334E15EF5A}" type="sibTrans" cxnId="{2B242F23-B35A-4F47-A3D0-16E39348AA9F}">
      <dgm:prSet/>
      <dgm:spPr/>
      <dgm:t>
        <a:bodyPr/>
        <a:lstStyle/>
        <a:p>
          <a:endParaRPr lang="en-US"/>
        </a:p>
      </dgm:t>
    </dgm:pt>
    <dgm:pt modelId="{8576290F-52C7-4A92-8D29-CF716BED55AD}" type="pres">
      <dgm:prSet presAssocID="{91A76AE1-9A40-415E-89A5-A7103B278D92}" presName="diagram" presStyleCnt="0">
        <dgm:presLayoutVars>
          <dgm:dir/>
          <dgm:resizeHandles val="exact"/>
        </dgm:presLayoutVars>
      </dgm:prSet>
      <dgm:spPr/>
    </dgm:pt>
    <dgm:pt modelId="{182FF108-3641-4325-A81C-D2B23CDBE831}" type="pres">
      <dgm:prSet presAssocID="{B71487D9-123F-4C61-982B-5161349F4944}" presName="node" presStyleLbl="node1" presStyleIdx="0" presStyleCnt="1" custScaleX="48259" custScaleY="47785">
        <dgm:presLayoutVars>
          <dgm:bulletEnabled val="1"/>
        </dgm:presLayoutVars>
      </dgm:prSet>
      <dgm:spPr/>
    </dgm:pt>
  </dgm:ptLst>
  <dgm:cxnLst>
    <dgm:cxn modelId="{2B242F23-B35A-4F47-A3D0-16E39348AA9F}" srcId="{91A76AE1-9A40-415E-89A5-A7103B278D92}" destId="{B71487D9-123F-4C61-982B-5161349F4944}" srcOrd="0" destOrd="0" parTransId="{6A2C8F8C-1F0E-4C6B-A29F-9BF869F722CA}" sibTransId="{D78317A8-6679-446A-A92F-D5334E15EF5A}"/>
    <dgm:cxn modelId="{89BF85A5-544C-4781-BF23-F43B1018224E}" type="presOf" srcId="{91A76AE1-9A40-415E-89A5-A7103B278D92}" destId="{8576290F-52C7-4A92-8D29-CF716BED55AD}" srcOrd="0" destOrd="0" presId="urn:microsoft.com/office/officeart/2005/8/layout/default"/>
    <dgm:cxn modelId="{24C34BD0-EED2-45AC-AB06-C39AE0F97609}" type="presOf" srcId="{B71487D9-123F-4C61-982B-5161349F4944}" destId="{182FF108-3641-4325-A81C-D2B23CDBE831}" srcOrd="0" destOrd="0" presId="urn:microsoft.com/office/officeart/2005/8/layout/default"/>
    <dgm:cxn modelId="{31471C4A-94C7-47BE-8B46-55DC2CFF09F9}" type="presParOf" srcId="{8576290F-52C7-4A92-8D29-CF716BED55AD}" destId="{182FF108-3641-4325-A81C-D2B23CDBE83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6A73EC0-91CB-4ACE-A03D-98E209801CFB}"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E02FE8E7-1A38-44AF-9CA0-17CB5C83518C}">
      <dgm:prSet custT="1"/>
      <dgm:spPr/>
      <dgm:t>
        <a:bodyPr/>
        <a:lstStyle/>
        <a:p>
          <a:pPr algn="l" rtl="0"/>
          <a:r>
            <a:rPr lang="en-US" sz="1600" dirty="0">
              <a:solidFill>
                <a:srgbClr val="002060"/>
              </a:solidFill>
              <a:latin typeface="Calibri"/>
              <a:cs typeface="Calibri"/>
            </a:rPr>
            <a:t>Students are allocated to work with a PS on a day-to-day basis</a:t>
          </a:r>
          <a:endParaRPr lang="en-US" sz="1600" dirty="0"/>
        </a:p>
      </dgm:t>
    </dgm:pt>
    <dgm:pt modelId="{39FB5DDE-2E24-49CC-9773-11818E2BF53F}" type="parTrans" cxnId="{0E3B7D54-9431-4835-8455-C9C05C36923C}">
      <dgm:prSet/>
      <dgm:spPr/>
      <dgm:t>
        <a:bodyPr/>
        <a:lstStyle/>
        <a:p>
          <a:endParaRPr lang="en-US"/>
        </a:p>
      </dgm:t>
    </dgm:pt>
    <dgm:pt modelId="{F41ABAC3-6E02-4BA5-9DD9-279043C995CC}" type="sibTrans" cxnId="{0E3B7D54-9431-4835-8455-C9C05C36923C}">
      <dgm:prSet/>
      <dgm:spPr/>
      <dgm:t>
        <a:bodyPr/>
        <a:lstStyle/>
        <a:p>
          <a:endParaRPr lang="en-US"/>
        </a:p>
      </dgm:t>
    </dgm:pt>
    <dgm:pt modelId="{49CB50D5-D249-4EAE-95DA-3FFF09CCCF2A}">
      <dgm:prSet custT="1"/>
      <dgm:spPr/>
      <dgm:t>
        <a:bodyPr/>
        <a:lstStyle/>
        <a:p>
          <a:pPr algn="l" rtl="0"/>
          <a:r>
            <a:rPr lang="en-US" sz="1600" dirty="0">
              <a:solidFill>
                <a:srgbClr val="002060"/>
              </a:solidFill>
              <a:latin typeface="Calibri"/>
              <a:cs typeface="Calibri"/>
            </a:rPr>
            <a:t>PS confirm (sign) when a proficiency is met contemporaneously (remember this is year specific – see slide 16) </a:t>
          </a:r>
          <a:endParaRPr lang="en-US" sz="1600" dirty="0"/>
        </a:p>
      </dgm:t>
    </dgm:pt>
    <dgm:pt modelId="{C1F73C95-5E85-4FCA-B641-ECAB2E202A48}" type="parTrans" cxnId="{32316A15-E069-4A55-927A-F75A42297938}">
      <dgm:prSet/>
      <dgm:spPr/>
      <dgm:t>
        <a:bodyPr/>
        <a:lstStyle/>
        <a:p>
          <a:endParaRPr lang="en-US"/>
        </a:p>
      </dgm:t>
    </dgm:pt>
    <dgm:pt modelId="{676B52F4-2FBA-496B-851B-40898D4AE2AF}" type="sibTrans" cxnId="{32316A15-E069-4A55-927A-F75A42297938}">
      <dgm:prSet/>
      <dgm:spPr/>
      <dgm:t>
        <a:bodyPr/>
        <a:lstStyle/>
        <a:p>
          <a:endParaRPr lang="en-US"/>
        </a:p>
      </dgm:t>
    </dgm:pt>
    <dgm:pt modelId="{0F76D96C-061A-44CD-B0A9-B2170972EC00}">
      <dgm:prSet custT="1"/>
      <dgm:spPr/>
      <dgm:t>
        <a:bodyPr/>
        <a:lstStyle/>
        <a:p>
          <a:pPr algn="l" rtl="0"/>
          <a:r>
            <a:rPr lang="en-US" sz="1600" dirty="0">
              <a:solidFill>
                <a:srgbClr val="002060"/>
              </a:solidFill>
              <a:latin typeface="Calibri"/>
              <a:cs typeface="Calibri"/>
            </a:rPr>
            <a:t>PS to verify (sign) timesheets contemporaneously</a:t>
          </a:r>
          <a:endParaRPr lang="en-US" sz="1600" dirty="0"/>
        </a:p>
      </dgm:t>
    </dgm:pt>
    <dgm:pt modelId="{69E42949-6090-4928-AAD1-3900A3EF221C}" type="parTrans" cxnId="{228439D9-12D1-409B-9928-430FA5995A70}">
      <dgm:prSet/>
      <dgm:spPr/>
      <dgm:t>
        <a:bodyPr/>
        <a:lstStyle/>
        <a:p>
          <a:endParaRPr lang="en-US"/>
        </a:p>
      </dgm:t>
    </dgm:pt>
    <dgm:pt modelId="{2EBF0794-591D-4964-8A9B-63D337466073}" type="sibTrans" cxnId="{228439D9-12D1-409B-9928-430FA5995A70}">
      <dgm:prSet/>
      <dgm:spPr/>
      <dgm:t>
        <a:bodyPr/>
        <a:lstStyle/>
        <a:p>
          <a:endParaRPr lang="en-US"/>
        </a:p>
      </dgm:t>
    </dgm:pt>
    <dgm:pt modelId="{5EEBE235-9403-4755-88DD-07E2162BA2A9}">
      <dgm:prSet phldr="0" custT="1"/>
      <dgm:spPr/>
      <dgm:t>
        <a:bodyPr/>
        <a:lstStyle/>
        <a:p>
          <a:pPr algn="l" rtl="0"/>
          <a:r>
            <a:rPr lang="en-US" sz="1600" dirty="0">
              <a:solidFill>
                <a:srgbClr val="002060"/>
              </a:solidFill>
              <a:latin typeface="Calibri"/>
              <a:cs typeface="Calibri"/>
            </a:rPr>
            <a:t>PS verify (sign) student practice episode records contemporaneously (i.e</a:t>
          </a:r>
          <a:r>
            <a:rPr lang="en-US" sz="1600" dirty="0">
              <a:solidFill>
                <a:srgbClr val="002060"/>
              </a:solidFill>
              <a:latin typeface="+mn-lt"/>
              <a:cs typeface="Calibri"/>
            </a:rPr>
            <a:t>. EU </a:t>
          </a:r>
          <a:r>
            <a:rPr lang="en-US" sz="1600" dirty="0">
              <a:solidFill>
                <a:srgbClr val="002060"/>
              </a:solidFill>
              <a:latin typeface="Calibri"/>
              <a:cs typeface="Calibri"/>
            </a:rPr>
            <a:t>directives, Breastfeeding Assessment Tool and systematic examination of the newborn)</a:t>
          </a:r>
          <a:endParaRPr lang="en-US" sz="1600" dirty="0"/>
        </a:p>
      </dgm:t>
    </dgm:pt>
    <dgm:pt modelId="{80C394E1-0CBC-48C5-B6BF-6717DCFEDA40}" type="parTrans" cxnId="{63F015E3-B9DF-43B5-B135-4A04DE640E3F}">
      <dgm:prSet/>
      <dgm:spPr/>
      <dgm:t>
        <a:bodyPr/>
        <a:lstStyle/>
        <a:p>
          <a:endParaRPr lang="en-GB"/>
        </a:p>
      </dgm:t>
    </dgm:pt>
    <dgm:pt modelId="{963FC547-5595-456D-A37C-F9BD35FE82AD}" type="sibTrans" cxnId="{63F015E3-B9DF-43B5-B135-4A04DE640E3F}">
      <dgm:prSet/>
      <dgm:spPr/>
      <dgm:t>
        <a:bodyPr/>
        <a:lstStyle/>
        <a:p>
          <a:endParaRPr lang="en-GB"/>
        </a:p>
      </dgm:t>
    </dgm:pt>
    <dgm:pt modelId="{0E45AB00-43EC-4DA3-95CE-51C690261B7C}">
      <dgm:prSet phldr="0" custT="1"/>
      <dgm:spPr/>
      <dgm:t>
        <a:bodyPr/>
        <a:lstStyle/>
        <a:p>
          <a:pPr algn="l" rtl="0"/>
          <a:r>
            <a:rPr lang="en-US" sz="1600" dirty="0">
              <a:solidFill>
                <a:srgbClr val="002060"/>
              </a:solidFill>
              <a:latin typeface="Calibri"/>
              <a:cs typeface="Calibri"/>
            </a:rPr>
            <a:t>PS required to provide regular structured feedback to students (students need 1-2 feedback entries per week – p. 87, 99 and 111) </a:t>
          </a:r>
          <a:endParaRPr lang="en-US" sz="1600" dirty="0"/>
        </a:p>
      </dgm:t>
    </dgm:pt>
    <dgm:pt modelId="{392E2F4D-7D23-4C07-BD47-DFDBE351730E}" type="parTrans" cxnId="{CCBF83D7-267E-4F13-8A46-B8969067E449}">
      <dgm:prSet/>
      <dgm:spPr/>
      <dgm:t>
        <a:bodyPr/>
        <a:lstStyle/>
        <a:p>
          <a:endParaRPr lang="en-GB"/>
        </a:p>
      </dgm:t>
    </dgm:pt>
    <dgm:pt modelId="{C6F01FFB-B772-434D-8503-7167616B088F}" type="sibTrans" cxnId="{CCBF83D7-267E-4F13-8A46-B8969067E449}">
      <dgm:prSet/>
      <dgm:spPr/>
      <dgm:t>
        <a:bodyPr/>
        <a:lstStyle/>
        <a:p>
          <a:endParaRPr lang="en-GB"/>
        </a:p>
      </dgm:t>
    </dgm:pt>
    <dgm:pt modelId="{4A2CFCC0-8839-46EF-8472-25C687F609CD}">
      <dgm:prSet phldr="0" custT="1"/>
      <dgm:spPr/>
      <dgm:t>
        <a:bodyPr/>
        <a:lstStyle/>
        <a:p>
          <a:pPr algn="l"/>
          <a:r>
            <a:rPr lang="en-US" sz="1600" dirty="0">
              <a:solidFill>
                <a:srgbClr val="002060"/>
              </a:solidFill>
              <a:latin typeface="Calibri"/>
              <a:cs typeface="Calibri"/>
            </a:rPr>
            <a:t>PS required to seek service user feedback</a:t>
          </a:r>
          <a:endParaRPr lang="en-US" sz="1600" dirty="0"/>
        </a:p>
      </dgm:t>
    </dgm:pt>
    <dgm:pt modelId="{CCEFC042-50B6-4F4A-BEC3-17602390C535}" type="parTrans" cxnId="{82C35F4A-E947-438F-AB16-0EC7EB556B17}">
      <dgm:prSet/>
      <dgm:spPr/>
      <dgm:t>
        <a:bodyPr/>
        <a:lstStyle/>
        <a:p>
          <a:endParaRPr lang="en-GB"/>
        </a:p>
      </dgm:t>
    </dgm:pt>
    <dgm:pt modelId="{EA7C6959-BD73-4C02-89EC-60CE5E482A01}" type="sibTrans" cxnId="{82C35F4A-E947-438F-AB16-0EC7EB556B17}">
      <dgm:prSet/>
      <dgm:spPr/>
      <dgm:t>
        <a:bodyPr/>
        <a:lstStyle/>
        <a:p>
          <a:endParaRPr lang="en-GB"/>
        </a:p>
      </dgm:t>
    </dgm:pt>
    <dgm:pt modelId="{960F0228-6292-4BE8-ADA8-D219B245D9D6}" type="pres">
      <dgm:prSet presAssocID="{66A73EC0-91CB-4ACE-A03D-98E209801CFB}" presName="vert0" presStyleCnt="0">
        <dgm:presLayoutVars>
          <dgm:dir/>
          <dgm:animOne val="branch"/>
          <dgm:animLvl val="lvl"/>
        </dgm:presLayoutVars>
      </dgm:prSet>
      <dgm:spPr/>
    </dgm:pt>
    <dgm:pt modelId="{A41E3722-7F95-4BFC-816E-ED445A5229D8}" type="pres">
      <dgm:prSet presAssocID="{E02FE8E7-1A38-44AF-9CA0-17CB5C83518C}" presName="thickLine" presStyleLbl="alignNode1" presStyleIdx="0" presStyleCnt="6"/>
      <dgm:spPr/>
    </dgm:pt>
    <dgm:pt modelId="{336F8CAE-7FD4-45AE-9A98-FA701E83FEF7}" type="pres">
      <dgm:prSet presAssocID="{E02FE8E7-1A38-44AF-9CA0-17CB5C83518C}" presName="horz1" presStyleCnt="0"/>
      <dgm:spPr/>
    </dgm:pt>
    <dgm:pt modelId="{82315497-99E2-4782-8710-B83CF5816700}" type="pres">
      <dgm:prSet presAssocID="{E02FE8E7-1A38-44AF-9CA0-17CB5C83518C}" presName="tx1" presStyleLbl="revTx" presStyleIdx="0" presStyleCnt="6"/>
      <dgm:spPr/>
    </dgm:pt>
    <dgm:pt modelId="{41E90CFF-2283-44B7-993F-BA50A31DCA91}" type="pres">
      <dgm:prSet presAssocID="{E02FE8E7-1A38-44AF-9CA0-17CB5C83518C}" presName="vert1" presStyleCnt="0"/>
      <dgm:spPr/>
    </dgm:pt>
    <dgm:pt modelId="{F58364DE-0A20-4F53-98A0-82EBF9CC4E0E}" type="pres">
      <dgm:prSet presAssocID="{5EEBE235-9403-4755-88DD-07E2162BA2A9}" presName="thickLine" presStyleLbl="alignNode1" presStyleIdx="1" presStyleCnt="6"/>
      <dgm:spPr/>
    </dgm:pt>
    <dgm:pt modelId="{DBDCCA52-ED1A-464A-A81E-8338166147E6}" type="pres">
      <dgm:prSet presAssocID="{5EEBE235-9403-4755-88DD-07E2162BA2A9}" presName="horz1" presStyleCnt="0"/>
      <dgm:spPr/>
    </dgm:pt>
    <dgm:pt modelId="{8FEBD1B3-CB0E-44AB-8B48-CEBD7800710E}" type="pres">
      <dgm:prSet presAssocID="{5EEBE235-9403-4755-88DD-07E2162BA2A9}" presName="tx1" presStyleLbl="revTx" presStyleIdx="1" presStyleCnt="6" custScaleY="136549"/>
      <dgm:spPr/>
    </dgm:pt>
    <dgm:pt modelId="{FD1A7565-1EAA-4760-9B27-ED8D80C87AFE}" type="pres">
      <dgm:prSet presAssocID="{5EEBE235-9403-4755-88DD-07E2162BA2A9}" presName="vert1" presStyleCnt="0"/>
      <dgm:spPr/>
    </dgm:pt>
    <dgm:pt modelId="{C5C07436-804B-46C4-9D90-F07E687C38E2}" type="pres">
      <dgm:prSet presAssocID="{49CB50D5-D249-4EAE-95DA-3FFF09CCCF2A}" presName="thickLine" presStyleLbl="alignNode1" presStyleIdx="2" presStyleCnt="6"/>
      <dgm:spPr/>
    </dgm:pt>
    <dgm:pt modelId="{260DC09A-55B9-4761-BFA4-7223CAAE974C}" type="pres">
      <dgm:prSet presAssocID="{49CB50D5-D249-4EAE-95DA-3FFF09CCCF2A}" presName="horz1" presStyleCnt="0"/>
      <dgm:spPr/>
    </dgm:pt>
    <dgm:pt modelId="{A1459AE4-D3DB-42D6-BC3A-710D7343AA2B}" type="pres">
      <dgm:prSet presAssocID="{49CB50D5-D249-4EAE-95DA-3FFF09CCCF2A}" presName="tx1" presStyleLbl="revTx" presStyleIdx="2" presStyleCnt="6"/>
      <dgm:spPr/>
    </dgm:pt>
    <dgm:pt modelId="{C9A8FE0C-593A-466E-AC73-037A231C726B}" type="pres">
      <dgm:prSet presAssocID="{49CB50D5-D249-4EAE-95DA-3FFF09CCCF2A}" presName="vert1" presStyleCnt="0"/>
      <dgm:spPr/>
    </dgm:pt>
    <dgm:pt modelId="{FA484D38-12EC-44FE-95E3-40260F8A9C9A}" type="pres">
      <dgm:prSet presAssocID="{0E45AB00-43EC-4DA3-95CE-51C690261B7C}" presName="thickLine" presStyleLbl="alignNode1" presStyleIdx="3" presStyleCnt="6"/>
      <dgm:spPr/>
    </dgm:pt>
    <dgm:pt modelId="{5B65EAA1-AB14-407A-BB8B-B692A9810BE7}" type="pres">
      <dgm:prSet presAssocID="{0E45AB00-43EC-4DA3-95CE-51C690261B7C}" presName="horz1" presStyleCnt="0"/>
      <dgm:spPr/>
    </dgm:pt>
    <dgm:pt modelId="{F649113C-2581-431A-9762-A78F53DB955A}" type="pres">
      <dgm:prSet presAssocID="{0E45AB00-43EC-4DA3-95CE-51C690261B7C}" presName="tx1" presStyleLbl="revTx" presStyleIdx="3" presStyleCnt="6"/>
      <dgm:spPr/>
    </dgm:pt>
    <dgm:pt modelId="{58827868-E781-4B03-B71E-97C58CE0568A}" type="pres">
      <dgm:prSet presAssocID="{0E45AB00-43EC-4DA3-95CE-51C690261B7C}" presName="vert1" presStyleCnt="0"/>
      <dgm:spPr/>
    </dgm:pt>
    <dgm:pt modelId="{B623854A-849D-473D-B4E5-6F2FD91DF306}" type="pres">
      <dgm:prSet presAssocID="{4A2CFCC0-8839-46EF-8472-25C687F609CD}" presName="thickLine" presStyleLbl="alignNode1" presStyleIdx="4" presStyleCnt="6"/>
      <dgm:spPr/>
    </dgm:pt>
    <dgm:pt modelId="{3B3F7695-27DA-4977-9A11-97AE240B1A69}" type="pres">
      <dgm:prSet presAssocID="{4A2CFCC0-8839-46EF-8472-25C687F609CD}" presName="horz1" presStyleCnt="0"/>
      <dgm:spPr/>
    </dgm:pt>
    <dgm:pt modelId="{7C9DA904-7220-4CF7-BCBB-88EEFE4D33C6}" type="pres">
      <dgm:prSet presAssocID="{4A2CFCC0-8839-46EF-8472-25C687F609CD}" presName="tx1" presStyleLbl="revTx" presStyleIdx="4" presStyleCnt="6"/>
      <dgm:spPr/>
    </dgm:pt>
    <dgm:pt modelId="{A93267BA-F858-4F39-9BCA-C3C61D8A3A0E}" type="pres">
      <dgm:prSet presAssocID="{4A2CFCC0-8839-46EF-8472-25C687F609CD}" presName="vert1" presStyleCnt="0"/>
      <dgm:spPr/>
    </dgm:pt>
    <dgm:pt modelId="{B798ED06-9E38-4879-B98D-21984214309C}" type="pres">
      <dgm:prSet presAssocID="{0F76D96C-061A-44CD-B0A9-B2170972EC00}" presName="thickLine" presStyleLbl="alignNode1" presStyleIdx="5" presStyleCnt="6"/>
      <dgm:spPr/>
    </dgm:pt>
    <dgm:pt modelId="{DE11F402-B85B-4BD3-B070-47824F1B9AA9}" type="pres">
      <dgm:prSet presAssocID="{0F76D96C-061A-44CD-B0A9-B2170972EC00}" presName="horz1" presStyleCnt="0"/>
      <dgm:spPr/>
    </dgm:pt>
    <dgm:pt modelId="{6BC26655-0ADB-4DF7-8010-21973610C715}" type="pres">
      <dgm:prSet presAssocID="{0F76D96C-061A-44CD-B0A9-B2170972EC00}" presName="tx1" presStyleLbl="revTx" presStyleIdx="5" presStyleCnt="6"/>
      <dgm:spPr/>
    </dgm:pt>
    <dgm:pt modelId="{BAB5D71F-21F2-42C6-BD7D-24B0E1165154}" type="pres">
      <dgm:prSet presAssocID="{0F76D96C-061A-44CD-B0A9-B2170972EC00}" presName="vert1" presStyleCnt="0"/>
      <dgm:spPr/>
    </dgm:pt>
  </dgm:ptLst>
  <dgm:cxnLst>
    <dgm:cxn modelId="{06D74C0B-C886-40E0-9196-5BD8215B72B9}" type="presOf" srcId="{4A2CFCC0-8839-46EF-8472-25C687F609CD}" destId="{7C9DA904-7220-4CF7-BCBB-88EEFE4D33C6}" srcOrd="0" destOrd="0" presId="urn:microsoft.com/office/officeart/2008/layout/LinedList"/>
    <dgm:cxn modelId="{32316A15-E069-4A55-927A-F75A42297938}" srcId="{66A73EC0-91CB-4ACE-A03D-98E209801CFB}" destId="{49CB50D5-D249-4EAE-95DA-3FFF09CCCF2A}" srcOrd="2" destOrd="0" parTransId="{C1F73C95-5E85-4FCA-B641-ECAB2E202A48}" sibTransId="{676B52F4-2FBA-496B-851B-40898D4AE2AF}"/>
    <dgm:cxn modelId="{54B9FA34-E3D7-4BFC-B0A0-65CBFB0C4B1B}" type="presOf" srcId="{0F76D96C-061A-44CD-B0A9-B2170972EC00}" destId="{6BC26655-0ADB-4DF7-8010-21973610C715}" srcOrd="0" destOrd="0" presId="urn:microsoft.com/office/officeart/2008/layout/LinedList"/>
    <dgm:cxn modelId="{82C35F4A-E947-438F-AB16-0EC7EB556B17}" srcId="{66A73EC0-91CB-4ACE-A03D-98E209801CFB}" destId="{4A2CFCC0-8839-46EF-8472-25C687F609CD}" srcOrd="4" destOrd="0" parTransId="{CCEFC042-50B6-4F4A-BEC3-17602390C535}" sibTransId="{EA7C6959-BD73-4C02-89EC-60CE5E482A01}"/>
    <dgm:cxn modelId="{0E3B7D54-9431-4835-8455-C9C05C36923C}" srcId="{66A73EC0-91CB-4ACE-A03D-98E209801CFB}" destId="{E02FE8E7-1A38-44AF-9CA0-17CB5C83518C}" srcOrd="0" destOrd="0" parTransId="{39FB5DDE-2E24-49CC-9773-11818E2BF53F}" sibTransId="{F41ABAC3-6E02-4BA5-9DD9-279043C995CC}"/>
    <dgm:cxn modelId="{FE3F8F96-FFDB-4FEC-A2D8-1A07822F6E95}" type="presOf" srcId="{66A73EC0-91CB-4ACE-A03D-98E209801CFB}" destId="{960F0228-6292-4BE8-ADA8-D219B245D9D6}" srcOrd="0" destOrd="0" presId="urn:microsoft.com/office/officeart/2008/layout/LinedList"/>
    <dgm:cxn modelId="{00C42BC1-6E79-4C55-BE4C-356DD73874CC}" type="presOf" srcId="{5EEBE235-9403-4755-88DD-07E2162BA2A9}" destId="{8FEBD1B3-CB0E-44AB-8B48-CEBD7800710E}" srcOrd="0" destOrd="0" presId="urn:microsoft.com/office/officeart/2008/layout/LinedList"/>
    <dgm:cxn modelId="{CCBF83D7-267E-4F13-8A46-B8969067E449}" srcId="{66A73EC0-91CB-4ACE-A03D-98E209801CFB}" destId="{0E45AB00-43EC-4DA3-95CE-51C690261B7C}" srcOrd="3" destOrd="0" parTransId="{392E2F4D-7D23-4C07-BD47-DFDBE351730E}" sibTransId="{C6F01FFB-B772-434D-8503-7167616B088F}"/>
    <dgm:cxn modelId="{228439D9-12D1-409B-9928-430FA5995A70}" srcId="{66A73EC0-91CB-4ACE-A03D-98E209801CFB}" destId="{0F76D96C-061A-44CD-B0A9-B2170972EC00}" srcOrd="5" destOrd="0" parTransId="{69E42949-6090-4928-AAD1-3900A3EF221C}" sibTransId="{2EBF0794-591D-4964-8A9B-63D337466073}"/>
    <dgm:cxn modelId="{700FC8E1-270C-4FC6-8286-0239560CB1DC}" type="presOf" srcId="{0E45AB00-43EC-4DA3-95CE-51C690261B7C}" destId="{F649113C-2581-431A-9762-A78F53DB955A}" srcOrd="0" destOrd="0" presId="urn:microsoft.com/office/officeart/2008/layout/LinedList"/>
    <dgm:cxn modelId="{63F015E3-B9DF-43B5-B135-4A04DE640E3F}" srcId="{66A73EC0-91CB-4ACE-A03D-98E209801CFB}" destId="{5EEBE235-9403-4755-88DD-07E2162BA2A9}" srcOrd="1" destOrd="0" parTransId="{80C394E1-0CBC-48C5-B6BF-6717DCFEDA40}" sibTransId="{963FC547-5595-456D-A37C-F9BD35FE82AD}"/>
    <dgm:cxn modelId="{F1E3E2F7-F165-4D28-9667-80D9D3119271}" type="presOf" srcId="{49CB50D5-D249-4EAE-95DA-3FFF09CCCF2A}" destId="{A1459AE4-D3DB-42D6-BC3A-710D7343AA2B}" srcOrd="0" destOrd="0" presId="urn:microsoft.com/office/officeart/2008/layout/LinedList"/>
    <dgm:cxn modelId="{723B63FE-7393-4755-AF7E-5709598DCAF9}" type="presOf" srcId="{E02FE8E7-1A38-44AF-9CA0-17CB5C83518C}" destId="{82315497-99E2-4782-8710-B83CF5816700}" srcOrd="0" destOrd="0" presId="urn:microsoft.com/office/officeart/2008/layout/LinedList"/>
    <dgm:cxn modelId="{2B70E186-D52D-4E96-AA95-77CE90C47780}" type="presParOf" srcId="{960F0228-6292-4BE8-ADA8-D219B245D9D6}" destId="{A41E3722-7F95-4BFC-816E-ED445A5229D8}" srcOrd="0" destOrd="0" presId="urn:microsoft.com/office/officeart/2008/layout/LinedList"/>
    <dgm:cxn modelId="{3C8156B7-EA75-428D-9767-965A5E9F700D}" type="presParOf" srcId="{960F0228-6292-4BE8-ADA8-D219B245D9D6}" destId="{336F8CAE-7FD4-45AE-9A98-FA701E83FEF7}" srcOrd="1" destOrd="0" presId="urn:microsoft.com/office/officeart/2008/layout/LinedList"/>
    <dgm:cxn modelId="{2FD07D5C-864D-4BA3-AC1B-CCD84ED381D6}" type="presParOf" srcId="{336F8CAE-7FD4-45AE-9A98-FA701E83FEF7}" destId="{82315497-99E2-4782-8710-B83CF5816700}" srcOrd="0" destOrd="0" presId="urn:microsoft.com/office/officeart/2008/layout/LinedList"/>
    <dgm:cxn modelId="{A51977BB-6073-4BEC-9DDD-0DD5571D519B}" type="presParOf" srcId="{336F8CAE-7FD4-45AE-9A98-FA701E83FEF7}" destId="{41E90CFF-2283-44B7-993F-BA50A31DCA91}" srcOrd="1" destOrd="0" presId="urn:microsoft.com/office/officeart/2008/layout/LinedList"/>
    <dgm:cxn modelId="{E200E3B5-DC0B-4FEC-A9D8-6EE26B5B6DE1}" type="presParOf" srcId="{960F0228-6292-4BE8-ADA8-D219B245D9D6}" destId="{F58364DE-0A20-4F53-98A0-82EBF9CC4E0E}" srcOrd="2" destOrd="0" presId="urn:microsoft.com/office/officeart/2008/layout/LinedList"/>
    <dgm:cxn modelId="{3D817D7A-68A1-47F8-AF64-8D3D0D684C61}" type="presParOf" srcId="{960F0228-6292-4BE8-ADA8-D219B245D9D6}" destId="{DBDCCA52-ED1A-464A-A81E-8338166147E6}" srcOrd="3" destOrd="0" presId="urn:microsoft.com/office/officeart/2008/layout/LinedList"/>
    <dgm:cxn modelId="{847D4317-473E-4E10-A1B9-2E846CC6C39C}" type="presParOf" srcId="{DBDCCA52-ED1A-464A-A81E-8338166147E6}" destId="{8FEBD1B3-CB0E-44AB-8B48-CEBD7800710E}" srcOrd="0" destOrd="0" presId="urn:microsoft.com/office/officeart/2008/layout/LinedList"/>
    <dgm:cxn modelId="{30FBBE0D-5DFF-461A-87D4-8B51F01338CC}" type="presParOf" srcId="{DBDCCA52-ED1A-464A-A81E-8338166147E6}" destId="{FD1A7565-1EAA-4760-9B27-ED8D80C87AFE}" srcOrd="1" destOrd="0" presId="urn:microsoft.com/office/officeart/2008/layout/LinedList"/>
    <dgm:cxn modelId="{DCD30B5E-FB93-412E-8D1B-A8CE5BF447AA}" type="presParOf" srcId="{960F0228-6292-4BE8-ADA8-D219B245D9D6}" destId="{C5C07436-804B-46C4-9D90-F07E687C38E2}" srcOrd="4" destOrd="0" presId="urn:microsoft.com/office/officeart/2008/layout/LinedList"/>
    <dgm:cxn modelId="{E16A1639-CD81-46DB-AE7B-523C80C9A1F0}" type="presParOf" srcId="{960F0228-6292-4BE8-ADA8-D219B245D9D6}" destId="{260DC09A-55B9-4761-BFA4-7223CAAE974C}" srcOrd="5" destOrd="0" presId="urn:microsoft.com/office/officeart/2008/layout/LinedList"/>
    <dgm:cxn modelId="{8E69F793-3E5D-42D5-AF5C-9F24BD574E9C}" type="presParOf" srcId="{260DC09A-55B9-4761-BFA4-7223CAAE974C}" destId="{A1459AE4-D3DB-42D6-BC3A-710D7343AA2B}" srcOrd="0" destOrd="0" presId="urn:microsoft.com/office/officeart/2008/layout/LinedList"/>
    <dgm:cxn modelId="{E851B585-56B2-4D35-A829-BE47660064F9}" type="presParOf" srcId="{260DC09A-55B9-4761-BFA4-7223CAAE974C}" destId="{C9A8FE0C-593A-466E-AC73-037A231C726B}" srcOrd="1" destOrd="0" presId="urn:microsoft.com/office/officeart/2008/layout/LinedList"/>
    <dgm:cxn modelId="{F755EA7C-AAD9-4C98-9F02-E6B720320104}" type="presParOf" srcId="{960F0228-6292-4BE8-ADA8-D219B245D9D6}" destId="{FA484D38-12EC-44FE-95E3-40260F8A9C9A}" srcOrd="6" destOrd="0" presId="urn:microsoft.com/office/officeart/2008/layout/LinedList"/>
    <dgm:cxn modelId="{80BD8A3D-34BD-4CE0-A538-CE9952DB41C3}" type="presParOf" srcId="{960F0228-6292-4BE8-ADA8-D219B245D9D6}" destId="{5B65EAA1-AB14-407A-BB8B-B692A9810BE7}" srcOrd="7" destOrd="0" presId="urn:microsoft.com/office/officeart/2008/layout/LinedList"/>
    <dgm:cxn modelId="{27066904-E405-4A6F-A36A-4902A5630792}" type="presParOf" srcId="{5B65EAA1-AB14-407A-BB8B-B692A9810BE7}" destId="{F649113C-2581-431A-9762-A78F53DB955A}" srcOrd="0" destOrd="0" presId="urn:microsoft.com/office/officeart/2008/layout/LinedList"/>
    <dgm:cxn modelId="{A98611D4-E7BC-4BD3-B9E8-F6800DD02F5A}" type="presParOf" srcId="{5B65EAA1-AB14-407A-BB8B-B692A9810BE7}" destId="{58827868-E781-4B03-B71E-97C58CE0568A}" srcOrd="1" destOrd="0" presId="urn:microsoft.com/office/officeart/2008/layout/LinedList"/>
    <dgm:cxn modelId="{C19F18BF-D807-4C8B-9C64-7F041DF84034}" type="presParOf" srcId="{960F0228-6292-4BE8-ADA8-D219B245D9D6}" destId="{B623854A-849D-473D-B4E5-6F2FD91DF306}" srcOrd="8" destOrd="0" presId="urn:microsoft.com/office/officeart/2008/layout/LinedList"/>
    <dgm:cxn modelId="{20CD9B14-78B1-4C1D-B669-8AFF37C4FB95}" type="presParOf" srcId="{960F0228-6292-4BE8-ADA8-D219B245D9D6}" destId="{3B3F7695-27DA-4977-9A11-97AE240B1A69}" srcOrd="9" destOrd="0" presId="urn:microsoft.com/office/officeart/2008/layout/LinedList"/>
    <dgm:cxn modelId="{197F81A6-7012-4EF4-B456-122C7AD25D85}" type="presParOf" srcId="{3B3F7695-27DA-4977-9A11-97AE240B1A69}" destId="{7C9DA904-7220-4CF7-BCBB-88EEFE4D33C6}" srcOrd="0" destOrd="0" presId="urn:microsoft.com/office/officeart/2008/layout/LinedList"/>
    <dgm:cxn modelId="{4820A082-D67C-44AD-83C2-062EA58978FB}" type="presParOf" srcId="{3B3F7695-27DA-4977-9A11-97AE240B1A69}" destId="{A93267BA-F858-4F39-9BCA-C3C61D8A3A0E}" srcOrd="1" destOrd="0" presId="urn:microsoft.com/office/officeart/2008/layout/LinedList"/>
    <dgm:cxn modelId="{3B27E7E7-1AE5-40C3-A6AE-38887BD974F6}" type="presParOf" srcId="{960F0228-6292-4BE8-ADA8-D219B245D9D6}" destId="{B798ED06-9E38-4879-B98D-21984214309C}" srcOrd="10" destOrd="0" presId="urn:microsoft.com/office/officeart/2008/layout/LinedList"/>
    <dgm:cxn modelId="{9DB76347-8AD0-47FA-8E3B-6F54F8B45E3E}" type="presParOf" srcId="{960F0228-6292-4BE8-ADA8-D219B245D9D6}" destId="{DE11F402-B85B-4BD3-B070-47824F1B9AA9}" srcOrd="11" destOrd="0" presId="urn:microsoft.com/office/officeart/2008/layout/LinedList"/>
    <dgm:cxn modelId="{6C143A2B-4A72-4DE9-9E48-F00DE8BDC520}" type="presParOf" srcId="{DE11F402-B85B-4BD3-B070-47824F1B9AA9}" destId="{6BC26655-0ADB-4DF7-8010-21973610C715}" srcOrd="0" destOrd="0" presId="urn:microsoft.com/office/officeart/2008/layout/LinedList"/>
    <dgm:cxn modelId="{CCF0AF67-245E-4759-9493-B45B0F466521}" type="presParOf" srcId="{DE11F402-B85B-4BD3-B070-47824F1B9AA9}" destId="{BAB5D71F-21F2-42C6-BD7D-24B0E116515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A73EC0-91CB-4ACE-A03D-98E209801CFB}"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0F76D96C-061A-44CD-B0A9-B2170972EC00}">
      <dgm:prSet/>
      <dgm:spPr/>
      <dgm:t>
        <a:bodyPr/>
        <a:lstStyle/>
        <a:p>
          <a:endParaRPr lang="en-US"/>
        </a:p>
      </dgm:t>
    </dgm:pt>
    <dgm:pt modelId="{69E42949-6090-4928-AAD1-3900A3EF221C}" type="parTrans" cxnId="{228439D9-12D1-409B-9928-430FA5995A70}">
      <dgm:prSet/>
      <dgm:spPr/>
      <dgm:t>
        <a:bodyPr/>
        <a:lstStyle/>
        <a:p>
          <a:endParaRPr lang="en-US"/>
        </a:p>
      </dgm:t>
    </dgm:pt>
    <dgm:pt modelId="{2EBF0794-591D-4964-8A9B-63D337466073}" type="sibTrans" cxnId="{228439D9-12D1-409B-9928-430FA5995A70}">
      <dgm:prSet/>
      <dgm:spPr/>
      <dgm:t>
        <a:bodyPr/>
        <a:lstStyle/>
        <a:p>
          <a:endParaRPr lang="en-US"/>
        </a:p>
      </dgm:t>
    </dgm:pt>
    <dgm:pt modelId="{960F0228-6292-4BE8-ADA8-D219B245D9D6}" type="pres">
      <dgm:prSet presAssocID="{66A73EC0-91CB-4ACE-A03D-98E209801CFB}" presName="vert0" presStyleCnt="0">
        <dgm:presLayoutVars>
          <dgm:dir/>
          <dgm:animOne val="branch"/>
          <dgm:animLvl val="lvl"/>
        </dgm:presLayoutVars>
      </dgm:prSet>
      <dgm:spPr/>
    </dgm:pt>
    <dgm:pt modelId="{B798ED06-9E38-4879-B98D-21984214309C}" type="pres">
      <dgm:prSet presAssocID="{0F76D96C-061A-44CD-B0A9-B2170972EC00}" presName="thickLine" presStyleLbl="alignNode1" presStyleIdx="0" presStyleCnt="1"/>
      <dgm:spPr/>
    </dgm:pt>
    <dgm:pt modelId="{DE11F402-B85B-4BD3-B070-47824F1B9AA9}" type="pres">
      <dgm:prSet presAssocID="{0F76D96C-061A-44CD-B0A9-B2170972EC00}" presName="horz1" presStyleCnt="0"/>
      <dgm:spPr/>
    </dgm:pt>
    <dgm:pt modelId="{6BC26655-0ADB-4DF7-8010-21973610C715}" type="pres">
      <dgm:prSet presAssocID="{0F76D96C-061A-44CD-B0A9-B2170972EC00}" presName="tx1" presStyleLbl="revTx" presStyleIdx="0" presStyleCnt="1"/>
      <dgm:spPr/>
    </dgm:pt>
    <dgm:pt modelId="{BAB5D71F-21F2-42C6-BD7D-24B0E1165154}" type="pres">
      <dgm:prSet presAssocID="{0F76D96C-061A-44CD-B0A9-B2170972EC00}" presName="vert1" presStyleCnt="0"/>
      <dgm:spPr/>
    </dgm:pt>
  </dgm:ptLst>
  <dgm:cxnLst>
    <dgm:cxn modelId="{54B9FA34-E3D7-4BFC-B0A0-65CBFB0C4B1B}" type="presOf" srcId="{0F76D96C-061A-44CD-B0A9-B2170972EC00}" destId="{6BC26655-0ADB-4DF7-8010-21973610C715}" srcOrd="0" destOrd="0" presId="urn:microsoft.com/office/officeart/2008/layout/LinedList"/>
    <dgm:cxn modelId="{FE3F8F96-FFDB-4FEC-A2D8-1A07822F6E95}" type="presOf" srcId="{66A73EC0-91CB-4ACE-A03D-98E209801CFB}" destId="{960F0228-6292-4BE8-ADA8-D219B245D9D6}" srcOrd="0" destOrd="0" presId="urn:microsoft.com/office/officeart/2008/layout/LinedList"/>
    <dgm:cxn modelId="{228439D9-12D1-409B-9928-430FA5995A70}" srcId="{66A73EC0-91CB-4ACE-A03D-98E209801CFB}" destId="{0F76D96C-061A-44CD-B0A9-B2170972EC00}" srcOrd="0" destOrd="0" parTransId="{69E42949-6090-4928-AAD1-3900A3EF221C}" sibTransId="{2EBF0794-591D-4964-8A9B-63D337466073}"/>
    <dgm:cxn modelId="{3B27E7E7-1AE5-40C3-A6AE-38887BD974F6}" type="presParOf" srcId="{960F0228-6292-4BE8-ADA8-D219B245D9D6}" destId="{B798ED06-9E38-4879-B98D-21984214309C}" srcOrd="0" destOrd="0" presId="urn:microsoft.com/office/officeart/2008/layout/LinedList"/>
    <dgm:cxn modelId="{9DB76347-8AD0-47FA-8E3B-6F54F8B45E3E}" type="presParOf" srcId="{960F0228-6292-4BE8-ADA8-D219B245D9D6}" destId="{DE11F402-B85B-4BD3-B070-47824F1B9AA9}" srcOrd="1" destOrd="0" presId="urn:microsoft.com/office/officeart/2008/layout/LinedList"/>
    <dgm:cxn modelId="{6C143A2B-4A72-4DE9-9E48-F00DE8BDC520}" type="presParOf" srcId="{DE11F402-B85B-4BD3-B070-47824F1B9AA9}" destId="{6BC26655-0ADB-4DF7-8010-21973610C715}" srcOrd="0" destOrd="0" presId="urn:microsoft.com/office/officeart/2008/layout/LinedList"/>
    <dgm:cxn modelId="{CCF0AF67-245E-4759-9493-B45B0F466521}" type="presParOf" srcId="{DE11F402-B85B-4BD3-B070-47824F1B9AA9}" destId="{BAB5D71F-21F2-42C6-BD7D-24B0E11651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6A73EC0-91CB-4ACE-A03D-98E209801CFB}"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937B24B6-DEC4-40DB-B52E-AEBA565616FA}">
      <dgm:prSet phldr="0"/>
      <dgm:spPr/>
      <dgm:t>
        <a:bodyPr/>
        <a:lstStyle/>
        <a:p>
          <a:pPr algn="l"/>
          <a:r>
            <a:rPr lang="en-GB">
              <a:solidFill>
                <a:srgbClr val="002060"/>
              </a:solidFill>
            </a:rPr>
            <a:t>If concerns are raised at any point, the AA should be contacted by the PA or PEF</a:t>
          </a:r>
          <a:endParaRPr lang="en-US">
            <a:solidFill>
              <a:srgbClr val="002060"/>
            </a:solidFill>
          </a:endParaRPr>
        </a:p>
      </dgm:t>
    </dgm:pt>
    <dgm:pt modelId="{00145ACE-BB0B-41DE-8D4F-1D4F71A73C0E}" type="parTrans" cxnId="{532DA8D4-825B-4936-9E99-E45AB37DF7FB}">
      <dgm:prSet/>
      <dgm:spPr/>
      <dgm:t>
        <a:bodyPr/>
        <a:lstStyle/>
        <a:p>
          <a:endParaRPr lang="en-GB"/>
        </a:p>
      </dgm:t>
    </dgm:pt>
    <dgm:pt modelId="{E81CD189-0825-4414-B979-99DD9FC92CAF}" type="sibTrans" cxnId="{532DA8D4-825B-4936-9E99-E45AB37DF7FB}">
      <dgm:prSet/>
      <dgm:spPr/>
      <dgm:t>
        <a:bodyPr/>
        <a:lstStyle/>
        <a:p>
          <a:endParaRPr lang="en-GB"/>
        </a:p>
      </dgm:t>
    </dgm:pt>
    <dgm:pt modelId="{148DE5EF-83D5-4DE7-81EB-1240B1F9FC6B}">
      <dgm:prSet phldr="0"/>
      <dgm:spPr/>
      <dgm:t>
        <a:bodyPr/>
        <a:lstStyle/>
        <a:p>
          <a:pPr algn="l" rtl="0">
            <a:lnSpc>
              <a:spcPct val="90000"/>
            </a:lnSpc>
          </a:pPr>
          <a:r>
            <a:rPr lang="en-US">
              <a:solidFill>
                <a:srgbClr val="002060"/>
              </a:solidFill>
            </a:rPr>
            <a:t>According to their Trust structure, students are allocated a PA for either the whole academic year, or for a placement or series of placements </a:t>
          </a:r>
        </a:p>
      </dgm:t>
    </dgm:pt>
    <dgm:pt modelId="{5C3C735E-468D-446D-8F15-341D6AC379AD}" type="parTrans" cxnId="{DE54166F-374A-475B-B10D-1DCD0BD1BFF4}">
      <dgm:prSet/>
      <dgm:spPr/>
      <dgm:t>
        <a:bodyPr/>
        <a:lstStyle/>
        <a:p>
          <a:endParaRPr lang="en-GB"/>
        </a:p>
      </dgm:t>
    </dgm:pt>
    <dgm:pt modelId="{419DBB92-0DEA-496E-8B1C-1A801294F1A1}" type="sibTrans" cxnId="{DE54166F-374A-475B-B10D-1DCD0BD1BFF4}">
      <dgm:prSet/>
      <dgm:spPr/>
      <dgm:t>
        <a:bodyPr/>
        <a:lstStyle/>
        <a:p>
          <a:endParaRPr lang="en-GB"/>
        </a:p>
      </dgm:t>
    </dgm:pt>
    <dgm:pt modelId="{092D1998-BE1A-4F7A-A3EF-36D7546A0B7F}">
      <dgm:prSet phldr="0"/>
      <dgm:spPr/>
      <dgm:t>
        <a:bodyPr/>
        <a:lstStyle/>
        <a:p>
          <a:pPr algn="l">
            <a:lnSpc>
              <a:spcPct val="90000"/>
            </a:lnSpc>
          </a:pPr>
          <a:r>
            <a:rPr lang="en-GB" dirty="0">
              <a:solidFill>
                <a:srgbClr val="002060"/>
              </a:solidFill>
            </a:rPr>
            <a:t>Students meet with their PA at the beginning of the year and at regular points throughout the year (see suggested PA and student review timings on slides 41-42 but note this is HEI specific)</a:t>
          </a:r>
          <a:endParaRPr lang="en-US" dirty="0">
            <a:solidFill>
              <a:srgbClr val="002060"/>
            </a:solidFill>
          </a:endParaRPr>
        </a:p>
      </dgm:t>
    </dgm:pt>
    <dgm:pt modelId="{FED35A5E-6896-4333-8A77-8ECB9685920D}" type="parTrans" cxnId="{9D09BF8D-4414-4CA5-AA29-21B723ECA8B5}">
      <dgm:prSet/>
      <dgm:spPr/>
      <dgm:t>
        <a:bodyPr/>
        <a:lstStyle/>
        <a:p>
          <a:endParaRPr lang="en-GB"/>
        </a:p>
      </dgm:t>
    </dgm:pt>
    <dgm:pt modelId="{C40DD3B6-4218-4A8F-98D9-10B40A87B401}" type="sibTrans" cxnId="{9D09BF8D-4414-4CA5-AA29-21B723ECA8B5}">
      <dgm:prSet/>
      <dgm:spPr/>
      <dgm:t>
        <a:bodyPr/>
        <a:lstStyle/>
        <a:p>
          <a:endParaRPr lang="en-GB"/>
        </a:p>
      </dgm:t>
    </dgm:pt>
    <dgm:pt modelId="{C428C9E5-6DA2-4766-AFE9-A3BB8F01D2E4}">
      <dgm:prSet phldr="0"/>
      <dgm:spPr/>
      <dgm:t>
        <a:bodyPr/>
        <a:lstStyle/>
        <a:p>
          <a:pPr algn="l"/>
          <a:r>
            <a:rPr lang="en-GB" dirty="0">
              <a:solidFill>
                <a:srgbClr val="002060"/>
              </a:solidFill>
            </a:rPr>
            <a:t>The Assessment Planner (p. 12, 13 and 14) in MORA should be completed by students with their PA to plan for the PA meetings </a:t>
          </a:r>
          <a:r>
            <a:rPr lang="en-US" dirty="0">
              <a:solidFill>
                <a:srgbClr val="002060"/>
              </a:solidFill>
            </a:rPr>
            <a:t> </a:t>
          </a:r>
        </a:p>
      </dgm:t>
    </dgm:pt>
    <dgm:pt modelId="{8673D815-F80D-4AD4-8F38-AC67488B6B5C}" type="parTrans" cxnId="{82DA8DE3-CE09-4EE5-BB6A-B8EEA808CC1A}">
      <dgm:prSet/>
      <dgm:spPr/>
      <dgm:t>
        <a:bodyPr/>
        <a:lstStyle/>
        <a:p>
          <a:endParaRPr lang="en-GB"/>
        </a:p>
      </dgm:t>
    </dgm:pt>
    <dgm:pt modelId="{C40FFC47-6A04-43D3-95DA-FC16AC1A185B}" type="sibTrans" cxnId="{82DA8DE3-CE09-4EE5-BB6A-B8EEA808CC1A}">
      <dgm:prSet/>
      <dgm:spPr/>
      <dgm:t>
        <a:bodyPr/>
        <a:lstStyle/>
        <a:p>
          <a:endParaRPr lang="en-GB"/>
        </a:p>
      </dgm:t>
    </dgm:pt>
    <dgm:pt modelId="{D588DE10-988F-455D-8DDA-0F98EB34BDCE}">
      <dgm:prSet phldr="0"/>
      <dgm:spPr/>
      <dgm:t>
        <a:bodyPr/>
        <a:lstStyle/>
        <a:p>
          <a:pPr algn="l"/>
          <a:r>
            <a:rPr lang="en-GB" dirty="0">
              <a:solidFill>
                <a:srgbClr val="002060"/>
              </a:solidFill>
            </a:rPr>
            <a:t>The PA should contact the Academic Assessor (AA) if the scheduled meeting did not take place, so that a Progression Plan (MORA p. 95, 106 and 118) can be initiated</a:t>
          </a:r>
          <a:r>
            <a:rPr lang="en-US" dirty="0">
              <a:solidFill>
                <a:srgbClr val="002060"/>
              </a:solidFill>
            </a:rPr>
            <a:t> </a:t>
          </a:r>
        </a:p>
      </dgm:t>
    </dgm:pt>
    <dgm:pt modelId="{AB75A5C9-66F4-4E4D-9B71-E6908411BC86}" type="parTrans" cxnId="{90A3AA4C-465A-4501-BD47-F2684F5BD3D4}">
      <dgm:prSet/>
      <dgm:spPr/>
      <dgm:t>
        <a:bodyPr/>
        <a:lstStyle/>
        <a:p>
          <a:endParaRPr lang="en-GB"/>
        </a:p>
      </dgm:t>
    </dgm:pt>
    <dgm:pt modelId="{C8991961-E6A0-4749-9937-C97D664343D2}" type="sibTrans" cxnId="{90A3AA4C-465A-4501-BD47-F2684F5BD3D4}">
      <dgm:prSet/>
      <dgm:spPr/>
      <dgm:t>
        <a:bodyPr/>
        <a:lstStyle/>
        <a:p>
          <a:endParaRPr lang="en-GB"/>
        </a:p>
      </dgm:t>
    </dgm:pt>
    <dgm:pt modelId="{960F0228-6292-4BE8-ADA8-D219B245D9D6}" type="pres">
      <dgm:prSet presAssocID="{66A73EC0-91CB-4ACE-A03D-98E209801CFB}" presName="vert0" presStyleCnt="0">
        <dgm:presLayoutVars>
          <dgm:dir/>
          <dgm:animOne val="branch"/>
          <dgm:animLvl val="lvl"/>
        </dgm:presLayoutVars>
      </dgm:prSet>
      <dgm:spPr/>
    </dgm:pt>
    <dgm:pt modelId="{D7412EE4-C657-4A04-8DB7-E160B914FDD4}" type="pres">
      <dgm:prSet presAssocID="{148DE5EF-83D5-4DE7-81EB-1240B1F9FC6B}" presName="thickLine" presStyleLbl="alignNode1" presStyleIdx="0" presStyleCnt="5"/>
      <dgm:spPr/>
    </dgm:pt>
    <dgm:pt modelId="{A3A8BE31-B55D-49FA-9641-848AB47E53B1}" type="pres">
      <dgm:prSet presAssocID="{148DE5EF-83D5-4DE7-81EB-1240B1F9FC6B}" presName="horz1" presStyleCnt="0"/>
      <dgm:spPr/>
    </dgm:pt>
    <dgm:pt modelId="{72805908-DD16-498E-8DDF-DF14EDBAAF4A}" type="pres">
      <dgm:prSet presAssocID="{148DE5EF-83D5-4DE7-81EB-1240B1F9FC6B}" presName="tx1" presStyleLbl="revTx" presStyleIdx="0" presStyleCnt="5"/>
      <dgm:spPr/>
    </dgm:pt>
    <dgm:pt modelId="{72A76DE8-A4AF-4D1B-ABED-6B452241A8F6}" type="pres">
      <dgm:prSet presAssocID="{148DE5EF-83D5-4DE7-81EB-1240B1F9FC6B}" presName="vert1" presStyleCnt="0"/>
      <dgm:spPr/>
    </dgm:pt>
    <dgm:pt modelId="{9E7D2F48-EADB-418A-8F61-9DDFBA46EE2F}" type="pres">
      <dgm:prSet presAssocID="{092D1998-BE1A-4F7A-A3EF-36D7546A0B7F}" presName="thickLine" presStyleLbl="alignNode1" presStyleIdx="1" presStyleCnt="5"/>
      <dgm:spPr/>
    </dgm:pt>
    <dgm:pt modelId="{1193C23C-D537-4D21-9E6D-F35FBF3F1E72}" type="pres">
      <dgm:prSet presAssocID="{092D1998-BE1A-4F7A-A3EF-36D7546A0B7F}" presName="horz1" presStyleCnt="0"/>
      <dgm:spPr/>
    </dgm:pt>
    <dgm:pt modelId="{41435C6E-A151-48D7-A9B5-BEE4F69C2B37}" type="pres">
      <dgm:prSet presAssocID="{092D1998-BE1A-4F7A-A3EF-36D7546A0B7F}" presName="tx1" presStyleLbl="revTx" presStyleIdx="1" presStyleCnt="5"/>
      <dgm:spPr/>
    </dgm:pt>
    <dgm:pt modelId="{AB2EB6EF-EC8B-48FD-920A-ABD4F3B99879}" type="pres">
      <dgm:prSet presAssocID="{092D1998-BE1A-4F7A-A3EF-36D7546A0B7F}" presName="vert1" presStyleCnt="0"/>
      <dgm:spPr/>
    </dgm:pt>
    <dgm:pt modelId="{92CAA1BA-6BFB-4FE7-8C1C-B615FBFCD8F3}" type="pres">
      <dgm:prSet presAssocID="{C428C9E5-6DA2-4766-AFE9-A3BB8F01D2E4}" presName="thickLine" presStyleLbl="alignNode1" presStyleIdx="2" presStyleCnt="5"/>
      <dgm:spPr/>
    </dgm:pt>
    <dgm:pt modelId="{90F0A406-C6C6-4061-AC35-B7FEA2A7CFE8}" type="pres">
      <dgm:prSet presAssocID="{C428C9E5-6DA2-4766-AFE9-A3BB8F01D2E4}" presName="horz1" presStyleCnt="0"/>
      <dgm:spPr/>
    </dgm:pt>
    <dgm:pt modelId="{87BA2E02-64C8-42E7-B00A-156E50B4D5C4}" type="pres">
      <dgm:prSet presAssocID="{C428C9E5-6DA2-4766-AFE9-A3BB8F01D2E4}" presName="tx1" presStyleLbl="revTx" presStyleIdx="2" presStyleCnt="5"/>
      <dgm:spPr/>
    </dgm:pt>
    <dgm:pt modelId="{EC29F809-01F5-4BEF-8C59-BD1061AAD0D2}" type="pres">
      <dgm:prSet presAssocID="{C428C9E5-6DA2-4766-AFE9-A3BB8F01D2E4}" presName="vert1" presStyleCnt="0"/>
      <dgm:spPr/>
    </dgm:pt>
    <dgm:pt modelId="{DE3857FA-1A00-4FF6-949C-C1F078A4B723}" type="pres">
      <dgm:prSet presAssocID="{D588DE10-988F-455D-8DDA-0F98EB34BDCE}" presName="thickLine" presStyleLbl="alignNode1" presStyleIdx="3" presStyleCnt="5"/>
      <dgm:spPr/>
    </dgm:pt>
    <dgm:pt modelId="{AC3AB320-183A-42CA-A4C9-DF2F1AA41440}" type="pres">
      <dgm:prSet presAssocID="{D588DE10-988F-455D-8DDA-0F98EB34BDCE}" presName="horz1" presStyleCnt="0"/>
      <dgm:spPr/>
    </dgm:pt>
    <dgm:pt modelId="{EA58BE58-3AAB-43E8-AE30-5ADC2C3BBF0A}" type="pres">
      <dgm:prSet presAssocID="{D588DE10-988F-455D-8DDA-0F98EB34BDCE}" presName="tx1" presStyleLbl="revTx" presStyleIdx="3" presStyleCnt="5"/>
      <dgm:spPr/>
    </dgm:pt>
    <dgm:pt modelId="{94870ED1-8AC2-4D9F-A02C-6F73279F0DEF}" type="pres">
      <dgm:prSet presAssocID="{D588DE10-988F-455D-8DDA-0F98EB34BDCE}" presName="vert1" presStyleCnt="0"/>
      <dgm:spPr/>
    </dgm:pt>
    <dgm:pt modelId="{97F476E6-32E8-4307-A444-D62857A33708}" type="pres">
      <dgm:prSet presAssocID="{937B24B6-DEC4-40DB-B52E-AEBA565616FA}" presName="thickLine" presStyleLbl="alignNode1" presStyleIdx="4" presStyleCnt="5"/>
      <dgm:spPr/>
    </dgm:pt>
    <dgm:pt modelId="{7EE46E9F-BCB8-49F3-9803-A6250ED5CA79}" type="pres">
      <dgm:prSet presAssocID="{937B24B6-DEC4-40DB-B52E-AEBA565616FA}" presName="horz1" presStyleCnt="0"/>
      <dgm:spPr/>
    </dgm:pt>
    <dgm:pt modelId="{FFB5A36A-5C69-4558-8492-8DAC7CE48DA0}" type="pres">
      <dgm:prSet presAssocID="{937B24B6-DEC4-40DB-B52E-AEBA565616FA}" presName="tx1" presStyleLbl="revTx" presStyleIdx="4" presStyleCnt="5"/>
      <dgm:spPr/>
    </dgm:pt>
    <dgm:pt modelId="{E47BD4FE-B1C8-4829-8C43-878A3B45E7D3}" type="pres">
      <dgm:prSet presAssocID="{937B24B6-DEC4-40DB-B52E-AEBA565616FA}" presName="vert1" presStyleCnt="0"/>
      <dgm:spPr/>
    </dgm:pt>
  </dgm:ptLst>
  <dgm:cxnLst>
    <dgm:cxn modelId="{36C73461-CDDC-4AA3-B8A1-A4FC3CAB43C7}" type="presOf" srcId="{148DE5EF-83D5-4DE7-81EB-1240B1F9FC6B}" destId="{72805908-DD16-498E-8DDF-DF14EDBAAF4A}" srcOrd="0" destOrd="0" presId="urn:microsoft.com/office/officeart/2008/layout/LinedList"/>
    <dgm:cxn modelId="{90A3AA4C-465A-4501-BD47-F2684F5BD3D4}" srcId="{66A73EC0-91CB-4ACE-A03D-98E209801CFB}" destId="{D588DE10-988F-455D-8DDA-0F98EB34BDCE}" srcOrd="3" destOrd="0" parTransId="{AB75A5C9-66F4-4E4D-9B71-E6908411BC86}" sibTransId="{C8991961-E6A0-4749-9937-C97D664343D2}"/>
    <dgm:cxn modelId="{DE54166F-374A-475B-B10D-1DCD0BD1BFF4}" srcId="{66A73EC0-91CB-4ACE-A03D-98E209801CFB}" destId="{148DE5EF-83D5-4DE7-81EB-1240B1F9FC6B}" srcOrd="0" destOrd="0" parTransId="{5C3C735E-468D-446D-8F15-341D6AC379AD}" sibTransId="{419DBB92-0DEA-496E-8B1C-1A801294F1A1}"/>
    <dgm:cxn modelId="{12F36A6F-1538-4183-8B0F-77ACB182D94F}" type="presOf" srcId="{937B24B6-DEC4-40DB-B52E-AEBA565616FA}" destId="{FFB5A36A-5C69-4558-8492-8DAC7CE48DA0}" srcOrd="0" destOrd="0" presId="urn:microsoft.com/office/officeart/2008/layout/LinedList"/>
    <dgm:cxn modelId="{9D09BF8D-4414-4CA5-AA29-21B723ECA8B5}" srcId="{66A73EC0-91CB-4ACE-A03D-98E209801CFB}" destId="{092D1998-BE1A-4F7A-A3EF-36D7546A0B7F}" srcOrd="1" destOrd="0" parTransId="{FED35A5E-6896-4333-8A77-8ECB9685920D}" sibTransId="{C40DD3B6-4218-4A8F-98D9-10B40A87B401}"/>
    <dgm:cxn modelId="{FE3F8F96-FFDB-4FEC-A2D8-1A07822F6E95}" type="presOf" srcId="{66A73EC0-91CB-4ACE-A03D-98E209801CFB}" destId="{960F0228-6292-4BE8-ADA8-D219B245D9D6}" srcOrd="0" destOrd="0" presId="urn:microsoft.com/office/officeart/2008/layout/LinedList"/>
    <dgm:cxn modelId="{EE60EBBA-0520-4C96-BCA8-1502E30EC7BF}" type="presOf" srcId="{C428C9E5-6DA2-4766-AFE9-A3BB8F01D2E4}" destId="{87BA2E02-64C8-42E7-B00A-156E50B4D5C4}" srcOrd="0" destOrd="0" presId="urn:microsoft.com/office/officeart/2008/layout/LinedList"/>
    <dgm:cxn modelId="{532DA8D4-825B-4936-9E99-E45AB37DF7FB}" srcId="{66A73EC0-91CB-4ACE-A03D-98E209801CFB}" destId="{937B24B6-DEC4-40DB-B52E-AEBA565616FA}" srcOrd="4" destOrd="0" parTransId="{00145ACE-BB0B-41DE-8D4F-1D4F71A73C0E}" sibTransId="{E81CD189-0825-4414-B979-99DD9FC92CAF}"/>
    <dgm:cxn modelId="{CE0727DC-D433-4DAC-8DFF-D5499663BE7D}" type="presOf" srcId="{092D1998-BE1A-4F7A-A3EF-36D7546A0B7F}" destId="{41435C6E-A151-48D7-A9B5-BEE4F69C2B37}" srcOrd="0" destOrd="0" presId="urn:microsoft.com/office/officeart/2008/layout/LinedList"/>
    <dgm:cxn modelId="{82DA8DE3-CE09-4EE5-BB6A-B8EEA808CC1A}" srcId="{66A73EC0-91CB-4ACE-A03D-98E209801CFB}" destId="{C428C9E5-6DA2-4766-AFE9-A3BB8F01D2E4}" srcOrd="2" destOrd="0" parTransId="{8673D815-F80D-4AD4-8F38-AC67488B6B5C}" sibTransId="{C40FFC47-6A04-43D3-95DA-FC16AC1A185B}"/>
    <dgm:cxn modelId="{2613CDE3-4690-4172-8CFE-F4C629710509}" type="presOf" srcId="{D588DE10-988F-455D-8DDA-0F98EB34BDCE}" destId="{EA58BE58-3AAB-43E8-AE30-5ADC2C3BBF0A}" srcOrd="0" destOrd="0" presId="urn:microsoft.com/office/officeart/2008/layout/LinedList"/>
    <dgm:cxn modelId="{F9CD4E00-0607-41C4-9B87-3181968AF801}" type="presParOf" srcId="{960F0228-6292-4BE8-ADA8-D219B245D9D6}" destId="{D7412EE4-C657-4A04-8DB7-E160B914FDD4}" srcOrd="0" destOrd="0" presId="urn:microsoft.com/office/officeart/2008/layout/LinedList"/>
    <dgm:cxn modelId="{A9313CFF-327B-469F-8E56-7511663354DD}" type="presParOf" srcId="{960F0228-6292-4BE8-ADA8-D219B245D9D6}" destId="{A3A8BE31-B55D-49FA-9641-848AB47E53B1}" srcOrd="1" destOrd="0" presId="urn:microsoft.com/office/officeart/2008/layout/LinedList"/>
    <dgm:cxn modelId="{5CD92B49-46AA-4D74-BCFA-618D40D56AFC}" type="presParOf" srcId="{A3A8BE31-B55D-49FA-9641-848AB47E53B1}" destId="{72805908-DD16-498E-8DDF-DF14EDBAAF4A}" srcOrd="0" destOrd="0" presId="urn:microsoft.com/office/officeart/2008/layout/LinedList"/>
    <dgm:cxn modelId="{68FB9801-17CF-4756-8EDF-758F7A9F4E01}" type="presParOf" srcId="{A3A8BE31-B55D-49FA-9641-848AB47E53B1}" destId="{72A76DE8-A4AF-4D1B-ABED-6B452241A8F6}" srcOrd="1" destOrd="0" presId="urn:microsoft.com/office/officeart/2008/layout/LinedList"/>
    <dgm:cxn modelId="{ABC25EC8-5182-4231-972C-55EBF176651C}" type="presParOf" srcId="{960F0228-6292-4BE8-ADA8-D219B245D9D6}" destId="{9E7D2F48-EADB-418A-8F61-9DDFBA46EE2F}" srcOrd="2" destOrd="0" presId="urn:microsoft.com/office/officeart/2008/layout/LinedList"/>
    <dgm:cxn modelId="{9D0F088C-80AA-4D16-9E90-04C20B61E108}" type="presParOf" srcId="{960F0228-6292-4BE8-ADA8-D219B245D9D6}" destId="{1193C23C-D537-4D21-9E6D-F35FBF3F1E72}" srcOrd="3" destOrd="0" presId="urn:microsoft.com/office/officeart/2008/layout/LinedList"/>
    <dgm:cxn modelId="{3F338237-6112-446B-9D09-B08FB9CA01A6}" type="presParOf" srcId="{1193C23C-D537-4D21-9E6D-F35FBF3F1E72}" destId="{41435C6E-A151-48D7-A9B5-BEE4F69C2B37}" srcOrd="0" destOrd="0" presId="urn:microsoft.com/office/officeart/2008/layout/LinedList"/>
    <dgm:cxn modelId="{C476E0CD-07EA-4247-860D-39E0CDD288F8}" type="presParOf" srcId="{1193C23C-D537-4D21-9E6D-F35FBF3F1E72}" destId="{AB2EB6EF-EC8B-48FD-920A-ABD4F3B99879}" srcOrd="1" destOrd="0" presId="urn:microsoft.com/office/officeart/2008/layout/LinedList"/>
    <dgm:cxn modelId="{9682F6F0-1B48-45FC-916A-31A1AD4E8A58}" type="presParOf" srcId="{960F0228-6292-4BE8-ADA8-D219B245D9D6}" destId="{92CAA1BA-6BFB-4FE7-8C1C-B615FBFCD8F3}" srcOrd="4" destOrd="0" presId="urn:microsoft.com/office/officeart/2008/layout/LinedList"/>
    <dgm:cxn modelId="{06A6EC1B-E997-4451-94F7-D319C0649292}" type="presParOf" srcId="{960F0228-6292-4BE8-ADA8-D219B245D9D6}" destId="{90F0A406-C6C6-4061-AC35-B7FEA2A7CFE8}" srcOrd="5" destOrd="0" presId="urn:microsoft.com/office/officeart/2008/layout/LinedList"/>
    <dgm:cxn modelId="{A43E1A72-309B-4B4D-A316-85BD75CD5A08}" type="presParOf" srcId="{90F0A406-C6C6-4061-AC35-B7FEA2A7CFE8}" destId="{87BA2E02-64C8-42E7-B00A-156E50B4D5C4}" srcOrd="0" destOrd="0" presId="urn:microsoft.com/office/officeart/2008/layout/LinedList"/>
    <dgm:cxn modelId="{02A3B765-BE21-4F36-897C-04A4C1F4E1B6}" type="presParOf" srcId="{90F0A406-C6C6-4061-AC35-B7FEA2A7CFE8}" destId="{EC29F809-01F5-4BEF-8C59-BD1061AAD0D2}" srcOrd="1" destOrd="0" presId="urn:microsoft.com/office/officeart/2008/layout/LinedList"/>
    <dgm:cxn modelId="{362721CC-DBB6-41E4-B6C2-CFA85B3EA5BD}" type="presParOf" srcId="{960F0228-6292-4BE8-ADA8-D219B245D9D6}" destId="{DE3857FA-1A00-4FF6-949C-C1F078A4B723}" srcOrd="6" destOrd="0" presId="urn:microsoft.com/office/officeart/2008/layout/LinedList"/>
    <dgm:cxn modelId="{3C75AC50-8EED-46AB-BC57-780B588E44B9}" type="presParOf" srcId="{960F0228-6292-4BE8-ADA8-D219B245D9D6}" destId="{AC3AB320-183A-42CA-A4C9-DF2F1AA41440}" srcOrd="7" destOrd="0" presId="urn:microsoft.com/office/officeart/2008/layout/LinedList"/>
    <dgm:cxn modelId="{5009E1D9-8153-4953-880D-BBECE9746BF7}" type="presParOf" srcId="{AC3AB320-183A-42CA-A4C9-DF2F1AA41440}" destId="{EA58BE58-3AAB-43E8-AE30-5ADC2C3BBF0A}" srcOrd="0" destOrd="0" presId="urn:microsoft.com/office/officeart/2008/layout/LinedList"/>
    <dgm:cxn modelId="{0D60CE8B-142D-4EDB-91E1-E81D97777E3A}" type="presParOf" srcId="{AC3AB320-183A-42CA-A4C9-DF2F1AA41440}" destId="{94870ED1-8AC2-4D9F-A02C-6F73279F0DEF}" srcOrd="1" destOrd="0" presId="urn:microsoft.com/office/officeart/2008/layout/LinedList"/>
    <dgm:cxn modelId="{9A3186C0-3BD1-4B1A-86B6-CEB47EE98421}" type="presParOf" srcId="{960F0228-6292-4BE8-ADA8-D219B245D9D6}" destId="{97F476E6-32E8-4307-A444-D62857A33708}" srcOrd="8" destOrd="0" presId="urn:microsoft.com/office/officeart/2008/layout/LinedList"/>
    <dgm:cxn modelId="{9BFEAB16-01F6-4C5D-938D-3631666388EC}" type="presParOf" srcId="{960F0228-6292-4BE8-ADA8-D219B245D9D6}" destId="{7EE46E9F-BCB8-49F3-9803-A6250ED5CA79}" srcOrd="9" destOrd="0" presId="urn:microsoft.com/office/officeart/2008/layout/LinedList"/>
    <dgm:cxn modelId="{89F9530C-CCF2-42C2-A73F-0AE891AD44A7}" type="presParOf" srcId="{7EE46E9F-BCB8-49F3-9803-A6250ED5CA79}" destId="{FFB5A36A-5C69-4558-8492-8DAC7CE48DA0}" srcOrd="0" destOrd="0" presId="urn:microsoft.com/office/officeart/2008/layout/LinedList"/>
    <dgm:cxn modelId="{C236FA79-A540-4573-91D6-60689CABF8B1}" type="presParOf" srcId="{7EE46E9F-BCB8-49F3-9803-A6250ED5CA79}" destId="{E47BD4FE-B1C8-4829-8C43-878A3B45E7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6A73EC0-91CB-4ACE-A03D-98E209801CFB}"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937B24B6-DEC4-40DB-B52E-AEBA565616FA}">
      <dgm:prSet phldr="0"/>
      <dgm:spPr/>
      <dgm:t>
        <a:bodyPr/>
        <a:lstStyle/>
        <a:p>
          <a:pPr algn="l" rtl="0">
            <a:lnSpc>
              <a:spcPct val="90000"/>
            </a:lnSpc>
          </a:pPr>
          <a:r>
            <a:rPr lang="en-GB" dirty="0">
              <a:solidFill>
                <a:srgbClr val="002060"/>
              </a:solidFill>
              <a:latin typeface="Calibri"/>
              <a:cs typeface="Calibri"/>
            </a:rPr>
            <a:t>- PA to assess progress/progression</a:t>
          </a:r>
          <a:endParaRPr lang="en-US" dirty="0">
            <a:solidFill>
              <a:srgbClr val="002060"/>
            </a:solidFill>
          </a:endParaRPr>
        </a:p>
      </dgm:t>
    </dgm:pt>
    <dgm:pt modelId="{00145ACE-BB0B-41DE-8D4F-1D4F71A73C0E}" type="parTrans" cxnId="{532DA8D4-825B-4936-9E99-E45AB37DF7FB}">
      <dgm:prSet/>
      <dgm:spPr/>
      <dgm:t>
        <a:bodyPr/>
        <a:lstStyle/>
        <a:p>
          <a:endParaRPr lang="en-GB"/>
        </a:p>
      </dgm:t>
    </dgm:pt>
    <dgm:pt modelId="{E81CD189-0825-4414-B979-99DD9FC92CAF}" type="sibTrans" cxnId="{532DA8D4-825B-4936-9E99-E45AB37DF7FB}">
      <dgm:prSet/>
      <dgm:spPr/>
      <dgm:t>
        <a:bodyPr/>
        <a:lstStyle/>
        <a:p>
          <a:endParaRPr lang="en-GB"/>
        </a:p>
      </dgm:t>
    </dgm:pt>
    <dgm:pt modelId="{86C96412-A22D-46FB-A46C-F53603171ED6}">
      <dgm:prSet phldr="0"/>
      <dgm:spPr/>
      <dgm:t>
        <a:bodyPr/>
        <a:lstStyle/>
        <a:p>
          <a:pPr algn="l" rtl="0">
            <a:lnSpc>
              <a:spcPct val="100000"/>
            </a:lnSpc>
          </a:pPr>
          <a:r>
            <a:rPr lang="en-GB" dirty="0">
              <a:solidFill>
                <a:srgbClr val="002060"/>
              </a:solidFill>
              <a:latin typeface="Calibri"/>
              <a:cs typeface="Calibri"/>
            </a:rPr>
            <a:t>Practice Assessors undertake the reviews and summative holistic assessments </a:t>
          </a:r>
          <a:endParaRPr lang="en-US" dirty="0">
            <a:solidFill>
              <a:srgbClr val="002060"/>
            </a:solidFill>
          </a:endParaRPr>
        </a:p>
      </dgm:t>
    </dgm:pt>
    <dgm:pt modelId="{4A97229B-01BA-4C3C-B16B-168B0A6C81C4}" type="parTrans" cxnId="{706D96A3-487E-47AB-863A-A7876FA4E31C}">
      <dgm:prSet/>
      <dgm:spPr/>
      <dgm:t>
        <a:bodyPr/>
        <a:lstStyle/>
        <a:p>
          <a:endParaRPr lang="en-GB"/>
        </a:p>
      </dgm:t>
    </dgm:pt>
    <dgm:pt modelId="{505AC268-6F8C-4115-9E15-A3E33F276EE9}" type="sibTrans" cxnId="{706D96A3-487E-47AB-863A-A7876FA4E31C}">
      <dgm:prSet/>
      <dgm:spPr/>
      <dgm:t>
        <a:bodyPr/>
        <a:lstStyle/>
        <a:p>
          <a:endParaRPr lang="en-GB"/>
        </a:p>
      </dgm:t>
    </dgm:pt>
    <dgm:pt modelId="{45F69101-8C50-461E-9CC4-C306E70DE950}">
      <dgm:prSet phldr="0"/>
      <dgm:spPr/>
      <dgm:t>
        <a:bodyPr/>
        <a:lstStyle/>
        <a:p>
          <a:pPr algn="l">
            <a:lnSpc>
              <a:spcPct val="100000"/>
            </a:lnSpc>
          </a:pPr>
          <a:r>
            <a:rPr lang="en-GB" b="1" dirty="0">
              <a:solidFill>
                <a:srgbClr val="002060"/>
              </a:solidFill>
              <a:latin typeface="Calibri"/>
              <a:cs typeface="Calibri"/>
            </a:rPr>
            <a:t>PA to review: </a:t>
          </a:r>
          <a:r>
            <a:rPr lang="en-US" b="1" dirty="0">
              <a:solidFill>
                <a:srgbClr val="002060"/>
              </a:solidFill>
              <a:latin typeface="Calibri"/>
              <a:cs typeface="Calibri"/>
            </a:rPr>
            <a:t> </a:t>
          </a:r>
          <a:endParaRPr lang="en-US" dirty="0">
            <a:solidFill>
              <a:srgbClr val="002060"/>
            </a:solidFill>
          </a:endParaRPr>
        </a:p>
      </dgm:t>
    </dgm:pt>
    <dgm:pt modelId="{B23D8745-4464-4776-BD00-C97165D96C56}" type="parTrans" cxnId="{8DCCFBAD-6561-446C-AF01-F1B1CC5351EC}">
      <dgm:prSet/>
      <dgm:spPr/>
      <dgm:t>
        <a:bodyPr/>
        <a:lstStyle/>
        <a:p>
          <a:endParaRPr lang="en-GB"/>
        </a:p>
      </dgm:t>
    </dgm:pt>
    <dgm:pt modelId="{98DB2BF3-F783-4867-BE75-991E6E8305AE}" type="sibTrans" cxnId="{8DCCFBAD-6561-446C-AF01-F1B1CC5351EC}">
      <dgm:prSet/>
      <dgm:spPr/>
      <dgm:t>
        <a:bodyPr/>
        <a:lstStyle/>
        <a:p>
          <a:endParaRPr lang="en-GB"/>
        </a:p>
      </dgm:t>
    </dgm:pt>
    <dgm:pt modelId="{D52DB7AA-D60C-473C-982E-8AF7A2178122}">
      <dgm:prSet phldr="0"/>
      <dgm:spPr/>
      <dgm:t>
        <a:bodyPr/>
        <a:lstStyle/>
        <a:p>
          <a:pPr algn="l" rtl="0">
            <a:lnSpc>
              <a:spcPct val="100000"/>
            </a:lnSpc>
          </a:pPr>
          <a:r>
            <a:rPr lang="en-GB" dirty="0">
              <a:solidFill>
                <a:srgbClr val="002060"/>
              </a:solidFill>
              <a:latin typeface="Calibri"/>
              <a:cs typeface="Calibri"/>
            </a:rPr>
            <a:t>- PS feedback</a:t>
          </a:r>
          <a:endParaRPr lang="en-US" dirty="0">
            <a:solidFill>
              <a:srgbClr val="002060"/>
            </a:solidFill>
          </a:endParaRPr>
        </a:p>
      </dgm:t>
    </dgm:pt>
    <dgm:pt modelId="{8E5B31CD-2884-478C-9898-A9EFC9355EAA}" type="parTrans" cxnId="{3B438BA3-67DD-47CD-8215-6D7FE1E7EC21}">
      <dgm:prSet/>
      <dgm:spPr/>
      <dgm:t>
        <a:bodyPr/>
        <a:lstStyle/>
        <a:p>
          <a:endParaRPr lang="en-GB"/>
        </a:p>
      </dgm:t>
    </dgm:pt>
    <dgm:pt modelId="{BECF3307-3888-4F47-A94D-E34F11DB104B}" type="sibTrans" cxnId="{3B438BA3-67DD-47CD-8215-6D7FE1E7EC21}">
      <dgm:prSet/>
      <dgm:spPr/>
      <dgm:t>
        <a:bodyPr/>
        <a:lstStyle/>
        <a:p>
          <a:endParaRPr lang="en-GB"/>
        </a:p>
      </dgm:t>
    </dgm:pt>
    <dgm:pt modelId="{D06DC8E5-AAB3-46BC-B031-C8D3F391A50B}">
      <dgm:prSet phldr="0"/>
      <dgm:spPr/>
      <dgm:t>
        <a:bodyPr/>
        <a:lstStyle/>
        <a:p>
          <a:pPr algn="l" rtl="0">
            <a:lnSpc>
              <a:spcPct val="100000"/>
            </a:lnSpc>
          </a:pPr>
          <a:r>
            <a:rPr lang="en-GB" dirty="0">
              <a:solidFill>
                <a:srgbClr val="002060"/>
              </a:solidFill>
              <a:latin typeface="Calibri"/>
              <a:cs typeface="Calibri"/>
            </a:rPr>
            <a:t>- SU feedback</a:t>
          </a:r>
          <a:r>
            <a:rPr lang="en-US" dirty="0">
              <a:solidFill>
                <a:srgbClr val="002060"/>
              </a:solidFill>
              <a:latin typeface="Calibri"/>
              <a:cs typeface="Calibri"/>
            </a:rPr>
            <a:t> </a:t>
          </a:r>
          <a:endParaRPr lang="en-US" dirty="0">
            <a:solidFill>
              <a:srgbClr val="002060"/>
            </a:solidFill>
          </a:endParaRPr>
        </a:p>
      </dgm:t>
    </dgm:pt>
    <dgm:pt modelId="{3CC0BF6E-430B-4459-B2E3-695EF7DFB9DB}" type="parTrans" cxnId="{CBCCD2B4-2D08-4559-BBBA-6049C795E567}">
      <dgm:prSet/>
      <dgm:spPr/>
      <dgm:t>
        <a:bodyPr/>
        <a:lstStyle/>
        <a:p>
          <a:endParaRPr lang="en-GB"/>
        </a:p>
      </dgm:t>
    </dgm:pt>
    <dgm:pt modelId="{3D73B40C-B75E-4FBA-9B07-2038B93ECBCF}" type="sibTrans" cxnId="{CBCCD2B4-2D08-4559-BBBA-6049C795E567}">
      <dgm:prSet/>
      <dgm:spPr/>
      <dgm:t>
        <a:bodyPr/>
        <a:lstStyle/>
        <a:p>
          <a:endParaRPr lang="en-GB"/>
        </a:p>
      </dgm:t>
    </dgm:pt>
    <dgm:pt modelId="{5B5E6C04-1CFD-49A0-9D54-B4612ECB24CC}">
      <dgm:prSet phldr="0"/>
      <dgm:spPr/>
      <dgm:t>
        <a:bodyPr/>
        <a:lstStyle/>
        <a:p>
          <a:pPr algn="l" rtl="0">
            <a:lnSpc>
              <a:spcPct val="100000"/>
            </a:lnSpc>
          </a:pPr>
          <a:r>
            <a:rPr lang="en-GB" dirty="0">
              <a:solidFill>
                <a:srgbClr val="002060"/>
              </a:solidFill>
              <a:latin typeface="Calibri"/>
              <a:cs typeface="Calibri"/>
            </a:rPr>
            <a:t>- NMC proficiencies (sufficient number attained at the stage of review)</a:t>
          </a:r>
          <a:r>
            <a:rPr lang="en-US" dirty="0">
              <a:solidFill>
                <a:srgbClr val="002060"/>
              </a:solidFill>
              <a:latin typeface="Calibri"/>
              <a:cs typeface="Calibri"/>
            </a:rPr>
            <a:t> </a:t>
          </a:r>
          <a:endParaRPr lang="en-US" dirty="0">
            <a:solidFill>
              <a:srgbClr val="002060"/>
            </a:solidFill>
          </a:endParaRPr>
        </a:p>
      </dgm:t>
    </dgm:pt>
    <dgm:pt modelId="{D33338B6-58E1-40A8-A24B-C50D68CC23D7}" type="parTrans" cxnId="{8C6F2030-644F-4572-95FE-25E592B2BD76}">
      <dgm:prSet/>
      <dgm:spPr/>
      <dgm:t>
        <a:bodyPr/>
        <a:lstStyle/>
        <a:p>
          <a:endParaRPr lang="en-GB"/>
        </a:p>
      </dgm:t>
    </dgm:pt>
    <dgm:pt modelId="{6EA3315C-C610-4499-A98B-B0DF84526D55}" type="sibTrans" cxnId="{8C6F2030-644F-4572-95FE-25E592B2BD76}">
      <dgm:prSet/>
      <dgm:spPr/>
      <dgm:t>
        <a:bodyPr/>
        <a:lstStyle/>
        <a:p>
          <a:endParaRPr lang="en-GB"/>
        </a:p>
      </dgm:t>
    </dgm:pt>
    <dgm:pt modelId="{553BE7C7-ED31-49D4-9214-94A2E3FB57DA}">
      <dgm:prSet phldr="0"/>
      <dgm:spPr/>
      <dgm:t>
        <a:bodyPr/>
        <a:lstStyle/>
        <a:p>
          <a:pPr algn="l" rtl="0">
            <a:lnSpc>
              <a:spcPct val="100000"/>
            </a:lnSpc>
          </a:pPr>
          <a:r>
            <a:rPr lang="en-GB" dirty="0">
              <a:solidFill>
                <a:srgbClr val="002060"/>
              </a:solidFill>
              <a:latin typeface="Calibri"/>
              <a:cs typeface="Calibri"/>
            </a:rPr>
            <a:t>- EU directives (sufficient number attained at the stage of review – see page 3 of MORA)</a:t>
          </a:r>
          <a:r>
            <a:rPr lang="en-US" dirty="0">
              <a:solidFill>
                <a:srgbClr val="002060"/>
              </a:solidFill>
              <a:latin typeface="Calibri"/>
              <a:cs typeface="Calibri"/>
            </a:rPr>
            <a:t> </a:t>
          </a:r>
          <a:endParaRPr lang="en-US" dirty="0">
            <a:solidFill>
              <a:srgbClr val="002060"/>
            </a:solidFill>
          </a:endParaRPr>
        </a:p>
      </dgm:t>
    </dgm:pt>
    <dgm:pt modelId="{D37E53A3-1182-4BCD-98DB-13F4C1783E0F}" type="parTrans" cxnId="{701E0510-2297-4274-B2DD-3F5FB5A81C69}">
      <dgm:prSet/>
      <dgm:spPr/>
      <dgm:t>
        <a:bodyPr/>
        <a:lstStyle/>
        <a:p>
          <a:endParaRPr lang="en-GB"/>
        </a:p>
      </dgm:t>
    </dgm:pt>
    <dgm:pt modelId="{0FE529B7-BCB5-46C4-8915-68E47435EA0B}" type="sibTrans" cxnId="{701E0510-2297-4274-B2DD-3F5FB5A81C69}">
      <dgm:prSet/>
      <dgm:spPr/>
      <dgm:t>
        <a:bodyPr/>
        <a:lstStyle/>
        <a:p>
          <a:endParaRPr lang="en-GB"/>
        </a:p>
      </dgm:t>
    </dgm:pt>
    <dgm:pt modelId="{960F0228-6292-4BE8-ADA8-D219B245D9D6}" type="pres">
      <dgm:prSet presAssocID="{66A73EC0-91CB-4ACE-A03D-98E209801CFB}" presName="vert0" presStyleCnt="0">
        <dgm:presLayoutVars>
          <dgm:dir/>
          <dgm:animOne val="branch"/>
          <dgm:animLvl val="lvl"/>
        </dgm:presLayoutVars>
      </dgm:prSet>
      <dgm:spPr/>
    </dgm:pt>
    <dgm:pt modelId="{14D1AF36-FB13-4118-B270-E94AD65E6E62}" type="pres">
      <dgm:prSet presAssocID="{86C96412-A22D-46FB-A46C-F53603171ED6}" presName="thickLine" presStyleLbl="alignNode1" presStyleIdx="0" presStyleCnt="7"/>
      <dgm:spPr/>
    </dgm:pt>
    <dgm:pt modelId="{7462E1D8-EAC9-468E-A431-91125ED9B151}" type="pres">
      <dgm:prSet presAssocID="{86C96412-A22D-46FB-A46C-F53603171ED6}" presName="horz1" presStyleCnt="0"/>
      <dgm:spPr/>
    </dgm:pt>
    <dgm:pt modelId="{65633028-AB76-4426-AC3E-D703D56706E9}" type="pres">
      <dgm:prSet presAssocID="{86C96412-A22D-46FB-A46C-F53603171ED6}" presName="tx1" presStyleLbl="revTx" presStyleIdx="0" presStyleCnt="7"/>
      <dgm:spPr/>
    </dgm:pt>
    <dgm:pt modelId="{5ED7D584-5638-4CDF-967A-DD23DD8F415A}" type="pres">
      <dgm:prSet presAssocID="{86C96412-A22D-46FB-A46C-F53603171ED6}" presName="vert1" presStyleCnt="0"/>
      <dgm:spPr/>
    </dgm:pt>
    <dgm:pt modelId="{29E19304-2265-4993-92BF-21B36E91ACA2}" type="pres">
      <dgm:prSet presAssocID="{45F69101-8C50-461E-9CC4-C306E70DE950}" presName="thickLine" presStyleLbl="alignNode1" presStyleIdx="1" presStyleCnt="7"/>
      <dgm:spPr/>
    </dgm:pt>
    <dgm:pt modelId="{D7A401BB-E3ED-4FEE-B224-9CC39586AE9A}" type="pres">
      <dgm:prSet presAssocID="{45F69101-8C50-461E-9CC4-C306E70DE950}" presName="horz1" presStyleCnt="0"/>
      <dgm:spPr/>
    </dgm:pt>
    <dgm:pt modelId="{7E042D02-8184-4C2B-A572-DEC469617671}" type="pres">
      <dgm:prSet presAssocID="{45F69101-8C50-461E-9CC4-C306E70DE950}" presName="tx1" presStyleLbl="revTx" presStyleIdx="1" presStyleCnt="7"/>
      <dgm:spPr/>
    </dgm:pt>
    <dgm:pt modelId="{F7EF8FDE-489D-4138-B7FB-C51B1D15ED0B}" type="pres">
      <dgm:prSet presAssocID="{45F69101-8C50-461E-9CC4-C306E70DE950}" presName="vert1" presStyleCnt="0"/>
      <dgm:spPr/>
    </dgm:pt>
    <dgm:pt modelId="{E4FB5834-EE6B-4788-83A9-33595342257B}" type="pres">
      <dgm:prSet presAssocID="{D52DB7AA-D60C-473C-982E-8AF7A2178122}" presName="thickLine" presStyleLbl="alignNode1" presStyleIdx="2" presStyleCnt="7"/>
      <dgm:spPr/>
    </dgm:pt>
    <dgm:pt modelId="{F0C43792-6CC4-4999-A9F2-B2611332E54C}" type="pres">
      <dgm:prSet presAssocID="{D52DB7AA-D60C-473C-982E-8AF7A2178122}" presName="horz1" presStyleCnt="0"/>
      <dgm:spPr/>
    </dgm:pt>
    <dgm:pt modelId="{86DAFF73-9770-47ED-8A3C-A1BDB7B25D5D}" type="pres">
      <dgm:prSet presAssocID="{D52DB7AA-D60C-473C-982E-8AF7A2178122}" presName="tx1" presStyleLbl="revTx" presStyleIdx="2" presStyleCnt="7"/>
      <dgm:spPr/>
    </dgm:pt>
    <dgm:pt modelId="{6CFE30B8-1A79-4C4F-813A-BDAEC3E008BF}" type="pres">
      <dgm:prSet presAssocID="{D52DB7AA-D60C-473C-982E-8AF7A2178122}" presName="vert1" presStyleCnt="0"/>
      <dgm:spPr/>
    </dgm:pt>
    <dgm:pt modelId="{B63D356B-B755-4A23-8EA6-376C02F8F225}" type="pres">
      <dgm:prSet presAssocID="{D06DC8E5-AAB3-46BC-B031-C8D3F391A50B}" presName="thickLine" presStyleLbl="alignNode1" presStyleIdx="3" presStyleCnt="7"/>
      <dgm:spPr/>
    </dgm:pt>
    <dgm:pt modelId="{6F04A3F6-0E5C-4EAD-B3FB-A2ED34B3A5FF}" type="pres">
      <dgm:prSet presAssocID="{D06DC8E5-AAB3-46BC-B031-C8D3F391A50B}" presName="horz1" presStyleCnt="0"/>
      <dgm:spPr/>
    </dgm:pt>
    <dgm:pt modelId="{8C74E86B-7669-4BE7-A8DC-17AE33BAA835}" type="pres">
      <dgm:prSet presAssocID="{D06DC8E5-AAB3-46BC-B031-C8D3F391A50B}" presName="tx1" presStyleLbl="revTx" presStyleIdx="3" presStyleCnt="7"/>
      <dgm:spPr/>
    </dgm:pt>
    <dgm:pt modelId="{96BE2F1B-8870-4E69-9253-9FCDEEB319A6}" type="pres">
      <dgm:prSet presAssocID="{D06DC8E5-AAB3-46BC-B031-C8D3F391A50B}" presName="vert1" presStyleCnt="0"/>
      <dgm:spPr/>
    </dgm:pt>
    <dgm:pt modelId="{FF35D763-EA65-414E-8E37-FC37F8462F74}" type="pres">
      <dgm:prSet presAssocID="{5B5E6C04-1CFD-49A0-9D54-B4612ECB24CC}" presName="thickLine" presStyleLbl="alignNode1" presStyleIdx="4" presStyleCnt="7"/>
      <dgm:spPr/>
    </dgm:pt>
    <dgm:pt modelId="{23E19BFD-BD93-4818-A7B6-6CD29F2DD3EE}" type="pres">
      <dgm:prSet presAssocID="{5B5E6C04-1CFD-49A0-9D54-B4612ECB24CC}" presName="horz1" presStyleCnt="0"/>
      <dgm:spPr/>
    </dgm:pt>
    <dgm:pt modelId="{77B03DA3-EBCE-4BC9-B0D2-282CE983812C}" type="pres">
      <dgm:prSet presAssocID="{5B5E6C04-1CFD-49A0-9D54-B4612ECB24CC}" presName="tx1" presStyleLbl="revTx" presStyleIdx="4" presStyleCnt="7"/>
      <dgm:spPr/>
    </dgm:pt>
    <dgm:pt modelId="{B246B081-7F0E-4BBA-8ABE-8B355851ACBB}" type="pres">
      <dgm:prSet presAssocID="{5B5E6C04-1CFD-49A0-9D54-B4612ECB24CC}" presName="vert1" presStyleCnt="0"/>
      <dgm:spPr/>
    </dgm:pt>
    <dgm:pt modelId="{A2326508-0668-498E-A625-56ED3B89B706}" type="pres">
      <dgm:prSet presAssocID="{553BE7C7-ED31-49D4-9214-94A2E3FB57DA}" presName="thickLine" presStyleLbl="alignNode1" presStyleIdx="5" presStyleCnt="7"/>
      <dgm:spPr/>
    </dgm:pt>
    <dgm:pt modelId="{6FA2CCF5-F074-4936-8C21-251F2844C3D1}" type="pres">
      <dgm:prSet presAssocID="{553BE7C7-ED31-49D4-9214-94A2E3FB57DA}" presName="horz1" presStyleCnt="0"/>
      <dgm:spPr/>
    </dgm:pt>
    <dgm:pt modelId="{63EB7A10-8E05-49FE-BA4E-A14DAED04592}" type="pres">
      <dgm:prSet presAssocID="{553BE7C7-ED31-49D4-9214-94A2E3FB57DA}" presName="tx1" presStyleLbl="revTx" presStyleIdx="5" presStyleCnt="7"/>
      <dgm:spPr/>
    </dgm:pt>
    <dgm:pt modelId="{B10A189A-E878-4444-8CFD-940C8E7A0A77}" type="pres">
      <dgm:prSet presAssocID="{553BE7C7-ED31-49D4-9214-94A2E3FB57DA}" presName="vert1" presStyleCnt="0"/>
      <dgm:spPr/>
    </dgm:pt>
    <dgm:pt modelId="{97F476E6-32E8-4307-A444-D62857A33708}" type="pres">
      <dgm:prSet presAssocID="{937B24B6-DEC4-40DB-B52E-AEBA565616FA}" presName="thickLine" presStyleLbl="alignNode1" presStyleIdx="6" presStyleCnt="7"/>
      <dgm:spPr/>
    </dgm:pt>
    <dgm:pt modelId="{7EE46E9F-BCB8-49F3-9803-A6250ED5CA79}" type="pres">
      <dgm:prSet presAssocID="{937B24B6-DEC4-40DB-B52E-AEBA565616FA}" presName="horz1" presStyleCnt="0"/>
      <dgm:spPr/>
    </dgm:pt>
    <dgm:pt modelId="{FFB5A36A-5C69-4558-8492-8DAC7CE48DA0}" type="pres">
      <dgm:prSet presAssocID="{937B24B6-DEC4-40DB-B52E-AEBA565616FA}" presName="tx1" presStyleLbl="revTx" presStyleIdx="6" presStyleCnt="7"/>
      <dgm:spPr/>
    </dgm:pt>
    <dgm:pt modelId="{E47BD4FE-B1C8-4829-8C43-878A3B45E7D3}" type="pres">
      <dgm:prSet presAssocID="{937B24B6-DEC4-40DB-B52E-AEBA565616FA}" presName="vert1" presStyleCnt="0"/>
      <dgm:spPr/>
    </dgm:pt>
  </dgm:ptLst>
  <dgm:cxnLst>
    <dgm:cxn modelId="{252D0208-DEA5-402C-829A-CCEC387088D8}" type="presOf" srcId="{5B5E6C04-1CFD-49A0-9D54-B4612ECB24CC}" destId="{77B03DA3-EBCE-4BC9-B0D2-282CE983812C}" srcOrd="0" destOrd="0" presId="urn:microsoft.com/office/officeart/2008/layout/LinedList"/>
    <dgm:cxn modelId="{701E0510-2297-4274-B2DD-3F5FB5A81C69}" srcId="{66A73EC0-91CB-4ACE-A03D-98E209801CFB}" destId="{553BE7C7-ED31-49D4-9214-94A2E3FB57DA}" srcOrd="5" destOrd="0" parTransId="{D37E53A3-1182-4BCD-98DB-13F4C1783E0F}" sibTransId="{0FE529B7-BCB5-46C4-8915-68E47435EA0B}"/>
    <dgm:cxn modelId="{8127481A-23CC-4281-86DC-31C4684326DF}" type="presOf" srcId="{553BE7C7-ED31-49D4-9214-94A2E3FB57DA}" destId="{63EB7A10-8E05-49FE-BA4E-A14DAED04592}" srcOrd="0" destOrd="0" presId="urn:microsoft.com/office/officeart/2008/layout/LinedList"/>
    <dgm:cxn modelId="{8C6F2030-644F-4572-95FE-25E592B2BD76}" srcId="{66A73EC0-91CB-4ACE-A03D-98E209801CFB}" destId="{5B5E6C04-1CFD-49A0-9D54-B4612ECB24CC}" srcOrd="4" destOrd="0" parTransId="{D33338B6-58E1-40A8-A24B-C50D68CC23D7}" sibTransId="{6EA3315C-C610-4499-A98B-B0DF84526D55}"/>
    <dgm:cxn modelId="{23A95466-0625-4346-BE8D-846F1278CDB7}" type="presOf" srcId="{86C96412-A22D-46FB-A46C-F53603171ED6}" destId="{65633028-AB76-4426-AC3E-D703D56706E9}" srcOrd="0" destOrd="0" presId="urn:microsoft.com/office/officeart/2008/layout/LinedList"/>
    <dgm:cxn modelId="{387F826D-6AA0-4832-9A25-5D5FA76575DE}" type="presOf" srcId="{937B24B6-DEC4-40DB-B52E-AEBA565616FA}" destId="{FFB5A36A-5C69-4558-8492-8DAC7CE48DA0}" srcOrd="0" destOrd="0" presId="urn:microsoft.com/office/officeart/2008/layout/LinedList"/>
    <dgm:cxn modelId="{EFFE1395-E3BB-47C5-A3ED-AF078815C5CA}" type="presOf" srcId="{D06DC8E5-AAB3-46BC-B031-C8D3F391A50B}" destId="{8C74E86B-7669-4BE7-A8DC-17AE33BAA835}" srcOrd="0" destOrd="0" presId="urn:microsoft.com/office/officeart/2008/layout/LinedList"/>
    <dgm:cxn modelId="{FE3F8F96-FFDB-4FEC-A2D8-1A07822F6E95}" type="presOf" srcId="{66A73EC0-91CB-4ACE-A03D-98E209801CFB}" destId="{960F0228-6292-4BE8-ADA8-D219B245D9D6}" srcOrd="0" destOrd="0" presId="urn:microsoft.com/office/officeart/2008/layout/LinedList"/>
    <dgm:cxn modelId="{3B438BA3-67DD-47CD-8215-6D7FE1E7EC21}" srcId="{66A73EC0-91CB-4ACE-A03D-98E209801CFB}" destId="{D52DB7AA-D60C-473C-982E-8AF7A2178122}" srcOrd="2" destOrd="0" parTransId="{8E5B31CD-2884-478C-9898-A9EFC9355EAA}" sibTransId="{BECF3307-3888-4F47-A94D-E34F11DB104B}"/>
    <dgm:cxn modelId="{706D96A3-487E-47AB-863A-A7876FA4E31C}" srcId="{66A73EC0-91CB-4ACE-A03D-98E209801CFB}" destId="{86C96412-A22D-46FB-A46C-F53603171ED6}" srcOrd="0" destOrd="0" parTransId="{4A97229B-01BA-4C3C-B16B-168B0A6C81C4}" sibTransId="{505AC268-6F8C-4115-9E15-A3E33F276EE9}"/>
    <dgm:cxn modelId="{8DCCFBAD-6561-446C-AF01-F1B1CC5351EC}" srcId="{66A73EC0-91CB-4ACE-A03D-98E209801CFB}" destId="{45F69101-8C50-461E-9CC4-C306E70DE950}" srcOrd="1" destOrd="0" parTransId="{B23D8745-4464-4776-BD00-C97165D96C56}" sibTransId="{98DB2BF3-F783-4867-BE75-991E6E8305AE}"/>
    <dgm:cxn modelId="{CBCCD2B4-2D08-4559-BBBA-6049C795E567}" srcId="{66A73EC0-91CB-4ACE-A03D-98E209801CFB}" destId="{D06DC8E5-AAB3-46BC-B031-C8D3F391A50B}" srcOrd="3" destOrd="0" parTransId="{3CC0BF6E-430B-4459-B2E3-695EF7DFB9DB}" sibTransId="{3D73B40C-B75E-4FBA-9B07-2038B93ECBCF}"/>
    <dgm:cxn modelId="{467038C7-5F42-4A4A-87D9-21C46163C92E}" type="presOf" srcId="{D52DB7AA-D60C-473C-982E-8AF7A2178122}" destId="{86DAFF73-9770-47ED-8A3C-A1BDB7B25D5D}" srcOrd="0" destOrd="0" presId="urn:microsoft.com/office/officeart/2008/layout/LinedList"/>
    <dgm:cxn modelId="{532DA8D4-825B-4936-9E99-E45AB37DF7FB}" srcId="{66A73EC0-91CB-4ACE-A03D-98E209801CFB}" destId="{937B24B6-DEC4-40DB-B52E-AEBA565616FA}" srcOrd="6" destOrd="0" parTransId="{00145ACE-BB0B-41DE-8D4F-1D4F71A73C0E}" sibTransId="{E81CD189-0825-4414-B979-99DD9FC92CAF}"/>
    <dgm:cxn modelId="{F3FDB7E8-F80C-45A1-8ACC-BBD67AD548F3}" type="presOf" srcId="{45F69101-8C50-461E-9CC4-C306E70DE950}" destId="{7E042D02-8184-4C2B-A572-DEC469617671}" srcOrd="0" destOrd="0" presId="urn:microsoft.com/office/officeart/2008/layout/LinedList"/>
    <dgm:cxn modelId="{4E203B54-9C08-49C6-9DEB-E6C47BB5E899}" type="presParOf" srcId="{960F0228-6292-4BE8-ADA8-D219B245D9D6}" destId="{14D1AF36-FB13-4118-B270-E94AD65E6E62}" srcOrd="0" destOrd="0" presId="urn:microsoft.com/office/officeart/2008/layout/LinedList"/>
    <dgm:cxn modelId="{3187E89E-D2B9-47FD-BB63-C557FED01CE6}" type="presParOf" srcId="{960F0228-6292-4BE8-ADA8-D219B245D9D6}" destId="{7462E1D8-EAC9-468E-A431-91125ED9B151}" srcOrd="1" destOrd="0" presId="urn:microsoft.com/office/officeart/2008/layout/LinedList"/>
    <dgm:cxn modelId="{32774F20-F1B8-46DF-A889-3B7AFAEC8E6F}" type="presParOf" srcId="{7462E1D8-EAC9-468E-A431-91125ED9B151}" destId="{65633028-AB76-4426-AC3E-D703D56706E9}" srcOrd="0" destOrd="0" presId="urn:microsoft.com/office/officeart/2008/layout/LinedList"/>
    <dgm:cxn modelId="{B144D3F5-2F66-44FE-999B-D2AA72299F27}" type="presParOf" srcId="{7462E1D8-EAC9-468E-A431-91125ED9B151}" destId="{5ED7D584-5638-4CDF-967A-DD23DD8F415A}" srcOrd="1" destOrd="0" presId="urn:microsoft.com/office/officeart/2008/layout/LinedList"/>
    <dgm:cxn modelId="{99B05E03-F3C2-45BE-928B-07726E564AF4}" type="presParOf" srcId="{960F0228-6292-4BE8-ADA8-D219B245D9D6}" destId="{29E19304-2265-4993-92BF-21B36E91ACA2}" srcOrd="2" destOrd="0" presId="urn:microsoft.com/office/officeart/2008/layout/LinedList"/>
    <dgm:cxn modelId="{2F11D1D2-1A12-4209-B2A5-1EC7984FB8FC}" type="presParOf" srcId="{960F0228-6292-4BE8-ADA8-D219B245D9D6}" destId="{D7A401BB-E3ED-4FEE-B224-9CC39586AE9A}" srcOrd="3" destOrd="0" presId="urn:microsoft.com/office/officeart/2008/layout/LinedList"/>
    <dgm:cxn modelId="{A3E21728-C8BD-4048-9B61-F3FA1D3FA876}" type="presParOf" srcId="{D7A401BB-E3ED-4FEE-B224-9CC39586AE9A}" destId="{7E042D02-8184-4C2B-A572-DEC469617671}" srcOrd="0" destOrd="0" presId="urn:microsoft.com/office/officeart/2008/layout/LinedList"/>
    <dgm:cxn modelId="{6340CF54-87E7-4D83-B88F-1DE79AC78276}" type="presParOf" srcId="{D7A401BB-E3ED-4FEE-B224-9CC39586AE9A}" destId="{F7EF8FDE-489D-4138-B7FB-C51B1D15ED0B}" srcOrd="1" destOrd="0" presId="urn:microsoft.com/office/officeart/2008/layout/LinedList"/>
    <dgm:cxn modelId="{F0EA4862-590A-4774-869A-6B85ED1AA65F}" type="presParOf" srcId="{960F0228-6292-4BE8-ADA8-D219B245D9D6}" destId="{E4FB5834-EE6B-4788-83A9-33595342257B}" srcOrd="4" destOrd="0" presId="urn:microsoft.com/office/officeart/2008/layout/LinedList"/>
    <dgm:cxn modelId="{352475CB-90C3-4318-84D8-4CE45C7DFB19}" type="presParOf" srcId="{960F0228-6292-4BE8-ADA8-D219B245D9D6}" destId="{F0C43792-6CC4-4999-A9F2-B2611332E54C}" srcOrd="5" destOrd="0" presId="urn:microsoft.com/office/officeart/2008/layout/LinedList"/>
    <dgm:cxn modelId="{3491870A-2190-4EF5-913E-F0C42D5449EB}" type="presParOf" srcId="{F0C43792-6CC4-4999-A9F2-B2611332E54C}" destId="{86DAFF73-9770-47ED-8A3C-A1BDB7B25D5D}" srcOrd="0" destOrd="0" presId="urn:microsoft.com/office/officeart/2008/layout/LinedList"/>
    <dgm:cxn modelId="{6CABCF1C-1B6B-4698-B9AC-98CD7F885179}" type="presParOf" srcId="{F0C43792-6CC4-4999-A9F2-B2611332E54C}" destId="{6CFE30B8-1A79-4C4F-813A-BDAEC3E008BF}" srcOrd="1" destOrd="0" presId="urn:microsoft.com/office/officeart/2008/layout/LinedList"/>
    <dgm:cxn modelId="{1CD6FD9B-B4AD-460B-9FDD-C664180320AB}" type="presParOf" srcId="{960F0228-6292-4BE8-ADA8-D219B245D9D6}" destId="{B63D356B-B755-4A23-8EA6-376C02F8F225}" srcOrd="6" destOrd="0" presId="urn:microsoft.com/office/officeart/2008/layout/LinedList"/>
    <dgm:cxn modelId="{12FE6197-21C5-4E5E-9875-9AF279ED5A36}" type="presParOf" srcId="{960F0228-6292-4BE8-ADA8-D219B245D9D6}" destId="{6F04A3F6-0E5C-4EAD-B3FB-A2ED34B3A5FF}" srcOrd="7" destOrd="0" presId="urn:microsoft.com/office/officeart/2008/layout/LinedList"/>
    <dgm:cxn modelId="{E2916B46-2D52-420B-A45D-4C6BC425A1AC}" type="presParOf" srcId="{6F04A3F6-0E5C-4EAD-B3FB-A2ED34B3A5FF}" destId="{8C74E86B-7669-4BE7-A8DC-17AE33BAA835}" srcOrd="0" destOrd="0" presId="urn:microsoft.com/office/officeart/2008/layout/LinedList"/>
    <dgm:cxn modelId="{C633D5BB-4519-43F2-9FFD-8AE0A081ABDF}" type="presParOf" srcId="{6F04A3F6-0E5C-4EAD-B3FB-A2ED34B3A5FF}" destId="{96BE2F1B-8870-4E69-9253-9FCDEEB319A6}" srcOrd="1" destOrd="0" presId="urn:microsoft.com/office/officeart/2008/layout/LinedList"/>
    <dgm:cxn modelId="{A4E5F4D9-B74D-4070-913B-258BFCB93188}" type="presParOf" srcId="{960F0228-6292-4BE8-ADA8-D219B245D9D6}" destId="{FF35D763-EA65-414E-8E37-FC37F8462F74}" srcOrd="8" destOrd="0" presId="urn:microsoft.com/office/officeart/2008/layout/LinedList"/>
    <dgm:cxn modelId="{3FE80974-5CFE-4D5E-8072-13BDC0092330}" type="presParOf" srcId="{960F0228-6292-4BE8-ADA8-D219B245D9D6}" destId="{23E19BFD-BD93-4818-A7B6-6CD29F2DD3EE}" srcOrd="9" destOrd="0" presId="urn:microsoft.com/office/officeart/2008/layout/LinedList"/>
    <dgm:cxn modelId="{129A5A0F-5BAC-4158-8F50-DF6CAF882F24}" type="presParOf" srcId="{23E19BFD-BD93-4818-A7B6-6CD29F2DD3EE}" destId="{77B03DA3-EBCE-4BC9-B0D2-282CE983812C}" srcOrd="0" destOrd="0" presId="urn:microsoft.com/office/officeart/2008/layout/LinedList"/>
    <dgm:cxn modelId="{5CDFD1D4-A8DF-4703-A7F5-EB6AF5CA0F58}" type="presParOf" srcId="{23E19BFD-BD93-4818-A7B6-6CD29F2DD3EE}" destId="{B246B081-7F0E-4BBA-8ABE-8B355851ACBB}" srcOrd="1" destOrd="0" presId="urn:microsoft.com/office/officeart/2008/layout/LinedList"/>
    <dgm:cxn modelId="{FE5F9176-26BB-42B3-9122-3720A633A86D}" type="presParOf" srcId="{960F0228-6292-4BE8-ADA8-D219B245D9D6}" destId="{A2326508-0668-498E-A625-56ED3B89B706}" srcOrd="10" destOrd="0" presId="urn:microsoft.com/office/officeart/2008/layout/LinedList"/>
    <dgm:cxn modelId="{79E0E912-85A2-4F5E-A6F4-7B5D760654BA}" type="presParOf" srcId="{960F0228-6292-4BE8-ADA8-D219B245D9D6}" destId="{6FA2CCF5-F074-4936-8C21-251F2844C3D1}" srcOrd="11" destOrd="0" presId="urn:microsoft.com/office/officeart/2008/layout/LinedList"/>
    <dgm:cxn modelId="{78DD0C3D-DC74-4116-84FC-7609C582E985}" type="presParOf" srcId="{6FA2CCF5-F074-4936-8C21-251F2844C3D1}" destId="{63EB7A10-8E05-49FE-BA4E-A14DAED04592}" srcOrd="0" destOrd="0" presId="urn:microsoft.com/office/officeart/2008/layout/LinedList"/>
    <dgm:cxn modelId="{7DF8D5BC-024D-4EAF-8325-26E5C1FBD0D7}" type="presParOf" srcId="{6FA2CCF5-F074-4936-8C21-251F2844C3D1}" destId="{B10A189A-E878-4444-8CFD-940C8E7A0A77}" srcOrd="1" destOrd="0" presId="urn:microsoft.com/office/officeart/2008/layout/LinedList"/>
    <dgm:cxn modelId="{3ED5DEF1-B6CF-4757-87B8-ACB6A70A8AFC}" type="presParOf" srcId="{960F0228-6292-4BE8-ADA8-D219B245D9D6}" destId="{97F476E6-32E8-4307-A444-D62857A33708}" srcOrd="12" destOrd="0" presId="urn:microsoft.com/office/officeart/2008/layout/LinedList"/>
    <dgm:cxn modelId="{ACFDBFB6-9679-42E2-9FE3-8C542AF192D0}" type="presParOf" srcId="{960F0228-6292-4BE8-ADA8-D219B245D9D6}" destId="{7EE46E9F-BCB8-49F3-9803-A6250ED5CA79}" srcOrd="13" destOrd="0" presId="urn:microsoft.com/office/officeart/2008/layout/LinedList"/>
    <dgm:cxn modelId="{E6D0EE7D-792B-41F1-9356-687AE749F797}" type="presParOf" srcId="{7EE46E9F-BCB8-49F3-9803-A6250ED5CA79}" destId="{FFB5A36A-5C69-4558-8492-8DAC7CE48DA0}" srcOrd="0" destOrd="0" presId="urn:microsoft.com/office/officeart/2008/layout/LinedList"/>
    <dgm:cxn modelId="{5AAAD8AE-00B9-4A07-B1D5-87B5194EC67F}" type="presParOf" srcId="{7EE46E9F-BCB8-49F3-9803-A6250ED5CA79}" destId="{E47BD4FE-B1C8-4829-8C43-878A3B45E7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A73EC0-91CB-4ACE-A03D-98E209801CFB}"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E02FE8E7-1A38-44AF-9CA0-17CB5C83518C}">
      <dgm:prSet/>
      <dgm:spPr/>
      <dgm:t>
        <a:bodyPr/>
        <a:lstStyle/>
        <a:p>
          <a:pPr rtl="0"/>
          <a:r>
            <a:rPr lang="en-GB">
              <a:solidFill>
                <a:schemeClr val="tx2"/>
              </a:solidFill>
            </a:rPr>
            <a:t>Students are allocated a different AA for each year or part of their programme</a:t>
          </a:r>
          <a:endParaRPr lang="en-GB">
            <a:solidFill>
              <a:schemeClr val="tx2"/>
            </a:solidFill>
            <a:latin typeface="Calibri Light" panose="020F0302020204030204"/>
          </a:endParaRPr>
        </a:p>
      </dgm:t>
    </dgm:pt>
    <dgm:pt modelId="{39FB5DDE-2E24-49CC-9773-11818E2BF53F}" type="parTrans" cxnId="{0E3B7D54-9431-4835-8455-C9C05C36923C}">
      <dgm:prSet/>
      <dgm:spPr/>
      <dgm:t>
        <a:bodyPr/>
        <a:lstStyle/>
        <a:p>
          <a:endParaRPr lang="en-US"/>
        </a:p>
      </dgm:t>
    </dgm:pt>
    <dgm:pt modelId="{F41ABAC3-6E02-4BA5-9DD9-279043C995CC}" type="sibTrans" cxnId="{0E3B7D54-9431-4835-8455-C9C05C36923C}">
      <dgm:prSet/>
      <dgm:spPr/>
      <dgm:t>
        <a:bodyPr/>
        <a:lstStyle/>
        <a:p>
          <a:endParaRPr lang="en-US"/>
        </a:p>
      </dgm:t>
    </dgm:pt>
    <dgm:pt modelId="{49CB50D5-D249-4EAE-95DA-3FFF09CCCF2A}">
      <dgm:prSet/>
      <dgm:spPr/>
      <dgm:t>
        <a:bodyPr/>
        <a:lstStyle/>
        <a:p>
          <a:pPr rtl="0"/>
          <a:r>
            <a:rPr lang="en-GB">
              <a:solidFill>
                <a:schemeClr val="tx2"/>
              </a:solidFill>
              <a:latin typeface="Calibri Light" panose="020F0302020204030204"/>
            </a:rPr>
            <a:t> </a:t>
          </a:r>
          <a:r>
            <a:rPr lang="en-GB">
              <a:solidFill>
                <a:schemeClr val="tx2"/>
              </a:solidFill>
            </a:rPr>
            <a:t>The MORA is designed to be the communication tool between PS, PA and the AA </a:t>
          </a:r>
          <a:endParaRPr lang="en-US">
            <a:solidFill>
              <a:schemeClr val="tx2"/>
            </a:solidFill>
          </a:endParaRPr>
        </a:p>
      </dgm:t>
    </dgm:pt>
    <dgm:pt modelId="{C1F73C95-5E85-4FCA-B641-ECAB2E202A48}" type="parTrans" cxnId="{32316A15-E069-4A55-927A-F75A42297938}">
      <dgm:prSet/>
      <dgm:spPr/>
      <dgm:t>
        <a:bodyPr/>
        <a:lstStyle/>
        <a:p>
          <a:endParaRPr lang="en-US"/>
        </a:p>
      </dgm:t>
    </dgm:pt>
    <dgm:pt modelId="{676B52F4-2FBA-496B-851B-40898D4AE2AF}" type="sibTrans" cxnId="{32316A15-E069-4A55-927A-F75A42297938}">
      <dgm:prSet/>
      <dgm:spPr/>
      <dgm:t>
        <a:bodyPr/>
        <a:lstStyle/>
        <a:p>
          <a:endParaRPr lang="en-US"/>
        </a:p>
      </dgm:t>
    </dgm:pt>
    <dgm:pt modelId="{0F76D96C-061A-44CD-B0A9-B2170972EC00}">
      <dgm:prSet/>
      <dgm:spPr/>
      <dgm:t>
        <a:bodyPr/>
        <a:lstStyle/>
        <a:p>
          <a:r>
            <a:rPr lang="en-GB">
              <a:solidFill>
                <a:schemeClr val="tx2"/>
              </a:solidFill>
            </a:rPr>
            <a:t>There is no requirement for tripartite meetings, however this may be appropriate in certain situations (for example a Progression Plan)</a:t>
          </a:r>
          <a:endParaRPr lang="en-US">
            <a:solidFill>
              <a:schemeClr val="tx2"/>
            </a:solidFill>
          </a:endParaRPr>
        </a:p>
      </dgm:t>
    </dgm:pt>
    <dgm:pt modelId="{69E42949-6090-4928-AAD1-3900A3EF221C}" type="parTrans" cxnId="{228439D9-12D1-409B-9928-430FA5995A70}">
      <dgm:prSet/>
      <dgm:spPr/>
      <dgm:t>
        <a:bodyPr/>
        <a:lstStyle/>
        <a:p>
          <a:endParaRPr lang="en-US"/>
        </a:p>
      </dgm:t>
    </dgm:pt>
    <dgm:pt modelId="{2EBF0794-591D-4964-8A9B-63D337466073}" type="sibTrans" cxnId="{228439D9-12D1-409B-9928-430FA5995A70}">
      <dgm:prSet/>
      <dgm:spPr/>
      <dgm:t>
        <a:bodyPr/>
        <a:lstStyle/>
        <a:p>
          <a:endParaRPr lang="en-US"/>
        </a:p>
      </dgm:t>
    </dgm:pt>
    <dgm:pt modelId="{9C317D5B-E8B4-4973-BB94-2D5350258E36}">
      <dgm:prSet phldr="0"/>
      <dgm:spPr/>
      <dgm:t>
        <a:bodyPr/>
        <a:lstStyle/>
        <a:p>
          <a:pPr rtl="0"/>
          <a:r>
            <a:rPr lang="en-GB">
              <a:solidFill>
                <a:schemeClr val="tx2"/>
              </a:solidFill>
              <a:latin typeface="Calibri Light" panose="020F0302020204030204"/>
            </a:rPr>
            <a:t>The AA </a:t>
          </a:r>
          <a:r>
            <a:rPr lang="en-GB">
              <a:solidFill>
                <a:schemeClr val="tx2"/>
              </a:solidFill>
            </a:rPr>
            <a:t>will have an understanding of </a:t>
          </a:r>
          <a:r>
            <a:rPr lang="en-GB">
              <a:solidFill>
                <a:schemeClr val="tx2"/>
              </a:solidFill>
              <a:latin typeface="Calibri Light" panose="020F0302020204030204"/>
            </a:rPr>
            <a:t>the students' </a:t>
          </a:r>
          <a:r>
            <a:rPr lang="en-GB">
              <a:solidFill>
                <a:schemeClr val="tx2"/>
              </a:solidFill>
            </a:rPr>
            <a:t>achievements in theory and practice</a:t>
          </a:r>
          <a:r>
            <a:rPr lang="en-GB">
              <a:solidFill>
                <a:schemeClr val="tx2"/>
              </a:solidFill>
              <a:latin typeface="Calibri Light" panose="020F0302020204030204"/>
            </a:rPr>
            <a:t> </a:t>
          </a:r>
          <a:endParaRPr lang="en-US">
            <a:solidFill>
              <a:schemeClr val="tx2"/>
            </a:solidFill>
            <a:latin typeface="Calibri Light" panose="020F0302020204030204"/>
          </a:endParaRPr>
        </a:p>
      </dgm:t>
    </dgm:pt>
    <dgm:pt modelId="{1027137F-D567-4ED6-88EE-B6793B7EF3D0}" type="parTrans" cxnId="{4BFD89FE-BB81-4720-A2EF-63F4C4ABC72C}">
      <dgm:prSet/>
      <dgm:spPr/>
      <dgm:t>
        <a:bodyPr/>
        <a:lstStyle/>
        <a:p>
          <a:endParaRPr lang="en-GB"/>
        </a:p>
      </dgm:t>
    </dgm:pt>
    <dgm:pt modelId="{7BA895E9-4C2C-49CA-860C-04B4E78A24D0}" type="sibTrans" cxnId="{4BFD89FE-BB81-4720-A2EF-63F4C4ABC72C}">
      <dgm:prSet/>
      <dgm:spPr/>
      <dgm:t>
        <a:bodyPr/>
        <a:lstStyle/>
        <a:p>
          <a:endParaRPr lang="en-GB"/>
        </a:p>
      </dgm:t>
    </dgm:pt>
    <dgm:pt modelId="{D3457F32-D17E-4FD3-BA0B-096C1D18793F}">
      <dgm:prSet phldr="0"/>
      <dgm:spPr/>
      <dgm:t>
        <a:bodyPr/>
        <a:lstStyle/>
        <a:p>
          <a:pPr rtl="0"/>
          <a:r>
            <a:rPr lang="en-GB" dirty="0">
              <a:solidFill>
                <a:schemeClr val="tx2"/>
              </a:solidFill>
              <a:latin typeface="+mn-lt"/>
            </a:rPr>
            <a:t>This decision informs student progression</a:t>
          </a:r>
        </a:p>
      </dgm:t>
    </dgm:pt>
    <dgm:pt modelId="{695C622B-E2EF-48D8-ABBA-B293466B7B42}" type="parTrans" cxnId="{478575DC-0188-43BB-8E04-BE8F4F56DD56}">
      <dgm:prSet/>
      <dgm:spPr/>
      <dgm:t>
        <a:bodyPr/>
        <a:lstStyle/>
        <a:p>
          <a:endParaRPr lang="en-GB"/>
        </a:p>
      </dgm:t>
    </dgm:pt>
    <dgm:pt modelId="{3CEF03C7-1BFD-4778-B141-D648C430C5E1}" type="sibTrans" cxnId="{478575DC-0188-43BB-8E04-BE8F4F56DD56}">
      <dgm:prSet/>
      <dgm:spPr/>
      <dgm:t>
        <a:bodyPr/>
        <a:lstStyle/>
        <a:p>
          <a:endParaRPr lang="en-GB"/>
        </a:p>
      </dgm:t>
    </dgm:pt>
    <dgm:pt modelId="{C11624C8-711B-455F-9415-7A26D83FE8FA}">
      <dgm:prSet phldr="0"/>
      <dgm:spPr/>
      <dgm:t>
        <a:bodyPr/>
        <a:lstStyle/>
        <a:p>
          <a:pPr rtl="0"/>
          <a:r>
            <a:rPr lang="en-GB">
              <a:solidFill>
                <a:schemeClr val="tx2"/>
              </a:solidFill>
            </a:rPr>
            <a:t>The Practice Assessor and Academic Assessor communicate at defined points (or additionally if there are concerns raised) to make decisions in partnership, based on the evidence</a:t>
          </a:r>
        </a:p>
      </dgm:t>
    </dgm:pt>
    <dgm:pt modelId="{3C568002-D597-443D-9EAC-B6BD8D4206EA}" type="parTrans" cxnId="{29EEC4FD-4E65-416D-B760-2D6A456DF7DE}">
      <dgm:prSet/>
      <dgm:spPr/>
      <dgm:t>
        <a:bodyPr/>
        <a:lstStyle/>
        <a:p>
          <a:endParaRPr lang="en-GB"/>
        </a:p>
      </dgm:t>
    </dgm:pt>
    <dgm:pt modelId="{7D9AF270-17FC-4DAB-A1FE-37A834CF43AF}" type="sibTrans" cxnId="{29EEC4FD-4E65-416D-B760-2D6A456DF7DE}">
      <dgm:prSet/>
      <dgm:spPr/>
      <dgm:t>
        <a:bodyPr/>
        <a:lstStyle/>
        <a:p>
          <a:endParaRPr lang="en-GB"/>
        </a:p>
      </dgm:t>
    </dgm:pt>
    <dgm:pt modelId="{960F0228-6292-4BE8-ADA8-D219B245D9D6}" type="pres">
      <dgm:prSet presAssocID="{66A73EC0-91CB-4ACE-A03D-98E209801CFB}" presName="vert0" presStyleCnt="0">
        <dgm:presLayoutVars>
          <dgm:dir/>
          <dgm:animOne val="branch"/>
          <dgm:animLvl val="lvl"/>
        </dgm:presLayoutVars>
      </dgm:prSet>
      <dgm:spPr/>
    </dgm:pt>
    <dgm:pt modelId="{A41E3722-7F95-4BFC-816E-ED445A5229D8}" type="pres">
      <dgm:prSet presAssocID="{E02FE8E7-1A38-44AF-9CA0-17CB5C83518C}" presName="thickLine" presStyleLbl="alignNode1" presStyleIdx="0" presStyleCnt="6"/>
      <dgm:spPr/>
    </dgm:pt>
    <dgm:pt modelId="{336F8CAE-7FD4-45AE-9A98-FA701E83FEF7}" type="pres">
      <dgm:prSet presAssocID="{E02FE8E7-1A38-44AF-9CA0-17CB5C83518C}" presName="horz1" presStyleCnt="0"/>
      <dgm:spPr/>
    </dgm:pt>
    <dgm:pt modelId="{82315497-99E2-4782-8710-B83CF5816700}" type="pres">
      <dgm:prSet presAssocID="{E02FE8E7-1A38-44AF-9CA0-17CB5C83518C}" presName="tx1" presStyleLbl="revTx" presStyleIdx="0" presStyleCnt="6"/>
      <dgm:spPr/>
    </dgm:pt>
    <dgm:pt modelId="{41E90CFF-2283-44B7-993F-BA50A31DCA91}" type="pres">
      <dgm:prSet presAssocID="{E02FE8E7-1A38-44AF-9CA0-17CB5C83518C}" presName="vert1" presStyleCnt="0"/>
      <dgm:spPr/>
    </dgm:pt>
    <dgm:pt modelId="{124040C9-E095-4CF6-A307-58440B5FBDE8}" type="pres">
      <dgm:prSet presAssocID="{9C317D5B-E8B4-4973-BB94-2D5350258E36}" presName="thickLine" presStyleLbl="alignNode1" presStyleIdx="1" presStyleCnt="6"/>
      <dgm:spPr/>
    </dgm:pt>
    <dgm:pt modelId="{D1C1EBAE-26CA-4EDC-9260-51272B1019FA}" type="pres">
      <dgm:prSet presAssocID="{9C317D5B-E8B4-4973-BB94-2D5350258E36}" presName="horz1" presStyleCnt="0"/>
      <dgm:spPr/>
    </dgm:pt>
    <dgm:pt modelId="{83F9278B-027A-4597-84FD-C0EF530F3F2B}" type="pres">
      <dgm:prSet presAssocID="{9C317D5B-E8B4-4973-BB94-2D5350258E36}" presName="tx1" presStyleLbl="revTx" presStyleIdx="1" presStyleCnt="6"/>
      <dgm:spPr/>
    </dgm:pt>
    <dgm:pt modelId="{CCDF7FB8-252A-4D76-828A-38422A866267}" type="pres">
      <dgm:prSet presAssocID="{9C317D5B-E8B4-4973-BB94-2D5350258E36}" presName="vert1" presStyleCnt="0"/>
      <dgm:spPr/>
    </dgm:pt>
    <dgm:pt modelId="{8DBC6E3C-AE83-4173-8C95-C74FAE4C7D90}" type="pres">
      <dgm:prSet presAssocID="{C11624C8-711B-455F-9415-7A26D83FE8FA}" presName="thickLine" presStyleLbl="alignNode1" presStyleIdx="2" presStyleCnt="6"/>
      <dgm:spPr/>
    </dgm:pt>
    <dgm:pt modelId="{B3B003D2-6E95-41FC-A9B4-FE49F218D248}" type="pres">
      <dgm:prSet presAssocID="{C11624C8-711B-455F-9415-7A26D83FE8FA}" presName="horz1" presStyleCnt="0"/>
      <dgm:spPr/>
    </dgm:pt>
    <dgm:pt modelId="{F5248C12-59E5-4D28-93E8-54C5A4775EDD}" type="pres">
      <dgm:prSet presAssocID="{C11624C8-711B-455F-9415-7A26D83FE8FA}" presName="tx1" presStyleLbl="revTx" presStyleIdx="2" presStyleCnt="6"/>
      <dgm:spPr/>
    </dgm:pt>
    <dgm:pt modelId="{B700E160-329C-470D-AD07-1E18002A2050}" type="pres">
      <dgm:prSet presAssocID="{C11624C8-711B-455F-9415-7A26D83FE8FA}" presName="vert1" presStyleCnt="0"/>
      <dgm:spPr/>
    </dgm:pt>
    <dgm:pt modelId="{15EFCFF5-54B5-4253-9495-B905E9E2764C}" type="pres">
      <dgm:prSet presAssocID="{D3457F32-D17E-4FD3-BA0B-096C1D18793F}" presName="thickLine" presStyleLbl="alignNode1" presStyleIdx="3" presStyleCnt="6"/>
      <dgm:spPr/>
    </dgm:pt>
    <dgm:pt modelId="{83D671C9-B96F-43C4-BE24-67A06A31A264}" type="pres">
      <dgm:prSet presAssocID="{D3457F32-D17E-4FD3-BA0B-096C1D18793F}" presName="horz1" presStyleCnt="0"/>
      <dgm:spPr/>
    </dgm:pt>
    <dgm:pt modelId="{F1258DD1-A092-4F30-9AED-A44DAACE2C51}" type="pres">
      <dgm:prSet presAssocID="{D3457F32-D17E-4FD3-BA0B-096C1D18793F}" presName="tx1" presStyleLbl="revTx" presStyleIdx="3" presStyleCnt="6"/>
      <dgm:spPr/>
    </dgm:pt>
    <dgm:pt modelId="{F8D07651-5975-4D44-882C-8124126EDBAA}" type="pres">
      <dgm:prSet presAssocID="{D3457F32-D17E-4FD3-BA0B-096C1D18793F}" presName="vert1" presStyleCnt="0"/>
      <dgm:spPr/>
    </dgm:pt>
    <dgm:pt modelId="{C5C07436-804B-46C4-9D90-F07E687C38E2}" type="pres">
      <dgm:prSet presAssocID="{49CB50D5-D249-4EAE-95DA-3FFF09CCCF2A}" presName="thickLine" presStyleLbl="alignNode1" presStyleIdx="4" presStyleCnt="6"/>
      <dgm:spPr/>
    </dgm:pt>
    <dgm:pt modelId="{260DC09A-55B9-4761-BFA4-7223CAAE974C}" type="pres">
      <dgm:prSet presAssocID="{49CB50D5-D249-4EAE-95DA-3FFF09CCCF2A}" presName="horz1" presStyleCnt="0"/>
      <dgm:spPr/>
    </dgm:pt>
    <dgm:pt modelId="{A1459AE4-D3DB-42D6-BC3A-710D7343AA2B}" type="pres">
      <dgm:prSet presAssocID="{49CB50D5-D249-4EAE-95DA-3FFF09CCCF2A}" presName="tx1" presStyleLbl="revTx" presStyleIdx="4" presStyleCnt="6"/>
      <dgm:spPr/>
    </dgm:pt>
    <dgm:pt modelId="{C9A8FE0C-593A-466E-AC73-037A231C726B}" type="pres">
      <dgm:prSet presAssocID="{49CB50D5-D249-4EAE-95DA-3FFF09CCCF2A}" presName="vert1" presStyleCnt="0"/>
      <dgm:spPr/>
    </dgm:pt>
    <dgm:pt modelId="{B798ED06-9E38-4879-B98D-21984214309C}" type="pres">
      <dgm:prSet presAssocID="{0F76D96C-061A-44CD-B0A9-B2170972EC00}" presName="thickLine" presStyleLbl="alignNode1" presStyleIdx="5" presStyleCnt="6"/>
      <dgm:spPr/>
    </dgm:pt>
    <dgm:pt modelId="{DE11F402-B85B-4BD3-B070-47824F1B9AA9}" type="pres">
      <dgm:prSet presAssocID="{0F76D96C-061A-44CD-B0A9-B2170972EC00}" presName="horz1" presStyleCnt="0"/>
      <dgm:spPr/>
    </dgm:pt>
    <dgm:pt modelId="{6BC26655-0ADB-4DF7-8010-21973610C715}" type="pres">
      <dgm:prSet presAssocID="{0F76D96C-061A-44CD-B0A9-B2170972EC00}" presName="tx1" presStyleLbl="revTx" presStyleIdx="5" presStyleCnt="6"/>
      <dgm:spPr/>
    </dgm:pt>
    <dgm:pt modelId="{BAB5D71F-21F2-42C6-BD7D-24B0E1165154}" type="pres">
      <dgm:prSet presAssocID="{0F76D96C-061A-44CD-B0A9-B2170972EC00}" presName="vert1" presStyleCnt="0"/>
      <dgm:spPr/>
    </dgm:pt>
  </dgm:ptLst>
  <dgm:cxnLst>
    <dgm:cxn modelId="{32316A15-E069-4A55-927A-F75A42297938}" srcId="{66A73EC0-91CB-4ACE-A03D-98E209801CFB}" destId="{49CB50D5-D249-4EAE-95DA-3FFF09CCCF2A}" srcOrd="4" destOrd="0" parTransId="{C1F73C95-5E85-4FCA-B641-ECAB2E202A48}" sibTransId="{676B52F4-2FBA-496B-851B-40898D4AE2AF}"/>
    <dgm:cxn modelId="{994D445D-DEF3-4993-86A0-F2B651B81EB3}" type="presOf" srcId="{66A73EC0-91CB-4ACE-A03D-98E209801CFB}" destId="{960F0228-6292-4BE8-ADA8-D219B245D9D6}" srcOrd="0" destOrd="0" presId="urn:microsoft.com/office/officeart/2008/layout/LinedList"/>
    <dgm:cxn modelId="{0E3B7D54-9431-4835-8455-C9C05C36923C}" srcId="{66A73EC0-91CB-4ACE-A03D-98E209801CFB}" destId="{E02FE8E7-1A38-44AF-9CA0-17CB5C83518C}" srcOrd="0" destOrd="0" parTransId="{39FB5DDE-2E24-49CC-9773-11818E2BF53F}" sibTransId="{F41ABAC3-6E02-4BA5-9DD9-279043C995CC}"/>
    <dgm:cxn modelId="{5D49089C-5337-4BB7-B69F-9DC296F01576}" type="presOf" srcId="{D3457F32-D17E-4FD3-BA0B-096C1D18793F}" destId="{F1258DD1-A092-4F30-9AED-A44DAACE2C51}" srcOrd="0" destOrd="0" presId="urn:microsoft.com/office/officeart/2008/layout/LinedList"/>
    <dgm:cxn modelId="{BCBF7C9D-81CC-467C-BB45-ED5FDAA5861D}" type="presOf" srcId="{E02FE8E7-1A38-44AF-9CA0-17CB5C83518C}" destId="{82315497-99E2-4782-8710-B83CF5816700}" srcOrd="0" destOrd="0" presId="urn:microsoft.com/office/officeart/2008/layout/LinedList"/>
    <dgm:cxn modelId="{448F71CC-978E-4943-862D-7610834876D3}" type="presOf" srcId="{49CB50D5-D249-4EAE-95DA-3FFF09CCCF2A}" destId="{A1459AE4-D3DB-42D6-BC3A-710D7343AA2B}" srcOrd="0" destOrd="0" presId="urn:microsoft.com/office/officeart/2008/layout/LinedList"/>
    <dgm:cxn modelId="{F781B4D8-97E3-44AC-91EF-8AC335C4EB56}" type="presOf" srcId="{C11624C8-711B-455F-9415-7A26D83FE8FA}" destId="{F5248C12-59E5-4D28-93E8-54C5A4775EDD}" srcOrd="0" destOrd="0" presId="urn:microsoft.com/office/officeart/2008/layout/LinedList"/>
    <dgm:cxn modelId="{228439D9-12D1-409B-9928-430FA5995A70}" srcId="{66A73EC0-91CB-4ACE-A03D-98E209801CFB}" destId="{0F76D96C-061A-44CD-B0A9-B2170972EC00}" srcOrd="5" destOrd="0" parTransId="{69E42949-6090-4928-AAD1-3900A3EF221C}" sibTransId="{2EBF0794-591D-4964-8A9B-63D337466073}"/>
    <dgm:cxn modelId="{478575DC-0188-43BB-8E04-BE8F4F56DD56}" srcId="{66A73EC0-91CB-4ACE-A03D-98E209801CFB}" destId="{D3457F32-D17E-4FD3-BA0B-096C1D18793F}" srcOrd="3" destOrd="0" parTransId="{695C622B-E2EF-48D8-ABBA-B293466B7B42}" sibTransId="{3CEF03C7-1BFD-4778-B141-D648C430C5E1}"/>
    <dgm:cxn modelId="{C22393E9-F074-4438-9345-B1E621926E7B}" type="presOf" srcId="{9C317D5B-E8B4-4973-BB94-2D5350258E36}" destId="{83F9278B-027A-4597-84FD-C0EF530F3F2B}" srcOrd="0" destOrd="0" presId="urn:microsoft.com/office/officeart/2008/layout/LinedList"/>
    <dgm:cxn modelId="{AED2EBFA-1626-4772-8A44-3548F43A82E6}" type="presOf" srcId="{0F76D96C-061A-44CD-B0A9-B2170972EC00}" destId="{6BC26655-0ADB-4DF7-8010-21973610C715}" srcOrd="0" destOrd="0" presId="urn:microsoft.com/office/officeart/2008/layout/LinedList"/>
    <dgm:cxn modelId="{29EEC4FD-4E65-416D-B760-2D6A456DF7DE}" srcId="{66A73EC0-91CB-4ACE-A03D-98E209801CFB}" destId="{C11624C8-711B-455F-9415-7A26D83FE8FA}" srcOrd="2" destOrd="0" parTransId="{3C568002-D597-443D-9EAC-B6BD8D4206EA}" sibTransId="{7D9AF270-17FC-4DAB-A1FE-37A834CF43AF}"/>
    <dgm:cxn modelId="{4BFD89FE-BB81-4720-A2EF-63F4C4ABC72C}" srcId="{66A73EC0-91CB-4ACE-A03D-98E209801CFB}" destId="{9C317D5B-E8B4-4973-BB94-2D5350258E36}" srcOrd="1" destOrd="0" parTransId="{1027137F-D567-4ED6-88EE-B6793B7EF3D0}" sibTransId="{7BA895E9-4C2C-49CA-860C-04B4E78A24D0}"/>
    <dgm:cxn modelId="{76834325-FEE4-4AA0-BA8E-A1AF64D28E15}" type="presParOf" srcId="{960F0228-6292-4BE8-ADA8-D219B245D9D6}" destId="{A41E3722-7F95-4BFC-816E-ED445A5229D8}" srcOrd="0" destOrd="0" presId="urn:microsoft.com/office/officeart/2008/layout/LinedList"/>
    <dgm:cxn modelId="{7B2C001E-81A8-4FAF-90AC-E8E855E33CD5}" type="presParOf" srcId="{960F0228-6292-4BE8-ADA8-D219B245D9D6}" destId="{336F8CAE-7FD4-45AE-9A98-FA701E83FEF7}" srcOrd="1" destOrd="0" presId="urn:microsoft.com/office/officeart/2008/layout/LinedList"/>
    <dgm:cxn modelId="{44CDEE79-DC25-4DDD-AFDF-E88F104AD45E}" type="presParOf" srcId="{336F8CAE-7FD4-45AE-9A98-FA701E83FEF7}" destId="{82315497-99E2-4782-8710-B83CF5816700}" srcOrd="0" destOrd="0" presId="urn:microsoft.com/office/officeart/2008/layout/LinedList"/>
    <dgm:cxn modelId="{B565DFAA-ECC1-42AA-AF43-0AEC183EB76F}" type="presParOf" srcId="{336F8CAE-7FD4-45AE-9A98-FA701E83FEF7}" destId="{41E90CFF-2283-44B7-993F-BA50A31DCA91}" srcOrd="1" destOrd="0" presId="urn:microsoft.com/office/officeart/2008/layout/LinedList"/>
    <dgm:cxn modelId="{6C9DCD24-C03F-4242-8E6E-F937AF18122E}" type="presParOf" srcId="{960F0228-6292-4BE8-ADA8-D219B245D9D6}" destId="{124040C9-E095-4CF6-A307-58440B5FBDE8}" srcOrd="2" destOrd="0" presId="urn:microsoft.com/office/officeart/2008/layout/LinedList"/>
    <dgm:cxn modelId="{0BA27D3E-0596-45F5-A295-3FAB3BCDE58B}" type="presParOf" srcId="{960F0228-6292-4BE8-ADA8-D219B245D9D6}" destId="{D1C1EBAE-26CA-4EDC-9260-51272B1019FA}" srcOrd="3" destOrd="0" presId="urn:microsoft.com/office/officeart/2008/layout/LinedList"/>
    <dgm:cxn modelId="{CA1EBAD1-4E99-44B3-9DEF-1738092B29B5}" type="presParOf" srcId="{D1C1EBAE-26CA-4EDC-9260-51272B1019FA}" destId="{83F9278B-027A-4597-84FD-C0EF530F3F2B}" srcOrd="0" destOrd="0" presId="urn:microsoft.com/office/officeart/2008/layout/LinedList"/>
    <dgm:cxn modelId="{A32965B4-1C3F-49DD-A8F6-A08EFAFB0021}" type="presParOf" srcId="{D1C1EBAE-26CA-4EDC-9260-51272B1019FA}" destId="{CCDF7FB8-252A-4D76-828A-38422A866267}" srcOrd="1" destOrd="0" presId="urn:microsoft.com/office/officeart/2008/layout/LinedList"/>
    <dgm:cxn modelId="{26E3D53F-F716-423A-B461-34EF9AA5C8B4}" type="presParOf" srcId="{960F0228-6292-4BE8-ADA8-D219B245D9D6}" destId="{8DBC6E3C-AE83-4173-8C95-C74FAE4C7D90}" srcOrd="4" destOrd="0" presId="urn:microsoft.com/office/officeart/2008/layout/LinedList"/>
    <dgm:cxn modelId="{967AE58B-3AAC-4E27-BC1F-73C80304FCAB}" type="presParOf" srcId="{960F0228-6292-4BE8-ADA8-D219B245D9D6}" destId="{B3B003D2-6E95-41FC-A9B4-FE49F218D248}" srcOrd="5" destOrd="0" presId="urn:microsoft.com/office/officeart/2008/layout/LinedList"/>
    <dgm:cxn modelId="{3287B8DA-D680-42EC-862D-732A65CECAA4}" type="presParOf" srcId="{B3B003D2-6E95-41FC-A9B4-FE49F218D248}" destId="{F5248C12-59E5-4D28-93E8-54C5A4775EDD}" srcOrd="0" destOrd="0" presId="urn:microsoft.com/office/officeart/2008/layout/LinedList"/>
    <dgm:cxn modelId="{A1318A04-FE13-44BD-8E93-05612735A893}" type="presParOf" srcId="{B3B003D2-6E95-41FC-A9B4-FE49F218D248}" destId="{B700E160-329C-470D-AD07-1E18002A2050}" srcOrd="1" destOrd="0" presId="urn:microsoft.com/office/officeart/2008/layout/LinedList"/>
    <dgm:cxn modelId="{CC1993DF-7552-4850-A3B7-99E694731944}" type="presParOf" srcId="{960F0228-6292-4BE8-ADA8-D219B245D9D6}" destId="{15EFCFF5-54B5-4253-9495-B905E9E2764C}" srcOrd="6" destOrd="0" presId="urn:microsoft.com/office/officeart/2008/layout/LinedList"/>
    <dgm:cxn modelId="{F9CE1672-9F12-493A-B4F1-67353EC453C2}" type="presParOf" srcId="{960F0228-6292-4BE8-ADA8-D219B245D9D6}" destId="{83D671C9-B96F-43C4-BE24-67A06A31A264}" srcOrd="7" destOrd="0" presId="urn:microsoft.com/office/officeart/2008/layout/LinedList"/>
    <dgm:cxn modelId="{2EA75207-1246-4519-B1EA-CDFDC3856CB6}" type="presParOf" srcId="{83D671C9-B96F-43C4-BE24-67A06A31A264}" destId="{F1258DD1-A092-4F30-9AED-A44DAACE2C51}" srcOrd="0" destOrd="0" presId="urn:microsoft.com/office/officeart/2008/layout/LinedList"/>
    <dgm:cxn modelId="{27E1EAC7-A046-40FB-A888-BBDEF4C2A286}" type="presParOf" srcId="{83D671C9-B96F-43C4-BE24-67A06A31A264}" destId="{F8D07651-5975-4D44-882C-8124126EDBAA}" srcOrd="1" destOrd="0" presId="urn:microsoft.com/office/officeart/2008/layout/LinedList"/>
    <dgm:cxn modelId="{C12B04A6-63E4-4250-89F4-446043F2FD7C}" type="presParOf" srcId="{960F0228-6292-4BE8-ADA8-D219B245D9D6}" destId="{C5C07436-804B-46C4-9D90-F07E687C38E2}" srcOrd="8" destOrd="0" presId="urn:microsoft.com/office/officeart/2008/layout/LinedList"/>
    <dgm:cxn modelId="{A9AC2FE6-80F6-40D2-87A6-2204908CB461}" type="presParOf" srcId="{960F0228-6292-4BE8-ADA8-D219B245D9D6}" destId="{260DC09A-55B9-4761-BFA4-7223CAAE974C}" srcOrd="9" destOrd="0" presId="urn:microsoft.com/office/officeart/2008/layout/LinedList"/>
    <dgm:cxn modelId="{C07B5572-5C96-4F13-8025-143D4D1BD3A1}" type="presParOf" srcId="{260DC09A-55B9-4761-BFA4-7223CAAE974C}" destId="{A1459AE4-D3DB-42D6-BC3A-710D7343AA2B}" srcOrd="0" destOrd="0" presId="urn:microsoft.com/office/officeart/2008/layout/LinedList"/>
    <dgm:cxn modelId="{A539B3BE-9F28-470D-BAD8-F4EE3F52E625}" type="presParOf" srcId="{260DC09A-55B9-4761-BFA4-7223CAAE974C}" destId="{C9A8FE0C-593A-466E-AC73-037A231C726B}" srcOrd="1" destOrd="0" presId="urn:microsoft.com/office/officeart/2008/layout/LinedList"/>
    <dgm:cxn modelId="{7C23C94C-AFC4-475C-951F-A63C05E54752}" type="presParOf" srcId="{960F0228-6292-4BE8-ADA8-D219B245D9D6}" destId="{B798ED06-9E38-4879-B98D-21984214309C}" srcOrd="10" destOrd="0" presId="urn:microsoft.com/office/officeart/2008/layout/LinedList"/>
    <dgm:cxn modelId="{5C47887E-74F7-4F4C-BD0A-7D428A7A7433}" type="presParOf" srcId="{960F0228-6292-4BE8-ADA8-D219B245D9D6}" destId="{DE11F402-B85B-4BD3-B070-47824F1B9AA9}" srcOrd="11" destOrd="0" presId="urn:microsoft.com/office/officeart/2008/layout/LinedList"/>
    <dgm:cxn modelId="{E1A1262A-E5F6-44B6-BC0E-E089BDC1CCC7}" type="presParOf" srcId="{DE11F402-B85B-4BD3-B070-47824F1B9AA9}" destId="{6BC26655-0ADB-4DF7-8010-21973610C715}" srcOrd="0" destOrd="0" presId="urn:microsoft.com/office/officeart/2008/layout/LinedList"/>
    <dgm:cxn modelId="{7DBD6B1E-2B01-4A6C-862E-E537034C9BB0}" type="presParOf" srcId="{DE11F402-B85B-4BD3-B070-47824F1B9AA9}" destId="{BAB5D71F-21F2-42C6-BD7D-24B0E1165154}"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702A88-3DF2-4FB3-95DB-1355FF1E337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2CAA6BD-E22F-4B4F-BD3A-D1FA9278F011}">
      <dgm:prSet phldr="0"/>
      <dgm:spPr/>
      <dgm:t>
        <a:bodyPr/>
        <a:lstStyle/>
        <a:p>
          <a:pPr algn="l" rtl="0">
            <a:lnSpc>
              <a:spcPct val="90000"/>
            </a:lnSpc>
          </a:pPr>
          <a:r>
            <a:rPr lang="en-US" b="1" dirty="0"/>
            <a:t>Initial meeting </a:t>
          </a:r>
        </a:p>
      </dgm:t>
    </dgm:pt>
    <dgm:pt modelId="{863D25A0-3B3F-4DB5-9B99-11BC88361548}" type="parTrans" cxnId="{DE81579F-3282-4CE2-AF66-1FE9F50DC6BA}">
      <dgm:prSet/>
      <dgm:spPr/>
      <dgm:t>
        <a:bodyPr/>
        <a:lstStyle/>
        <a:p>
          <a:endParaRPr lang="en-US"/>
        </a:p>
      </dgm:t>
    </dgm:pt>
    <dgm:pt modelId="{48EC009D-90CD-4700-8B8C-45AFE620B8F0}" type="sibTrans" cxnId="{DE81579F-3282-4CE2-AF66-1FE9F50DC6BA}">
      <dgm:prSet/>
      <dgm:spPr/>
      <dgm:t>
        <a:bodyPr/>
        <a:lstStyle/>
        <a:p>
          <a:endParaRPr lang="en-US"/>
        </a:p>
      </dgm:t>
    </dgm:pt>
    <dgm:pt modelId="{C1B620E8-2028-42D6-8A0C-29CF9C8B72F3}">
      <dgm:prSet phldr="0"/>
      <dgm:spPr/>
      <dgm:t>
        <a:bodyPr/>
        <a:lstStyle/>
        <a:p>
          <a:pPr algn="l" rtl="0">
            <a:lnSpc>
              <a:spcPct val="90000"/>
            </a:lnSpc>
          </a:pPr>
          <a:r>
            <a:rPr lang="en-US" dirty="0">
              <a:solidFill>
                <a:srgbClr val="002060"/>
              </a:solidFill>
              <a:latin typeface="+mn-lt"/>
            </a:rPr>
            <a:t>Establish a </a:t>
          </a:r>
          <a:r>
            <a:rPr lang="en-US" dirty="0">
              <a:solidFill>
                <a:srgbClr val="002060"/>
              </a:solidFill>
            </a:rPr>
            <a:t>relationship and mode of contact</a:t>
          </a:r>
        </a:p>
      </dgm:t>
    </dgm:pt>
    <dgm:pt modelId="{F868A330-C1BE-40BE-9EA3-632B5F5424D1}" type="parTrans" cxnId="{3BE5A1C7-6134-4484-8466-C86D1195D71D}">
      <dgm:prSet/>
      <dgm:spPr/>
      <dgm:t>
        <a:bodyPr/>
        <a:lstStyle/>
        <a:p>
          <a:endParaRPr lang="en-US"/>
        </a:p>
      </dgm:t>
    </dgm:pt>
    <dgm:pt modelId="{F320DAD1-4916-4C44-B3CB-2B7EBFE92C96}" type="sibTrans" cxnId="{3BE5A1C7-6134-4484-8466-C86D1195D71D}">
      <dgm:prSet/>
      <dgm:spPr/>
      <dgm:t>
        <a:bodyPr/>
        <a:lstStyle/>
        <a:p>
          <a:endParaRPr lang="en-US"/>
        </a:p>
      </dgm:t>
    </dgm:pt>
    <dgm:pt modelId="{10E1CD31-360D-48B9-93DF-119B0933E22F}">
      <dgm:prSet phldr="0"/>
      <dgm:spPr/>
      <dgm:t>
        <a:bodyPr/>
        <a:lstStyle/>
        <a:p>
          <a:pPr algn="l">
            <a:lnSpc>
              <a:spcPct val="90000"/>
            </a:lnSpc>
          </a:pPr>
          <a:r>
            <a:rPr lang="en-US" dirty="0">
              <a:solidFill>
                <a:srgbClr val="002060"/>
              </a:solidFill>
            </a:rPr>
            <a:t>Identify learning needs</a:t>
          </a:r>
        </a:p>
      </dgm:t>
    </dgm:pt>
    <dgm:pt modelId="{59E41E12-B342-4C3E-BD57-B338D378658B}" type="parTrans" cxnId="{2BCD25CB-DEA7-4108-98FA-88B0EE8D5DDA}">
      <dgm:prSet/>
      <dgm:spPr/>
      <dgm:t>
        <a:bodyPr/>
        <a:lstStyle/>
        <a:p>
          <a:endParaRPr lang="en-US"/>
        </a:p>
      </dgm:t>
    </dgm:pt>
    <dgm:pt modelId="{6D0CD29E-8C60-4D64-AAFE-5BAF72A41300}" type="sibTrans" cxnId="{2BCD25CB-DEA7-4108-98FA-88B0EE8D5DDA}">
      <dgm:prSet/>
      <dgm:spPr/>
      <dgm:t>
        <a:bodyPr/>
        <a:lstStyle/>
        <a:p>
          <a:endParaRPr lang="en-US"/>
        </a:p>
      </dgm:t>
    </dgm:pt>
    <dgm:pt modelId="{9296A2A5-B80D-49EB-AE04-F2ABBD5DAF28}">
      <dgm:prSet phldr="0"/>
      <dgm:spPr/>
      <dgm:t>
        <a:bodyPr/>
        <a:lstStyle/>
        <a:p>
          <a:pPr algn="l">
            <a:lnSpc>
              <a:spcPct val="90000"/>
            </a:lnSpc>
          </a:pPr>
          <a:r>
            <a:rPr lang="en-US" dirty="0">
              <a:solidFill>
                <a:srgbClr val="002060"/>
              </a:solidFill>
            </a:rPr>
            <a:t>Discuss expectations</a:t>
          </a:r>
        </a:p>
      </dgm:t>
    </dgm:pt>
    <dgm:pt modelId="{095F524C-4CD1-46B6-AD93-C154496FB566}" type="parTrans" cxnId="{E8EB40D2-A740-4D10-99D9-784457B91F5D}">
      <dgm:prSet/>
      <dgm:spPr/>
      <dgm:t>
        <a:bodyPr/>
        <a:lstStyle/>
        <a:p>
          <a:endParaRPr lang="en-US"/>
        </a:p>
      </dgm:t>
    </dgm:pt>
    <dgm:pt modelId="{13712817-91D8-412A-ADBF-3C4D48EFDEC3}" type="sibTrans" cxnId="{E8EB40D2-A740-4D10-99D9-784457B91F5D}">
      <dgm:prSet/>
      <dgm:spPr/>
      <dgm:t>
        <a:bodyPr/>
        <a:lstStyle/>
        <a:p>
          <a:endParaRPr lang="en-US"/>
        </a:p>
      </dgm:t>
    </dgm:pt>
    <dgm:pt modelId="{5D5870F8-81E1-4434-917F-F20639935AA6}">
      <dgm:prSet phldr="0"/>
      <dgm:spPr/>
      <dgm:t>
        <a:bodyPr/>
        <a:lstStyle/>
        <a:p>
          <a:pPr algn="l">
            <a:lnSpc>
              <a:spcPct val="90000"/>
            </a:lnSpc>
          </a:pPr>
          <a:r>
            <a:rPr lang="en-US" dirty="0">
              <a:solidFill>
                <a:srgbClr val="002060"/>
              </a:solidFill>
            </a:rPr>
            <a:t>Plan for review 1</a:t>
          </a:r>
        </a:p>
      </dgm:t>
    </dgm:pt>
    <dgm:pt modelId="{68061909-F755-451F-B598-396BE48CD700}" type="parTrans" cxnId="{FCBB87A4-6E9D-40ED-AA8F-009B6B7A753A}">
      <dgm:prSet/>
      <dgm:spPr/>
      <dgm:t>
        <a:bodyPr/>
        <a:lstStyle/>
        <a:p>
          <a:endParaRPr lang="en-US"/>
        </a:p>
      </dgm:t>
    </dgm:pt>
    <dgm:pt modelId="{798E9E85-FD06-43E6-A9EF-5ABC5EFA192D}" type="sibTrans" cxnId="{FCBB87A4-6E9D-40ED-AA8F-009B6B7A753A}">
      <dgm:prSet/>
      <dgm:spPr/>
      <dgm:t>
        <a:bodyPr/>
        <a:lstStyle/>
        <a:p>
          <a:endParaRPr lang="en-US"/>
        </a:p>
      </dgm:t>
    </dgm:pt>
    <dgm:pt modelId="{CCA80D01-6651-42BE-AF75-B6228F0A674D}">
      <dgm:prSet phldr="0"/>
      <dgm:spPr/>
      <dgm:t>
        <a:bodyPr/>
        <a:lstStyle/>
        <a:p>
          <a:pPr algn="l">
            <a:lnSpc>
              <a:spcPct val="90000"/>
            </a:lnSpc>
          </a:pPr>
          <a:r>
            <a:rPr lang="en-US" dirty="0">
              <a:solidFill>
                <a:srgbClr val="002060"/>
              </a:solidFill>
            </a:rPr>
            <a:t>Establish a timeline of completion</a:t>
          </a:r>
        </a:p>
      </dgm:t>
    </dgm:pt>
    <dgm:pt modelId="{DAB57A9E-F761-4241-BED0-9A9E66104D82}" type="parTrans" cxnId="{1A672E8C-E388-4E42-BD8B-ABE734471FBE}">
      <dgm:prSet/>
      <dgm:spPr/>
      <dgm:t>
        <a:bodyPr/>
        <a:lstStyle/>
        <a:p>
          <a:endParaRPr lang="en-US"/>
        </a:p>
      </dgm:t>
    </dgm:pt>
    <dgm:pt modelId="{5F6AB8A6-56A0-4085-9C79-DC6E5370DB83}" type="sibTrans" cxnId="{1A672E8C-E388-4E42-BD8B-ABE734471FBE}">
      <dgm:prSet/>
      <dgm:spPr/>
      <dgm:t>
        <a:bodyPr/>
        <a:lstStyle/>
        <a:p>
          <a:endParaRPr lang="en-US"/>
        </a:p>
      </dgm:t>
    </dgm:pt>
    <dgm:pt modelId="{35E072E6-4BDF-48A1-AD7D-8FAF788B42DA}">
      <dgm:prSet phldr="0"/>
      <dgm:spPr/>
      <dgm:t>
        <a:bodyPr/>
        <a:lstStyle/>
        <a:p>
          <a:pPr algn="l">
            <a:lnSpc>
              <a:spcPct val="90000"/>
            </a:lnSpc>
          </a:pPr>
          <a:endParaRPr lang="en-US">
            <a:solidFill>
              <a:srgbClr val="002060"/>
            </a:solidFill>
          </a:endParaRPr>
        </a:p>
      </dgm:t>
    </dgm:pt>
    <dgm:pt modelId="{27D86C7A-9611-4B6D-BB6F-83DFD733B75E}" type="parTrans" cxnId="{863092D2-96C6-44C3-930A-EB0D30C89BE3}">
      <dgm:prSet/>
      <dgm:spPr/>
      <dgm:t>
        <a:bodyPr/>
        <a:lstStyle/>
        <a:p>
          <a:endParaRPr lang="en-US"/>
        </a:p>
      </dgm:t>
    </dgm:pt>
    <dgm:pt modelId="{CC384AAA-CCB5-4E70-9AC8-A7B27B47C8CA}" type="sibTrans" cxnId="{863092D2-96C6-44C3-930A-EB0D30C89BE3}">
      <dgm:prSet/>
      <dgm:spPr/>
      <dgm:t>
        <a:bodyPr/>
        <a:lstStyle/>
        <a:p>
          <a:endParaRPr lang="en-US"/>
        </a:p>
      </dgm:t>
    </dgm:pt>
    <dgm:pt modelId="{CFE8FFB9-D374-4FA5-A06F-18FEC846B6EC}">
      <dgm:prSet phldr="0"/>
      <dgm:spPr/>
      <dgm:t>
        <a:bodyPr/>
        <a:lstStyle/>
        <a:p>
          <a:pPr algn="l">
            <a:lnSpc>
              <a:spcPct val="90000"/>
            </a:lnSpc>
          </a:pPr>
          <a:r>
            <a:rPr lang="en-US" b="1" dirty="0"/>
            <a:t>Review 1</a:t>
          </a:r>
        </a:p>
      </dgm:t>
    </dgm:pt>
    <dgm:pt modelId="{28D61671-CBAB-46E3-B654-12BB6E503CCC}" type="parTrans" cxnId="{61490D82-022B-4AA9-887D-DDCE6E0F6B39}">
      <dgm:prSet/>
      <dgm:spPr/>
      <dgm:t>
        <a:bodyPr/>
        <a:lstStyle/>
        <a:p>
          <a:endParaRPr lang="en-US"/>
        </a:p>
      </dgm:t>
    </dgm:pt>
    <dgm:pt modelId="{6E912C2D-76B1-4284-96AC-471F12E0B165}" type="sibTrans" cxnId="{61490D82-022B-4AA9-887D-DDCE6E0F6B39}">
      <dgm:prSet/>
      <dgm:spPr/>
      <dgm:t>
        <a:bodyPr/>
        <a:lstStyle/>
        <a:p>
          <a:endParaRPr lang="en-US"/>
        </a:p>
      </dgm:t>
    </dgm:pt>
    <dgm:pt modelId="{0EC4D37F-44B8-4A8E-AFF7-C3F39CD4F65E}">
      <dgm:prSet phldr="0"/>
      <dgm:spPr/>
      <dgm:t>
        <a:bodyPr/>
        <a:lstStyle/>
        <a:p>
          <a:pPr algn="l">
            <a:lnSpc>
              <a:spcPct val="90000"/>
            </a:lnSpc>
          </a:pPr>
          <a:r>
            <a:rPr lang="en-US" dirty="0">
              <a:solidFill>
                <a:srgbClr val="002060"/>
              </a:solidFill>
            </a:rPr>
            <a:t>First formative check point</a:t>
          </a:r>
        </a:p>
      </dgm:t>
    </dgm:pt>
    <dgm:pt modelId="{197E0A69-958F-47F7-9B71-D9914CBEC558}" type="parTrans" cxnId="{C93A36D8-910E-4165-8DB0-6230B24F4258}">
      <dgm:prSet/>
      <dgm:spPr/>
      <dgm:t>
        <a:bodyPr/>
        <a:lstStyle/>
        <a:p>
          <a:endParaRPr lang="en-US"/>
        </a:p>
      </dgm:t>
    </dgm:pt>
    <dgm:pt modelId="{56837356-72CA-4CF0-9566-DBA5384D29C5}" type="sibTrans" cxnId="{C93A36D8-910E-4165-8DB0-6230B24F4258}">
      <dgm:prSet/>
      <dgm:spPr/>
      <dgm:t>
        <a:bodyPr/>
        <a:lstStyle/>
        <a:p>
          <a:endParaRPr lang="en-US"/>
        </a:p>
      </dgm:t>
    </dgm:pt>
    <dgm:pt modelId="{A672DA39-219F-4514-AC66-3B1B2C4ECEC1}">
      <dgm:prSet phldr="0"/>
      <dgm:spPr/>
      <dgm:t>
        <a:bodyPr/>
        <a:lstStyle/>
        <a:p>
          <a:pPr algn="l">
            <a:lnSpc>
              <a:spcPct val="90000"/>
            </a:lnSpc>
          </a:pPr>
          <a:r>
            <a:rPr lang="en-US" dirty="0">
              <a:solidFill>
                <a:srgbClr val="002060"/>
              </a:solidFill>
            </a:rPr>
            <a:t>Review progress including skills, knowledge and professional values</a:t>
          </a:r>
        </a:p>
      </dgm:t>
    </dgm:pt>
    <dgm:pt modelId="{E64BFBE4-14F1-4AF1-9B6E-873EFF4D81B3}" type="parTrans" cxnId="{E942702C-92E9-4204-8219-C4C5AC5AF874}">
      <dgm:prSet/>
      <dgm:spPr/>
      <dgm:t>
        <a:bodyPr/>
        <a:lstStyle/>
        <a:p>
          <a:endParaRPr lang="en-US"/>
        </a:p>
      </dgm:t>
    </dgm:pt>
    <dgm:pt modelId="{77E4BAB4-DE4A-4590-8857-9F82033DB2CC}" type="sibTrans" cxnId="{E942702C-92E9-4204-8219-C4C5AC5AF874}">
      <dgm:prSet/>
      <dgm:spPr/>
      <dgm:t>
        <a:bodyPr/>
        <a:lstStyle/>
        <a:p>
          <a:endParaRPr lang="en-US"/>
        </a:p>
      </dgm:t>
    </dgm:pt>
    <dgm:pt modelId="{34E4DB96-3D46-4465-BBB3-AFE9FBFCAC82}">
      <dgm:prSet phldr="0"/>
      <dgm:spPr/>
      <dgm:t>
        <a:bodyPr/>
        <a:lstStyle/>
        <a:p>
          <a:pPr algn="l">
            <a:lnSpc>
              <a:spcPct val="90000"/>
            </a:lnSpc>
          </a:pPr>
          <a:r>
            <a:rPr lang="en-US" dirty="0">
              <a:solidFill>
                <a:srgbClr val="002060"/>
              </a:solidFill>
            </a:rPr>
            <a:t>Identify areas of strength</a:t>
          </a:r>
        </a:p>
      </dgm:t>
    </dgm:pt>
    <dgm:pt modelId="{393C0EC0-A865-47DA-965E-7A45C5ED03F4}" type="parTrans" cxnId="{4A560CFD-7D36-40D0-9D22-6DBE2162C385}">
      <dgm:prSet/>
      <dgm:spPr/>
      <dgm:t>
        <a:bodyPr/>
        <a:lstStyle/>
        <a:p>
          <a:endParaRPr lang="en-US"/>
        </a:p>
      </dgm:t>
    </dgm:pt>
    <dgm:pt modelId="{8E0B1B2A-C7F8-41FC-9F0A-128D36951F98}" type="sibTrans" cxnId="{4A560CFD-7D36-40D0-9D22-6DBE2162C385}">
      <dgm:prSet/>
      <dgm:spPr/>
      <dgm:t>
        <a:bodyPr/>
        <a:lstStyle/>
        <a:p>
          <a:endParaRPr lang="en-US"/>
        </a:p>
      </dgm:t>
    </dgm:pt>
    <dgm:pt modelId="{F8A4D36C-94E6-4A01-B991-68C5EF3AD792}">
      <dgm:prSet phldr="0"/>
      <dgm:spPr/>
      <dgm:t>
        <a:bodyPr/>
        <a:lstStyle/>
        <a:p>
          <a:pPr algn="l">
            <a:lnSpc>
              <a:spcPct val="90000"/>
            </a:lnSpc>
          </a:pPr>
          <a:r>
            <a:rPr lang="en-US" dirty="0">
              <a:solidFill>
                <a:srgbClr val="002060"/>
              </a:solidFill>
            </a:rPr>
            <a:t>Identify areas for development</a:t>
          </a:r>
        </a:p>
      </dgm:t>
    </dgm:pt>
    <dgm:pt modelId="{98A6794A-7E08-4391-985C-F5EC541C4ECE}" type="parTrans" cxnId="{56738D6E-C240-4C8B-9665-243BAA383B43}">
      <dgm:prSet/>
      <dgm:spPr/>
      <dgm:t>
        <a:bodyPr/>
        <a:lstStyle/>
        <a:p>
          <a:endParaRPr lang="en-US"/>
        </a:p>
      </dgm:t>
    </dgm:pt>
    <dgm:pt modelId="{8209CBD7-409A-4099-9DE9-4A04B4694BA5}" type="sibTrans" cxnId="{56738D6E-C240-4C8B-9665-243BAA383B43}">
      <dgm:prSet/>
      <dgm:spPr/>
      <dgm:t>
        <a:bodyPr/>
        <a:lstStyle/>
        <a:p>
          <a:endParaRPr lang="en-US"/>
        </a:p>
      </dgm:t>
    </dgm:pt>
    <dgm:pt modelId="{EC196AB0-3F55-4F06-8071-C966A60FF838}">
      <dgm:prSet phldr="0"/>
      <dgm:spPr/>
      <dgm:t>
        <a:bodyPr/>
        <a:lstStyle/>
        <a:p>
          <a:pPr algn="l">
            <a:lnSpc>
              <a:spcPct val="90000"/>
            </a:lnSpc>
          </a:pPr>
          <a:r>
            <a:rPr lang="en-US" dirty="0">
              <a:solidFill>
                <a:srgbClr val="002060"/>
              </a:solidFill>
            </a:rPr>
            <a:t>Is a progression plan required?</a:t>
          </a:r>
        </a:p>
      </dgm:t>
    </dgm:pt>
    <dgm:pt modelId="{EB191D88-6F86-439E-B55C-6D99F7272A27}" type="parTrans" cxnId="{4B743944-5C5E-4521-8DA6-B3ED123233B7}">
      <dgm:prSet/>
      <dgm:spPr/>
      <dgm:t>
        <a:bodyPr/>
        <a:lstStyle/>
        <a:p>
          <a:endParaRPr lang="en-US"/>
        </a:p>
      </dgm:t>
    </dgm:pt>
    <dgm:pt modelId="{008D9244-C130-4CF9-8E75-D3E414154C7A}" type="sibTrans" cxnId="{4B743944-5C5E-4521-8DA6-B3ED123233B7}">
      <dgm:prSet/>
      <dgm:spPr/>
      <dgm:t>
        <a:bodyPr/>
        <a:lstStyle/>
        <a:p>
          <a:endParaRPr lang="en-US"/>
        </a:p>
      </dgm:t>
    </dgm:pt>
    <dgm:pt modelId="{352A4507-B172-4C8A-B210-D1E509A35FA0}">
      <dgm:prSet phldr="0"/>
      <dgm:spPr/>
      <dgm:t>
        <a:bodyPr/>
        <a:lstStyle/>
        <a:p>
          <a:pPr algn="l">
            <a:lnSpc>
              <a:spcPct val="90000"/>
            </a:lnSpc>
          </a:pPr>
          <a:endParaRPr lang="en-US">
            <a:solidFill>
              <a:srgbClr val="002060"/>
            </a:solidFill>
          </a:endParaRPr>
        </a:p>
      </dgm:t>
    </dgm:pt>
    <dgm:pt modelId="{E2A2554B-B9E2-44ED-AA1D-4F1381BEE996}" type="parTrans" cxnId="{B1FF69D2-4FEA-4665-8B78-CCF55B920151}">
      <dgm:prSet/>
      <dgm:spPr/>
      <dgm:t>
        <a:bodyPr/>
        <a:lstStyle/>
        <a:p>
          <a:endParaRPr lang="en-US"/>
        </a:p>
      </dgm:t>
    </dgm:pt>
    <dgm:pt modelId="{E3CDBAD5-7DA1-451E-9860-470470744C47}" type="sibTrans" cxnId="{B1FF69D2-4FEA-4665-8B78-CCF55B920151}">
      <dgm:prSet/>
      <dgm:spPr/>
      <dgm:t>
        <a:bodyPr/>
        <a:lstStyle/>
        <a:p>
          <a:endParaRPr lang="en-US"/>
        </a:p>
      </dgm:t>
    </dgm:pt>
    <dgm:pt modelId="{37FD33E6-6177-4805-A0A3-C8FBF7C0DCDF}">
      <dgm:prSet phldr="0"/>
      <dgm:spPr/>
      <dgm:t>
        <a:bodyPr/>
        <a:lstStyle/>
        <a:p>
          <a:pPr algn="l">
            <a:lnSpc>
              <a:spcPct val="90000"/>
            </a:lnSpc>
          </a:pPr>
          <a:r>
            <a:rPr lang="en-US" b="1" dirty="0"/>
            <a:t>Review 2</a:t>
          </a:r>
        </a:p>
      </dgm:t>
    </dgm:pt>
    <dgm:pt modelId="{5BADA3B6-0213-4099-A855-ED994509620F}" type="parTrans" cxnId="{E4E08E58-7AC8-4400-B451-C1024255F37D}">
      <dgm:prSet/>
      <dgm:spPr/>
      <dgm:t>
        <a:bodyPr/>
        <a:lstStyle/>
        <a:p>
          <a:endParaRPr lang="en-US"/>
        </a:p>
      </dgm:t>
    </dgm:pt>
    <dgm:pt modelId="{27D36DB0-5BFB-4063-B195-8C2D07A6C018}" type="sibTrans" cxnId="{E4E08E58-7AC8-4400-B451-C1024255F37D}">
      <dgm:prSet/>
      <dgm:spPr/>
      <dgm:t>
        <a:bodyPr/>
        <a:lstStyle/>
        <a:p>
          <a:endParaRPr lang="en-US"/>
        </a:p>
      </dgm:t>
    </dgm:pt>
    <dgm:pt modelId="{8BE264FD-341E-428F-AAB0-D2447B1868C3}">
      <dgm:prSet phldr="0"/>
      <dgm:spPr/>
      <dgm:t>
        <a:bodyPr/>
        <a:lstStyle/>
        <a:p>
          <a:pPr algn="l">
            <a:lnSpc>
              <a:spcPct val="90000"/>
            </a:lnSpc>
          </a:pPr>
          <a:r>
            <a:rPr lang="en-US" dirty="0">
              <a:solidFill>
                <a:srgbClr val="002060"/>
              </a:solidFill>
              <a:latin typeface="Calibri"/>
              <a:cs typeface="Calibri"/>
            </a:rPr>
            <a:t>Second formative check point</a:t>
          </a:r>
          <a:endParaRPr lang="en-US" dirty="0">
            <a:solidFill>
              <a:srgbClr val="002060"/>
            </a:solidFill>
          </a:endParaRPr>
        </a:p>
      </dgm:t>
    </dgm:pt>
    <dgm:pt modelId="{69BF9215-1081-4ACA-AACC-1362E2727C78}" type="parTrans" cxnId="{E986AF12-22C9-49E8-9299-87E5D8EE71DE}">
      <dgm:prSet/>
      <dgm:spPr/>
      <dgm:t>
        <a:bodyPr/>
        <a:lstStyle/>
        <a:p>
          <a:endParaRPr lang="en-US"/>
        </a:p>
      </dgm:t>
    </dgm:pt>
    <dgm:pt modelId="{1C513B72-6B07-4BA8-BF12-05C4E246B96E}" type="sibTrans" cxnId="{E986AF12-22C9-49E8-9299-87E5D8EE71DE}">
      <dgm:prSet/>
      <dgm:spPr/>
      <dgm:t>
        <a:bodyPr/>
        <a:lstStyle/>
        <a:p>
          <a:endParaRPr lang="en-US"/>
        </a:p>
      </dgm:t>
    </dgm:pt>
    <dgm:pt modelId="{73F97456-E7F3-4BB2-9E36-AA33AC12B093}">
      <dgm:prSet phldr="0"/>
      <dgm:spPr/>
      <dgm:t>
        <a:bodyPr/>
        <a:lstStyle/>
        <a:p>
          <a:pPr algn="l">
            <a:lnSpc>
              <a:spcPct val="90000"/>
            </a:lnSpc>
          </a:pPr>
          <a:r>
            <a:rPr lang="en-US" dirty="0">
              <a:solidFill>
                <a:srgbClr val="002060"/>
              </a:solidFill>
              <a:latin typeface="Calibri"/>
              <a:cs typeface="Calibri"/>
            </a:rPr>
            <a:t>Review progress including skills, knowledge and professional values</a:t>
          </a:r>
          <a:endParaRPr lang="en-US" dirty="0">
            <a:solidFill>
              <a:srgbClr val="002060"/>
            </a:solidFill>
          </a:endParaRPr>
        </a:p>
      </dgm:t>
    </dgm:pt>
    <dgm:pt modelId="{37C5C650-3BFC-45DB-A409-D813CA7306B6}" type="parTrans" cxnId="{264635CD-06B3-46D8-831E-351A5495F4D1}">
      <dgm:prSet/>
      <dgm:spPr/>
      <dgm:t>
        <a:bodyPr/>
        <a:lstStyle/>
        <a:p>
          <a:endParaRPr lang="en-US"/>
        </a:p>
      </dgm:t>
    </dgm:pt>
    <dgm:pt modelId="{4E84040A-F3C3-486A-9224-0BA077252D23}" type="sibTrans" cxnId="{264635CD-06B3-46D8-831E-351A5495F4D1}">
      <dgm:prSet/>
      <dgm:spPr/>
      <dgm:t>
        <a:bodyPr/>
        <a:lstStyle/>
        <a:p>
          <a:endParaRPr lang="en-US"/>
        </a:p>
      </dgm:t>
    </dgm:pt>
    <dgm:pt modelId="{B43EDD66-AC70-4B80-AE5E-69B3A869295E}">
      <dgm:prSet phldr="0"/>
      <dgm:spPr/>
      <dgm:t>
        <a:bodyPr/>
        <a:lstStyle/>
        <a:p>
          <a:pPr algn="l">
            <a:lnSpc>
              <a:spcPct val="90000"/>
            </a:lnSpc>
          </a:pPr>
          <a:r>
            <a:rPr lang="en-US" dirty="0">
              <a:solidFill>
                <a:srgbClr val="002060"/>
              </a:solidFill>
              <a:latin typeface="Calibri"/>
              <a:cs typeface="Calibri"/>
            </a:rPr>
            <a:t>Identify areas of strength</a:t>
          </a:r>
          <a:endParaRPr lang="en-US" dirty="0">
            <a:solidFill>
              <a:srgbClr val="002060"/>
            </a:solidFill>
          </a:endParaRPr>
        </a:p>
      </dgm:t>
    </dgm:pt>
    <dgm:pt modelId="{3F4BD8C0-45D7-4CE2-855A-998E66D2F8D2}" type="parTrans" cxnId="{16A4B412-7B08-43C6-8274-C602ABD29D63}">
      <dgm:prSet/>
      <dgm:spPr/>
      <dgm:t>
        <a:bodyPr/>
        <a:lstStyle/>
        <a:p>
          <a:endParaRPr lang="en-US"/>
        </a:p>
      </dgm:t>
    </dgm:pt>
    <dgm:pt modelId="{3FA35051-FC42-4860-BAF2-E8DC27AB6CBC}" type="sibTrans" cxnId="{16A4B412-7B08-43C6-8274-C602ABD29D63}">
      <dgm:prSet/>
      <dgm:spPr/>
      <dgm:t>
        <a:bodyPr/>
        <a:lstStyle/>
        <a:p>
          <a:endParaRPr lang="en-US"/>
        </a:p>
      </dgm:t>
    </dgm:pt>
    <dgm:pt modelId="{D16A69FB-D10B-4695-81A9-4C9CE7934C4E}">
      <dgm:prSet phldr="0"/>
      <dgm:spPr/>
      <dgm:t>
        <a:bodyPr/>
        <a:lstStyle/>
        <a:p>
          <a:pPr algn="l">
            <a:lnSpc>
              <a:spcPct val="90000"/>
            </a:lnSpc>
          </a:pPr>
          <a:r>
            <a:rPr lang="en-US" dirty="0">
              <a:solidFill>
                <a:srgbClr val="002060"/>
              </a:solidFill>
              <a:latin typeface="Calibri"/>
              <a:cs typeface="Calibri"/>
            </a:rPr>
            <a:t>Identify areas for development</a:t>
          </a:r>
          <a:endParaRPr lang="en-US" dirty="0">
            <a:solidFill>
              <a:srgbClr val="002060"/>
            </a:solidFill>
          </a:endParaRPr>
        </a:p>
      </dgm:t>
    </dgm:pt>
    <dgm:pt modelId="{412D0F98-AB12-45BE-8617-FAD7B36E7657}" type="parTrans" cxnId="{A9076ABF-52C1-4409-921A-7302BF007542}">
      <dgm:prSet/>
      <dgm:spPr/>
      <dgm:t>
        <a:bodyPr/>
        <a:lstStyle/>
        <a:p>
          <a:endParaRPr lang="en-US"/>
        </a:p>
      </dgm:t>
    </dgm:pt>
    <dgm:pt modelId="{16C11CFA-031D-4632-A6A2-48996E369539}" type="sibTrans" cxnId="{A9076ABF-52C1-4409-921A-7302BF007542}">
      <dgm:prSet/>
      <dgm:spPr/>
      <dgm:t>
        <a:bodyPr/>
        <a:lstStyle/>
        <a:p>
          <a:endParaRPr lang="en-US"/>
        </a:p>
      </dgm:t>
    </dgm:pt>
    <dgm:pt modelId="{80692697-70E0-457C-B7F7-1444AD754547}">
      <dgm:prSet phldr="0"/>
      <dgm:spPr/>
      <dgm:t>
        <a:bodyPr/>
        <a:lstStyle/>
        <a:p>
          <a:pPr algn="l">
            <a:lnSpc>
              <a:spcPct val="90000"/>
            </a:lnSpc>
          </a:pPr>
          <a:r>
            <a:rPr lang="en-US" dirty="0">
              <a:solidFill>
                <a:srgbClr val="002060"/>
              </a:solidFill>
              <a:latin typeface="Calibri"/>
              <a:cs typeface="Calibri"/>
            </a:rPr>
            <a:t>Is a progression plan required?</a:t>
          </a:r>
          <a:endParaRPr lang="en-US" dirty="0">
            <a:solidFill>
              <a:srgbClr val="002060"/>
            </a:solidFill>
          </a:endParaRPr>
        </a:p>
      </dgm:t>
    </dgm:pt>
    <dgm:pt modelId="{62BE8420-8112-4035-830A-118C381F3252}" type="parTrans" cxnId="{0CF8F7A4-51FC-46E5-A401-D23E028F47DD}">
      <dgm:prSet/>
      <dgm:spPr/>
      <dgm:t>
        <a:bodyPr/>
        <a:lstStyle/>
        <a:p>
          <a:endParaRPr lang="en-US"/>
        </a:p>
      </dgm:t>
    </dgm:pt>
    <dgm:pt modelId="{9D3C99A0-3CF8-4123-A136-FAED74D15B61}" type="sibTrans" cxnId="{0CF8F7A4-51FC-46E5-A401-D23E028F47DD}">
      <dgm:prSet/>
      <dgm:spPr/>
      <dgm:t>
        <a:bodyPr/>
        <a:lstStyle/>
        <a:p>
          <a:endParaRPr lang="en-US"/>
        </a:p>
      </dgm:t>
    </dgm:pt>
    <dgm:pt modelId="{793B088F-DA45-4267-9F2E-F5884FBF101F}">
      <dgm:prSet phldr="0"/>
      <dgm:spPr/>
      <dgm:t>
        <a:bodyPr/>
        <a:lstStyle/>
        <a:p>
          <a:pPr algn="l">
            <a:lnSpc>
              <a:spcPct val="90000"/>
            </a:lnSpc>
          </a:pPr>
          <a:endParaRPr lang="en-US">
            <a:solidFill>
              <a:srgbClr val="002060"/>
            </a:solidFill>
          </a:endParaRPr>
        </a:p>
      </dgm:t>
    </dgm:pt>
    <dgm:pt modelId="{EEB58A90-3997-4737-82AE-FDCFB2127D61}" type="parTrans" cxnId="{B3CC9F94-42B1-4DB8-B95A-0D19943F467A}">
      <dgm:prSet/>
      <dgm:spPr/>
      <dgm:t>
        <a:bodyPr/>
        <a:lstStyle/>
        <a:p>
          <a:endParaRPr lang="en-US"/>
        </a:p>
      </dgm:t>
    </dgm:pt>
    <dgm:pt modelId="{FDE5F1FF-92BD-442A-8E2C-826BA3A626EE}" type="sibTrans" cxnId="{B3CC9F94-42B1-4DB8-B95A-0D19943F467A}">
      <dgm:prSet/>
      <dgm:spPr/>
      <dgm:t>
        <a:bodyPr/>
        <a:lstStyle/>
        <a:p>
          <a:endParaRPr lang="en-US"/>
        </a:p>
      </dgm:t>
    </dgm:pt>
    <dgm:pt modelId="{D1151207-6352-4903-849D-F7CEA484AB3E}">
      <dgm:prSet phldr="0"/>
      <dgm:spPr/>
      <dgm:t>
        <a:bodyPr/>
        <a:lstStyle/>
        <a:p>
          <a:pPr algn="l" rtl="0">
            <a:lnSpc>
              <a:spcPct val="90000"/>
            </a:lnSpc>
          </a:pPr>
          <a:r>
            <a:rPr lang="en-US" b="1" dirty="0">
              <a:latin typeface="+mn-lt"/>
            </a:rPr>
            <a:t>Summative Holistic Assessment </a:t>
          </a:r>
        </a:p>
      </dgm:t>
    </dgm:pt>
    <dgm:pt modelId="{059391C1-22D5-4774-80F1-D18B183DDC74}" type="parTrans" cxnId="{24E3747E-7423-43C2-B34F-1994CAECBE5E}">
      <dgm:prSet/>
      <dgm:spPr/>
      <dgm:t>
        <a:bodyPr/>
        <a:lstStyle/>
        <a:p>
          <a:endParaRPr lang="en-US"/>
        </a:p>
      </dgm:t>
    </dgm:pt>
    <dgm:pt modelId="{767C6AC4-C413-45D6-BF6C-B8067FC8A4FB}" type="sibTrans" cxnId="{24E3747E-7423-43C2-B34F-1994CAECBE5E}">
      <dgm:prSet/>
      <dgm:spPr/>
      <dgm:t>
        <a:bodyPr/>
        <a:lstStyle/>
        <a:p>
          <a:endParaRPr lang="en-US"/>
        </a:p>
      </dgm:t>
    </dgm:pt>
    <dgm:pt modelId="{0FF7236C-941B-4D51-84BF-B7795810F1CC}">
      <dgm:prSet phldr="0"/>
      <dgm:spPr/>
      <dgm:t>
        <a:bodyPr/>
        <a:lstStyle/>
        <a:p>
          <a:pPr algn="l">
            <a:lnSpc>
              <a:spcPct val="90000"/>
            </a:lnSpc>
          </a:pPr>
          <a:r>
            <a:rPr lang="en-US" dirty="0">
              <a:solidFill>
                <a:srgbClr val="002060"/>
              </a:solidFill>
            </a:rPr>
            <a:t>Holistic assessment</a:t>
          </a:r>
        </a:p>
      </dgm:t>
    </dgm:pt>
    <dgm:pt modelId="{B5983D12-5013-4F72-9185-27C715773C4D}" type="parTrans" cxnId="{3E8DE682-F9F6-40B9-84DE-751591BAD70C}">
      <dgm:prSet/>
      <dgm:spPr/>
      <dgm:t>
        <a:bodyPr/>
        <a:lstStyle/>
        <a:p>
          <a:endParaRPr lang="en-US"/>
        </a:p>
      </dgm:t>
    </dgm:pt>
    <dgm:pt modelId="{595379CE-0DC4-48E6-A8D4-5B274A5FCFBD}" type="sibTrans" cxnId="{3E8DE682-F9F6-40B9-84DE-751591BAD70C}">
      <dgm:prSet/>
      <dgm:spPr/>
      <dgm:t>
        <a:bodyPr/>
        <a:lstStyle/>
        <a:p>
          <a:endParaRPr lang="en-US"/>
        </a:p>
      </dgm:t>
    </dgm:pt>
    <dgm:pt modelId="{101CA8AE-C061-43A1-AA97-A806BB190D0B}">
      <dgm:prSet phldr="0"/>
      <dgm:spPr/>
      <dgm:t>
        <a:bodyPr/>
        <a:lstStyle/>
        <a:p>
          <a:pPr algn="l">
            <a:lnSpc>
              <a:spcPct val="90000"/>
            </a:lnSpc>
          </a:pPr>
          <a:r>
            <a:rPr lang="en-US" dirty="0">
              <a:solidFill>
                <a:srgbClr val="002060"/>
              </a:solidFill>
            </a:rPr>
            <a:t>Objective helicopter view informs assessment</a:t>
          </a:r>
        </a:p>
      </dgm:t>
    </dgm:pt>
    <dgm:pt modelId="{C35127B8-6E1B-4514-99C5-592FF8343468}" type="parTrans" cxnId="{7701EF4D-2F78-4BDC-9473-94EC45BC2FCF}">
      <dgm:prSet/>
      <dgm:spPr/>
      <dgm:t>
        <a:bodyPr/>
        <a:lstStyle/>
        <a:p>
          <a:endParaRPr lang="en-US"/>
        </a:p>
      </dgm:t>
    </dgm:pt>
    <dgm:pt modelId="{7B8EAB25-4063-4124-8247-40E0BA5B36F2}" type="sibTrans" cxnId="{7701EF4D-2F78-4BDC-9473-94EC45BC2FCF}">
      <dgm:prSet/>
      <dgm:spPr/>
      <dgm:t>
        <a:bodyPr/>
        <a:lstStyle/>
        <a:p>
          <a:endParaRPr lang="en-US"/>
        </a:p>
      </dgm:t>
    </dgm:pt>
    <dgm:pt modelId="{69401029-D23E-4AD2-8E8D-A697F3B819E3}">
      <dgm:prSet phldr="0"/>
      <dgm:spPr/>
      <dgm:t>
        <a:bodyPr/>
        <a:lstStyle/>
        <a:p>
          <a:pPr algn="l">
            <a:lnSpc>
              <a:spcPct val="90000"/>
            </a:lnSpc>
          </a:pPr>
          <a:r>
            <a:rPr lang="en-US" dirty="0">
              <a:solidFill>
                <a:srgbClr val="002060"/>
              </a:solidFill>
            </a:rPr>
            <a:t>Decide student progression -  knowledge, skills and professional values</a:t>
          </a:r>
        </a:p>
      </dgm:t>
    </dgm:pt>
    <dgm:pt modelId="{BF3668FC-4B84-4981-8827-C502F3073116}" type="parTrans" cxnId="{D7B8EA8D-E1FD-407C-8E76-CB7104814D0B}">
      <dgm:prSet/>
      <dgm:spPr/>
      <dgm:t>
        <a:bodyPr/>
        <a:lstStyle/>
        <a:p>
          <a:endParaRPr lang="en-US"/>
        </a:p>
      </dgm:t>
    </dgm:pt>
    <dgm:pt modelId="{F179A8C9-5D4D-4ADA-A578-9ED8193F1A0C}" type="sibTrans" cxnId="{D7B8EA8D-E1FD-407C-8E76-CB7104814D0B}">
      <dgm:prSet/>
      <dgm:spPr/>
      <dgm:t>
        <a:bodyPr/>
        <a:lstStyle/>
        <a:p>
          <a:endParaRPr lang="en-US"/>
        </a:p>
      </dgm:t>
    </dgm:pt>
    <dgm:pt modelId="{FD4C7C18-37DB-421F-A197-89820709EDC4}">
      <dgm:prSet phldr="0"/>
      <dgm:spPr/>
      <dgm:t>
        <a:bodyPr/>
        <a:lstStyle/>
        <a:p>
          <a:pPr algn="l">
            <a:lnSpc>
              <a:spcPct val="90000"/>
            </a:lnSpc>
          </a:pPr>
          <a:r>
            <a:rPr lang="en-US" dirty="0">
              <a:solidFill>
                <a:srgbClr val="002060"/>
              </a:solidFill>
            </a:rPr>
            <a:t>Award holistic descriptor</a:t>
          </a:r>
        </a:p>
      </dgm:t>
    </dgm:pt>
    <dgm:pt modelId="{D0E86BEC-9ABF-4FC0-99D0-77B2E371B2D2}" type="parTrans" cxnId="{75902F24-7DAA-42A4-9EB4-8CECE6689EB7}">
      <dgm:prSet/>
      <dgm:spPr/>
      <dgm:t>
        <a:bodyPr/>
        <a:lstStyle/>
        <a:p>
          <a:endParaRPr lang="en-US"/>
        </a:p>
      </dgm:t>
    </dgm:pt>
    <dgm:pt modelId="{CF905865-6AB1-4BE2-AB2C-5C2E74F641BD}" type="sibTrans" cxnId="{75902F24-7DAA-42A4-9EB4-8CECE6689EB7}">
      <dgm:prSet/>
      <dgm:spPr/>
      <dgm:t>
        <a:bodyPr/>
        <a:lstStyle/>
        <a:p>
          <a:endParaRPr lang="en-US"/>
        </a:p>
      </dgm:t>
    </dgm:pt>
    <dgm:pt modelId="{A1DDB8B2-452F-4195-B74F-CC3FF97FA9DA}" type="pres">
      <dgm:prSet presAssocID="{7E702A88-3DF2-4FB3-95DB-1355FF1E3371}" presName="Name0" presStyleCnt="0">
        <dgm:presLayoutVars>
          <dgm:dir/>
          <dgm:animLvl val="lvl"/>
          <dgm:resizeHandles val="exact"/>
        </dgm:presLayoutVars>
      </dgm:prSet>
      <dgm:spPr/>
    </dgm:pt>
    <dgm:pt modelId="{C1C4C4EE-EB6E-488A-A395-E9AEC9400B77}" type="pres">
      <dgm:prSet presAssocID="{82CAA6BD-E22F-4B4F-BD3A-D1FA9278F011}" presName="composite" presStyleCnt="0"/>
      <dgm:spPr/>
    </dgm:pt>
    <dgm:pt modelId="{F51FD71F-699C-4248-BE0F-C8B6A35B09ED}" type="pres">
      <dgm:prSet presAssocID="{82CAA6BD-E22F-4B4F-BD3A-D1FA9278F011}" presName="parTx" presStyleLbl="alignNode1" presStyleIdx="0" presStyleCnt="4">
        <dgm:presLayoutVars>
          <dgm:chMax val="0"/>
          <dgm:chPref val="0"/>
          <dgm:bulletEnabled val="1"/>
        </dgm:presLayoutVars>
      </dgm:prSet>
      <dgm:spPr/>
    </dgm:pt>
    <dgm:pt modelId="{2061994D-42C1-4C44-9B28-33529E596B27}" type="pres">
      <dgm:prSet presAssocID="{82CAA6BD-E22F-4B4F-BD3A-D1FA9278F011}" presName="desTx" presStyleLbl="alignAccFollowNode1" presStyleIdx="0" presStyleCnt="4">
        <dgm:presLayoutVars>
          <dgm:bulletEnabled val="1"/>
        </dgm:presLayoutVars>
      </dgm:prSet>
      <dgm:spPr/>
    </dgm:pt>
    <dgm:pt modelId="{97EB2CA4-EF14-42AF-89CA-4EABA0D5D9C5}" type="pres">
      <dgm:prSet presAssocID="{48EC009D-90CD-4700-8B8C-45AFE620B8F0}" presName="space" presStyleCnt="0"/>
      <dgm:spPr/>
    </dgm:pt>
    <dgm:pt modelId="{951F4C1E-5174-47BB-92A9-052911922C67}" type="pres">
      <dgm:prSet presAssocID="{CFE8FFB9-D374-4FA5-A06F-18FEC846B6EC}" presName="composite" presStyleCnt="0"/>
      <dgm:spPr/>
    </dgm:pt>
    <dgm:pt modelId="{2E363C84-917A-4E72-9600-8A32E7C2CB45}" type="pres">
      <dgm:prSet presAssocID="{CFE8FFB9-D374-4FA5-A06F-18FEC846B6EC}" presName="parTx" presStyleLbl="alignNode1" presStyleIdx="1" presStyleCnt="4">
        <dgm:presLayoutVars>
          <dgm:chMax val="0"/>
          <dgm:chPref val="0"/>
          <dgm:bulletEnabled val="1"/>
        </dgm:presLayoutVars>
      </dgm:prSet>
      <dgm:spPr/>
    </dgm:pt>
    <dgm:pt modelId="{4CBF609D-94E8-41FF-AA49-FC3580F8B675}" type="pres">
      <dgm:prSet presAssocID="{CFE8FFB9-D374-4FA5-A06F-18FEC846B6EC}" presName="desTx" presStyleLbl="alignAccFollowNode1" presStyleIdx="1" presStyleCnt="4">
        <dgm:presLayoutVars>
          <dgm:bulletEnabled val="1"/>
        </dgm:presLayoutVars>
      </dgm:prSet>
      <dgm:spPr/>
    </dgm:pt>
    <dgm:pt modelId="{E1449876-FBE2-4BC3-9AF9-E70FC62ACE0A}" type="pres">
      <dgm:prSet presAssocID="{6E912C2D-76B1-4284-96AC-471F12E0B165}" presName="space" presStyleCnt="0"/>
      <dgm:spPr/>
    </dgm:pt>
    <dgm:pt modelId="{4C144291-33FB-4573-B0B3-2CD9775A9868}" type="pres">
      <dgm:prSet presAssocID="{37FD33E6-6177-4805-A0A3-C8FBF7C0DCDF}" presName="composite" presStyleCnt="0"/>
      <dgm:spPr/>
    </dgm:pt>
    <dgm:pt modelId="{E8579A63-BC9A-449C-9EB6-43D7490E2E59}" type="pres">
      <dgm:prSet presAssocID="{37FD33E6-6177-4805-A0A3-C8FBF7C0DCDF}" presName="parTx" presStyleLbl="alignNode1" presStyleIdx="2" presStyleCnt="4">
        <dgm:presLayoutVars>
          <dgm:chMax val="0"/>
          <dgm:chPref val="0"/>
          <dgm:bulletEnabled val="1"/>
        </dgm:presLayoutVars>
      </dgm:prSet>
      <dgm:spPr/>
    </dgm:pt>
    <dgm:pt modelId="{DC038673-F5EB-4916-9059-70AF845E1E61}" type="pres">
      <dgm:prSet presAssocID="{37FD33E6-6177-4805-A0A3-C8FBF7C0DCDF}" presName="desTx" presStyleLbl="alignAccFollowNode1" presStyleIdx="2" presStyleCnt="4">
        <dgm:presLayoutVars>
          <dgm:bulletEnabled val="1"/>
        </dgm:presLayoutVars>
      </dgm:prSet>
      <dgm:spPr/>
    </dgm:pt>
    <dgm:pt modelId="{F0BA4320-8448-432E-BB65-934310B6AF01}" type="pres">
      <dgm:prSet presAssocID="{27D36DB0-5BFB-4063-B195-8C2D07A6C018}" presName="space" presStyleCnt="0"/>
      <dgm:spPr/>
    </dgm:pt>
    <dgm:pt modelId="{2DDB158A-3064-47FD-BDA8-AAA8CC2FEDDB}" type="pres">
      <dgm:prSet presAssocID="{D1151207-6352-4903-849D-F7CEA484AB3E}" presName="composite" presStyleCnt="0"/>
      <dgm:spPr/>
    </dgm:pt>
    <dgm:pt modelId="{F8CB1B03-0B7A-4E82-A46B-A5D2AE1D93F5}" type="pres">
      <dgm:prSet presAssocID="{D1151207-6352-4903-849D-F7CEA484AB3E}" presName="parTx" presStyleLbl="alignNode1" presStyleIdx="3" presStyleCnt="4">
        <dgm:presLayoutVars>
          <dgm:chMax val="0"/>
          <dgm:chPref val="0"/>
          <dgm:bulletEnabled val="1"/>
        </dgm:presLayoutVars>
      </dgm:prSet>
      <dgm:spPr/>
    </dgm:pt>
    <dgm:pt modelId="{60F6D0C7-F39C-46FC-938D-D61480A094F1}" type="pres">
      <dgm:prSet presAssocID="{D1151207-6352-4903-849D-F7CEA484AB3E}" presName="desTx" presStyleLbl="alignAccFollowNode1" presStyleIdx="3" presStyleCnt="4">
        <dgm:presLayoutVars>
          <dgm:bulletEnabled val="1"/>
        </dgm:presLayoutVars>
      </dgm:prSet>
      <dgm:spPr/>
    </dgm:pt>
  </dgm:ptLst>
  <dgm:cxnLst>
    <dgm:cxn modelId="{0F46AD00-0292-46AA-B7EB-6A69257B269C}" type="presOf" srcId="{B43EDD66-AC70-4B80-AE5E-69B3A869295E}" destId="{DC038673-F5EB-4916-9059-70AF845E1E61}" srcOrd="0" destOrd="2" presId="urn:microsoft.com/office/officeart/2005/8/layout/hList1"/>
    <dgm:cxn modelId="{5628E207-8DEF-464B-9F52-84632A4D51F2}" type="presOf" srcId="{352A4507-B172-4C8A-B210-D1E509A35FA0}" destId="{4CBF609D-94E8-41FF-AA49-FC3580F8B675}" srcOrd="0" destOrd="5" presId="urn:microsoft.com/office/officeart/2005/8/layout/hList1"/>
    <dgm:cxn modelId="{93D8460A-B2DF-4823-93E2-DFAF8D191D0C}" type="presOf" srcId="{F8A4D36C-94E6-4A01-B991-68C5EF3AD792}" destId="{4CBF609D-94E8-41FF-AA49-FC3580F8B675}" srcOrd="0" destOrd="3" presId="urn:microsoft.com/office/officeart/2005/8/layout/hList1"/>
    <dgm:cxn modelId="{FCCDFD0F-8478-4F68-B56C-6DB79264B082}" type="presOf" srcId="{101CA8AE-C061-43A1-AA97-A806BB190D0B}" destId="{60F6D0C7-F39C-46FC-938D-D61480A094F1}" srcOrd="0" destOrd="1" presId="urn:microsoft.com/office/officeart/2005/8/layout/hList1"/>
    <dgm:cxn modelId="{A2872B12-14E9-427F-8627-CB14CDDE8781}" type="presOf" srcId="{7E702A88-3DF2-4FB3-95DB-1355FF1E3371}" destId="{A1DDB8B2-452F-4195-B74F-CC3FF97FA9DA}" srcOrd="0" destOrd="0" presId="urn:microsoft.com/office/officeart/2005/8/layout/hList1"/>
    <dgm:cxn modelId="{E986AF12-22C9-49E8-9299-87E5D8EE71DE}" srcId="{37FD33E6-6177-4805-A0A3-C8FBF7C0DCDF}" destId="{8BE264FD-341E-428F-AAB0-D2447B1868C3}" srcOrd="0" destOrd="0" parTransId="{69BF9215-1081-4ACA-AACC-1362E2727C78}" sibTransId="{1C513B72-6B07-4BA8-BF12-05C4E246B96E}"/>
    <dgm:cxn modelId="{16A4B412-7B08-43C6-8274-C602ABD29D63}" srcId="{37FD33E6-6177-4805-A0A3-C8FBF7C0DCDF}" destId="{B43EDD66-AC70-4B80-AE5E-69B3A869295E}" srcOrd="2" destOrd="0" parTransId="{3F4BD8C0-45D7-4CE2-855A-998E66D2F8D2}" sibTransId="{3FA35051-FC42-4860-BAF2-E8DC27AB6CBC}"/>
    <dgm:cxn modelId="{38705A1D-106C-41A5-8233-421601AB0B87}" type="presOf" srcId="{0EC4D37F-44B8-4A8E-AFF7-C3F39CD4F65E}" destId="{4CBF609D-94E8-41FF-AA49-FC3580F8B675}" srcOrd="0" destOrd="0" presId="urn:microsoft.com/office/officeart/2005/8/layout/hList1"/>
    <dgm:cxn modelId="{804CE31F-506E-46E7-8EDA-197AA49DAF51}" type="presOf" srcId="{793B088F-DA45-4267-9F2E-F5884FBF101F}" destId="{DC038673-F5EB-4916-9059-70AF845E1E61}" srcOrd="0" destOrd="5" presId="urn:microsoft.com/office/officeart/2005/8/layout/hList1"/>
    <dgm:cxn modelId="{35441F24-F57D-4723-B159-FDA4C29833B9}" type="presOf" srcId="{CCA80D01-6651-42BE-AF75-B6228F0A674D}" destId="{2061994D-42C1-4C44-9B28-33529E596B27}" srcOrd="0" destOrd="4" presId="urn:microsoft.com/office/officeart/2005/8/layout/hList1"/>
    <dgm:cxn modelId="{75902F24-7DAA-42A4-9EB4-8CECE6689EB7}" srcId="{D1151207-6352-4903-849D-F7CEA484AB3E}" destId="{FD4C7C18-37DB-421F-A197-89820709EDC4}" srcOrd="3" destOrd="0" parTransId="{D0E86BEC-9ABF-4FC0-99D0-77B2E371B2D2}" sibTransId="{CF905865-6AB1-4BE2-AB2C-5C2E74F641BD}"/>
    <dgm:cxn modelId="{B8534F25-3FA0-47E2-82E2-18B044334D9E}" type="presOf" srcId="{EC196AB0-3F55-4F06-8071-C966A60FF838}" destId="{4CBF609D-94E8-41FF-AA49-FC3580F8B675}" srcOrd="0" destOrd="4" presId="urn:microsoft.com/office/officeart/2005/8/layout/hList1"/>
    <dgm:cxn modelId="{A8F97A26-AB2F-4B00-A7EF-5DF828896F5A}" type="presOf" srcId="{9296A2A5-B80D-49EB-AE04-F2ABBD5DAF28}" destId="{2061994D-42C1-4C44-9B28-33529E596B27}" srcOrd="0" destOrd="2" presId="urn:microsoft.com/office/officeart/2005/8/layout/hList1"/>
    <dgm:cxn modelId="{E942702C-92E9-4204-8219-C4C5AC5AF874}" srcId="{CFE8FFB9-D374-4FA5-A06F-18FEC846B6EC}" destId="{A672DA39-219F-4514-AC66-3B1B2C4ECEC1}" srcOrd="1" destOrd="0" parTransId="{E64BFBE4-14F1-4AF1-9B6E-873EFF4D81B3}" sibTransId="{77E4BAB4-DE4A-4590-8857-9F82033DB2CC}"/>
    <dgm:cxn modelId="{8693C12C-8C3C-42AD-9FFA-BB1E278B305D}" type="presOf" srcId="{35E072E6-4BDF-48A1-AD7D-8FAF788B42DA}" destId="{2061994D-42C1-4C44-9B28-33529E596B27}" srcOrd="0" destOrd="5" presId="urn:microsoft.com/office/officeart/2005/8/layout/hList1"/>
    <dgm:cxn modelId="{25202A2D-96EB-458D-8AB1-A67ACC1A3F0A}" type="presOf" srcId="{C1B620E8-2028-42D6-8A0C-29CF9C8B72F3}" destId="{2061994D-42C1-4C44-9B28-33529E596B27}" srcOrd="0" destOrd="0" presId="urn:microsoft.com/office/officeart/2005/8/layout/hList1"/>
    <dgm:cxn modelId="{6DF4883F-AFF7-4433-BAA8-F36DA2A87CBA}" type="presOf" srcId="{CFE8FFB9-D374-4FA5-A06F-18FEC846B6EC}" destId="{2E363C84-917A-4E72-9600-8A32E7C2CB45}" srcOrd="0" destOrd="0" presId="urn:microsoft.com/office/officeart/2005/8/layout/hList1"/>
    <dgm:cxn modelId="{4B743944-5C5E-4521-8DA6-B3ED123233B7}" srcId="{CFE8FFB9-D374-4FA5-A06F-18FEC846B6EC}" destId="{EC196AB0-3F55-4F06-8071-C966A60FF838}" srcOrd="4" destOrd="0" parTransId="{EB191D88-6F86-439E-B55C-6D99F7272A27}" sibTransId="{008D9244-C130-4CF9-8E75-D3E414154C7A}"/>
    <dgm:cxn modelId="{68564D4C-59BD-44B2-AA76-04150353B0C0}" type="presOf" srcId="{D1151207-6352-4903-849D-F7CEA484AB3E}" destId="{F8CB1B03-0B7A-4E82-A46B-A5D2AE1D93F5}" srcOrd="0" destOrd="0" presId="urn:microsoft.com/office/officeart/2005/8/layout/hList1"/>
    <dgm:cxn modelId="{D3F2404D-8439-4AA0-B48C-59502C057CA9}" type="presOf" srcId="{37FD33E6-6177-4805-A0A3-C8FBF7C0DCDF}" destId="{E8579A63-BC9A-449C-9EB6-43D7490E2E59}" srcOrd="0" destOrd="0" presId="urn:microsoft.com/office/officeart/2005/8/layout/hList1"/>
    <dgm:cxn modelId="{7701EF4D-2F78-4BDC-9473-94EC45BC2FCF}" srcId="{D1151207-6352-4903-849D-F7CEA484AB3E}" destId="{101CA8AE-C061-43A1-AA97-A806BB190D0B}" srcOrd="1" destOrd="0" parTransId="{C35127B8-6E1B-4514-99C5-592FF8343468}" sibTransId="{7B8EAB25-4063-4124-8247-40E0BA5B36F2}"/>
    <dgm:cxn modelId="{56738D6E-C240-4C8B-9665-243BAA383B43}" srcId="{CFE8FFB9-D374-4FA5-A06F-18FEC846B6EC}" destId="{F8A4D36C-94E6-4A01-B991-68C5EF3AD792}" srcOrd="3" destOrd="0" parTransId="{98A6794A-7E08-4391-985C-F5EC541C4ECE}" sibTransId="{8209CBD7-409A-4099-9DE9-4A04B4694BA5}"/>
    <dgm:cxn modelId="{64C09675-CDA5-4802-81F7-AAA560FDF60B}" type="presOf" srcId="{34E4DB96-3D46-4465-BBB3-AFE9FBFCAC82}" destId="{4CBF609D-94E8-41FF-AA49-FC3580F8B675}" srcOrd="0" destOrd="2" presId="urn:microsoft.com/office/officeart/2005/8/layout/hList1"/>
    <dgm:cxn modelId="{E4E08E58-7AC8-4400-B451-C1024255F37D}" srcId="{7E702A88-3DF2-4FB3-95DB-1355FF1E3371}" destId="{37FD33E6-6177-4805-A0A3-C8FBF7C0DCDF}" srcOrd="2" destOrd="0" parTransId="{5BADA3B6-0213-4099-A855-ED994509620F}" sibTransId="{27D36DB0-5BFB-4063-B195-8C2D07A6C018}"/>
    <dgm:cxn modelId="{24E3747E-7423-43C2-B34F-1994CAECBE5E}" srcId="{7E702A88-3DF2-4FB3-95DB-1355FF1E3371}" destId="{D1151207-6352-4903-849D-F7CEA484AB3E}" srcOrd="3" destOrd="0" parTransId="{059391C1-22D5-4774-80F1-D18B183DDC74}" sibTransId="{767C6AC4-C413-45D6-BF6C-B8067FC8A4FB}"/>
    <dgm:cxn modelId="{61490D82-022B-4AA9-887D-DDCE6E0F6B39}" srcId="{7E702A88-3DF2-4FB3-95DB-1355FF1E3371}" destId="{CFE8FFB9-D374-4FA5-A06F-18FEC846B6EC}" srcOrd="1" destOrd="0" parTransId="{28D61671-CBAB-46E3-B654-12BB6E503CCC}" sibTransId="{6E912C2D-76B1-4284-96AC-471F12E0B165}"/>
    <dgm:cxn modelId="{3E8DE682-F9F6-40B9-84DE-751591BAD70C}" srcId="{D1151207-6352-4903-849D-F7CEA484AB3E}" destId="{0FF7236C-941B-4D51-84BF-B7795810F1CC}" srcOrd="0" destOrd="0" parTransId="{B5983D12-5013-4F72-9185-27C715773C4D}" sibTransId="{595379CE-0DC4-48E6-A8D4-5B274A5FCFBD}"/>
    <dgm:cxn modelId="{1A672E8C-E388-4E42-BD8B-ABE734471FBE}" srcId="{82CAA6BD-E22F-4B4F-BD3A-D1FA9278F011}" destId="{CCA80D01-6651-42BE-AF75-B6228F0A674D}" srcOrd="4" destOrd="0" parTransId="{DAB57A9E-F761-4241-BED0-9A9E66104D82}" sibTransId="{5F6AB8A6-56A0-4085-9C79-DC6E5370DB83}"/>
    <dgm:cxn modelId="{D7B8EA8D-E1FD-407C-8E76-CB7104814D0B}" srcId="{D1151207-6352-4903-849D-F7CEA484AB3E}" destId="{69401029-D23E-4AD2-8E8D-A697F3B819E3}" srcOrd="2" destOrd="0" parTransId="{BF3668FC-4B84-4981-8827-C502F3073116}" sibTransId="{F179A8C9-5D4D-4ADA-A578-9ED8193F1A0C}"/>
    <dgm:cxn modelId="{B3CC9F94-42B1-4DB8-B95A-0D19943F467A}" srcId="{80692697-70E0-457C-B7F7-1444AD754547}" destId="{793B088F-DA45-4267-9F2E-F5884FBF101F}" srcOrd="0" destOrd="0" parTransId="{EEB58A90-3997-4737-82AE-FDCFB2127D61}" sibTransId="{FDE5F1FF-92BD-442A-8E2C-826BA3A626EE}"/>
    <dgm:cxn modelId="{166DBB99-063B-4E99-BDF7-57C38AEE4821}" type="presOf" srcId="{D16A69FB-D10B-4695-81A9-4C9CE7934C4E}" destId="{DC038673-F5EB-4916-9059-70AF845E1E61}" srcOrd="0" destOrd="3" presId="urn:microsoft.com/office/officeart/2005/8/layout/hList1"/>
    <dgm:cxn modelId="{DE81579F-3282-4CE2-AF66-1FE9F50DC6BA}" srcId="{7E702A88-3DF2-4FB3-95DB-1355FF1E3371}" destId="{82CAA6BD-E22F-4B4F-BD3A-D1FA9278F011}" srcOrd="0" destOrd="0" parTransId="{863D25A0-3B3F-4DB5-9B99-11BC88361548}" sibTransId="{48EC009D-90CD-4700-8B8C-45AFE620B8F0}"/>
    <dgm:cxn modelId="{FCBB87A4-6E9D-40ED-AA8F-009B6B7A753A}" srcId="{82CAA6BD-E22F-4B4F-BD3A-D1FA9278F011}" destId="{5D5870F8-81E1-4434-917F-F20639935AA6}" srcOrd="3" destOrd="0" parTransId="{68061909-F755-451F-B598-396BE48CD700}" sibTransId="{798E9E85-FD06-43E6-A9EF-5ABC5EFA192D}"/>
    <dgm:cxn modelId="{0CF8F7A4-51FC-46E5-A401-D23E028F47DD}" srcId="{37FD33E6-6177-4805-A0A3-C8FBF7C0DCDF}" destId="{80692697-70E0-457C-B7F7-1444AD754547}" srcOrd="4" destOrd="0" parTransId="{62BE8420-8112-4035-830A-118C381F3252}" sibTransId="{9D3C99A0-3CF8-4123-A136-FAED74D15B61}"/>
    <dgm:cxn modelId="{5E6BC4AC-A952-45E0-B89A-833D00D6EDBB}" type="presOf" srcId="{FD4C7C18-37DB-421F-A197-89820709EDC4}" destId="{60F6D0C7-F39C-46FC-938D-D61480A094F1}" srcOrd="0" destOrd="3" presId="urn:microsoft.com/office/officeart/2005/8/layout/hList1"/>
    <dgm:cxn modelId="{A9076ABF-52C1-4409-921A-7302BF007542}" srcId="{37FD33E6-6177-4805-A0A3-C8FBF7C0DCDF}" destId="{D16A69FB-D10B-4695-81A9-4C9CE7934C4E}" srcOrd="3" destOrd="0" parTransId="{412D0F98-AB12-45BE-8617-FAD7B36E7657}" sibTransId="{16C11CFA-031D-4632-A6A2-48996E369539}"/>
    <dgm:cxn modelId="{8B8C00C2-2F50-42DC-803C-E5988CC64AF2}" type="presOf" srcId="{5D5870F8-81E1-4434-917F-F20639935AA6}" destId="{2061994D-42C1-4C44-9B28-33529E596B27}" srcOrd="0" destOrd="3" presId="urn:microsoft.com/office/officeart/2005/8/layout/hList1"/>
    <dgm:cxn modelId="{3BE5A1C7-6134-4484-8466-C86D1195D71D}" srcId="{82CAA6BD-E22F-4B4F-BD3A-D1FA9278F011}" destId="{C1B620E8-2028-42D6-8A0C-29CF9C8B72F3}" srcOrd="0" destOrd="0" parTransId="{F868A330-C1BE-40BE-9EA3-632B5F5424D1}" sibTransId="{F320DAD1-4916-4C44-B3CB-2B7EBFE92C96}"/>
    <dgm:cxn modelId="{2BCD25CB-DEA7-4108-98FA-88B0EE8D5DDA}" srcId="{82CAA6BD-E22F-4B4F-BD3A-D1FA9278F011}" destId="{10E1CD31-360D-48B9-93DF-119B0933E22F}" srcOrd="1" destOrd="0" parTransId="{59E41E12-B342-4C3E-BD57-B338D378658B}" sibTransId="{6D0CD29E-8C60-4D64-AAFE-5BAF72A41300}"/>
    <dgm:cxn modelId="{264635CD-06B3-46D8-831E-351A5495F4D1}" srcId="{37FD33E6-6177-4805-A0A3-C8FBF7C0DCDF}" destId="{73F97456-E7F3-4BB2-9E36-AA33AC12B093}" srcOrd="1" destOrd="0" parTransId="{37C5C650-3BFC-45DB-A409-D813CA7306B6}" sibTransId="{4E84040A-F3C3-486A-9224-0BA077252D23}"/>
    <dgm:cxn modelId="{E8EB40D2-A740-4D10-99D9-784457B91F5D}" srcId="{82CAA6BD-E22F-4B4F-BD3A-D1FA9278F011}" destId="{9296A2A5-B80D-49EB-AE04-F2ABBD5DAF28}" srcOrd="2" destOrd="0" parTransId="{095F524C-4CD1-46B6-AD93-C154496FB566}" sibTransId="{13712817-91D8-412A-ADBF-3C4D48EFDEC3}"/>
    <dgm:cxn modelId="{B1FF69D2-4FEA-4665-8B78-CCF55B920151}" srcId="{EC196AB0-3F55-4F06-8071-C966A60FF838}" destId="{352A4507-B172-4C8A-B210-D1E509A35FA0}" srcOrd="0" destOrd="0" parTransId="{E2A2554B-B9E2-44ED-AA1D-4F1381BEE996}" sibTransId="{E3CDBAD5-7DA1-451E-9860-470470744C47}"/>
    <dgm:cxn modelId="{863092D2-96C6-44C3-930A-EB0D30C89BE3}" srcId="{82CAA6BD-E22F-4B4F-BD3A-D1FA9278F011}" destId="{35E072E6-4BDF-48A1-AD7D-8FAF788B42DA}" srcOrd="5" destOrd="0" parTransId="{27D86C7A-9611-4B6D-BB6F-83DFD733B75E}" sibTransId="{CC384AAA-CCB5-4E70-9AC8-A7B27B47C8CA}"/>
    <dgm:cxn modelId="{C93A36D8-910E-4165-8DB0-6230B24F4258}" srcId="{CFE8FFB9-D374-4FA5-A06F-18FEC846B6EC}" destId="{0EC4D37F-44B8-4A8E-AFF7-C3F39CD4F65E}" srcOrd="0" destOrd="0" parTransId="{197E0A69-958F-47F7-9B71-D9914CBEC558}" sibTransId="{56837356-72CA-4CF0-9566-DBA5384D29C5}"/>
    <dgm:cxn modelId="{8FDECBD8-D441-462C-9207-8D222D925DE8}" type="presOf" srcId="{82CAA6BD-E22F-4B4F-BD3A-D1FA9278F011}" destId="{F51FD71F-699C-4248-BE0F-C8B6A35B09ED}" srcOrd="0" destOrd="0" presId="urn:microsoft.com/office/officeart/2005/8/layout/hList1"/>
    <dgm:cxn modelId="{1256E8DB-40E6-47F6-8ED2-8139A8878F82}" type="presOf" srcId="{8BE264FD-341E-428F-AAB0-D2447B1868C3}" destId="{DC038673-F5EB-4916-9059-70AF845E1E61}" srcOrd="0" destOrd="0" presId="urn:microsoft.com/office/officeart/2005/8/layout/hList1"/>
    <dgm:cxn modelId="{7EBDA9E0-F4DD-4EB1-B86F-CD810D30DE37}" type="presOf" srcId="{69401029-D23E-4AD2-8E8D-A697F3B819E3}" destId="{60F6D0C7-F39C-46FC-938D-D61480A094F1}" srcOrd="0" destOrd="2" presId="urn:microsoft.com/office/officeart/2005/8/layout/hList1"/>
    <dgm:cxn modelId="{7EE242EC-4E05-4636-8F8F-287D0170EA2B}" type="presOf" srcId="{10E1CD31-360D-48B9-93DF-119B0933E22F}" destId="{2061994D-42C1-4C44-9B28-33529E596B27}" srcOrd="0" destOrd="1" presId="urn:microsoft.com/office/officeart/2005/8/layout/hList1"/>
    <dgm:cxn modelId="{6D404EEF-F492-48C2-A579-AC1B9DBA1582}" type="presOf" srcId="{0FF7236C-941B-4D51-84BF-B7795810F1CC}" destId="{60F6D0C7-F39C-46FC-938D-D61480A094F1}" srcOrd="0" destOrd="0" presId="urn:microsoft.com/office/officeart/2005/8/layout/hList1"/>
    <dgm:cxn modelId="{1A56D7F0-21E7-4A68-A40D-E8F07343DDFC}" type="presOf" srcId="{80692697-70E0-457C-B7F7-1444AD754547}" destId="{DC038673-F5EB-4916-9059-70AF845E1E61}" srcOrd="0" destOrd="4" presId="urn:microsoft.com/office/officeart/2005/8/layout/hList1"/>
    <dgm:cxn modelId="{69058DF2-93A0-4077-879A-11D8A84B5856}" type="presOf" srcId="{A672DA39-219F-4514-AC66-3B1B2C4ECEC1}" destId="{4CBF609D-94E8-41FF-AA49-FC3580F8B675}" srcOrd="0" destOrd="1" presId="urn:microsoft.com/office/officeart/2005/8/layout/hList1"/>
    <dgm:cxn modelId="{165428FB-6FA5-4051-9487-ABE2D783AFB1}" type="presOf" srcId="{73F97456-E7F3-4BB2-9E36-AA33AC12B093}" destId="{DC038673-F5EB-4916-9059-70AF845E1E61}" srcOrd="0" destOrd="1" presId="urn:microsoft.com/office/officeart/2005/8/layout/hList1"/>
    <dgm:cxn modelId="{4A560CFD-7D36-40D0-9D22-6DBE2162C385}" srcId="{CFE8FFB9-D374-4FA5-A06F-18FEC846B6EC}" destId="{34E4DB96-3D46-4465-BBB3-AFE9FBFCAC82}" srcOrd="2" destOrd="0" parTransId="{393C0EC0-A865-47DA-965E-7A45C5ED03F4}" sibTransId="{8E0B1B2A-C7F8-41FC-9F0A-128D36951F98}"/>
    <dgm:cxn modelId="{D9531C54-6F05-4550-8E27-A54689A40BE1}" type="presParOf" srcId="{A1DDB8B2-452F-4195-B74F-CC3FF97FA9DA}" destId="{C1C4C4EE-EB6E-488A-A395-E9AEC9400B77}" srcOrd="0" destOrd="0" presId="urn:microsoft.com/office/officeart/2005/8/layout/hList1"/>
    <dgm:cxn modelId="{415C9919-A09C-4C81-A889-0EDF3B082873}" type="presParOf" srcId="{C1C4C4EE-EB6E-488A-A395-E9AEC9400B77}" destId="{F51FD71F-699C-4248-BE0F-C8B6A35B09ED}" srcOrd="0" destOrd="0" presId="urn:microsoft.com/office/officeart/2005/8/layout/hList1"/>
    <dgm:cxn modelId="{875C7B3D-CBE7-4710-B944-91862A268DCA}" type="presParOf" srcId="{C1C4C4EE-EB6E-488A-A395-E9AEC9400B77}" destId="{2061994D-42C1-4C44-9B28-33529E596B27}" srcOrd="1" destOrd="0" presId="urn:microsoft.com/office/officeart/2005/8/layout/hList1"/>
    <dgm:cxn modelId="{6113B0EA-77E6-4AC8-B53A-76FCEC724D12}" type="presParOf" srcId="{A1DDB8B2-452F-4195-B74F-CC3FF97FA9DA}" destId="{97EB2CA4-EF14-42AF-89CA-4EABA0D5D9C5}" srcOrd="1" destOrd="0" presId="urn:microsoft.com/office/officeart/2005/8/layout/hList1"/>
    <dgm:cxn modelId="{CFA3C0A1-4783-482E-8799-079E097446EA}" type="presParOf" srcId="{A1DDB8B2-452F-4195-B74F-CC3FF97FA9DA}" destId="{951F4C1E-5174-47BB-92A9-052911922C67}" srcOrd="2" destOrd="0" presId="urn:microsoft.com/office/officeart/2005/8/layout/hList1"/>
    <dgm:cxn modelId="{31122DBA-54C0-4A67-AEAE-D0E465B93B36}" type="presParOf" srcId="{951F4C1E-5174-47BB-92A9-052911922C67}" destId="{2E363C84-917A-4E72-9600-8A32E7C2CB45}" srcOrd="0" destOrd="0" presId="urn:microsoft.com/office/officeart/2005/8/layout/hList1"/>
    <dgm:cxn modelId="{84630DD2-8388-4A77-B2BD-66CD9419DFB7}" type="presParOf" srcId="{951F4C1E-5174-47BB-92A9-052911922C67}" destId="{4CBF609D-94E8-41FF-AA49-FC3580F8B675}" srcOrd="1" destOrd="0" presId="urn:microsoft.com/office/officeart/2005/8/layout/hList1"/>
    <dgm:cxn modelId="{46291F19-A02A-4234-AFCC-70A3FA7A4E66}" type="presParOf" srcId="{A1DDB8B2-452F-4195-B74F-CC3FF97FA9DA}" destId="{E1449876-FBE2-4BC3-9AF9-E70FC62ACE0A}" srcOrd="3" destOrd="0" presId="urn:microsoft.com/office/officeart/2005/8/layout/hList1"/>
    <dgm:cxn modelId="{15F110C5-9D91-46E4-9601-AEBE014EE923}" type="presParOf" srcId="{A1DDB8B2-452F-4195-B74F-CC3FF97FA9DA}" destId="{4C144291-33FB-4573-B0B3-2CD9775A9868}" srcOrd="4" destOrd="0" presId="urn:microsoft.com/office/officeart/2005/8/layout/hList1"/>
    <dgm:cxn modelId="{FF9E9F2D-72D3-4C29-B023-B1FA60D537D3}" type="presParOf" srcId="{4C144291-33FB-4573-B0B3-2CD9775A9868}" destId="{E8579A63-BC9A-449C-9EB6-43D7490E2E59}" srcOrd="0" destOrd="0" presId="urn:microsoft.com/office/officeart/2005/8/layout/hList1"/>
    <dgm:cxn modelId="{6C1865D8-E878-429B-AAF2-2C5F51E86C61}" type="presParOf" srcId="{4C144291-33FB-4573-B0B3-2CD9775A9868}" destId="{DC038673-F5EB-4916-9059-70AF845E1E61}" srcOrd="1" destOrd="0" presId="urn:microsoft.com/office/officeart/2005/8/layout/hList1"/>
    <dgm:cxn modelId="{4855A187-D743-4657-B98E-3854EA2AE932}" type="presParOf" srcId="{A1DDB8B2-452F-4195-B74F-CC3FF97FA9DA}" destId="{F0BA4320-8448-432E-BB65-934310B6AF01}" srcOrd="5" destOrd="0" presId="urn:microsoft.com/office/officeart/2005/8/layout/hList1"/>
    <dgm:cxn modelId="{7C0D0C88-F74F-4852-BC17-D3E16DE6591C}" type="presParOf" srcId="{A1DDB8B2-452F-4195-B74F-CC3FF97FA9DA}" destId="{2DDB158A-3064-47FD-BDA8-AAA8CC2FEDDB}" srcOrd="6" destOrd="0" presId="urn:microsoft.com/office/officeart/2005/8/layout/hList1"/>
    <dgm:cxn modelId="{7313FFFB-FC05-4FAB-92F6-4E84C3AD1C2A}" type="presParOf" srcId="{2DDB158A-3064-47FD-BDA8-AAA8CC2FEDDB}" destId="{F8CB1B03-0B7A-4E82-A46B-A5D2AE1D93F5}" srcOrd="0" destOrd="0" presId="urn:microsoft.com/office/officeart/2005/8/layout/hList1"/>
    <dgm:cxn modelId="{87BE6879-BEB0-4888-9302-174FE99CBF88}" type="presParOf" srcId="{2DDB158A-3064-47FD-BDA8-AAA8CC2FEDDB}" destId="{60F6D0C7-F39C-46FC-938D-D61480A094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C6424D-F2F4-4AEB-A0CB-BEEC4540E56C}" type="doc">
      <dgm:prSet loTypeId="urn:microsoft.com/office/officeart/2016/7/layout/RepeatingBendingProcessNew" loCatId="process" qsTypeId="urn:microsoft.com/office/officeart/2005/8/quickstyle/simple2" qsCatId="simple" csTypeId="urn:microsoft.com/office/officeart/2005/8/colors/colorful5" csCatId="colorful" phldr="1"/>
      <dgm:spPr/>
      <dgm:t>
        <a:bodyPr/>
        <a:lstStyle/>
        <a:p>
          <a:endParaRPr lang="en-US"/>
        </a:p>
      </dgm:t>
    </dgm:pt>
    <dgm:pt modelId="{5B7C71B2-6899-49E6-A7F6-F1718CAE9DD8}">
      <dgm:prSet custT="1"/>
      <dgm:spPr/>
      <dgm:t>
        <a:bodyPr/>
        <a:lstStyle/>
        <a:p>
          <a:pPr rtl="0"/>
          <a:r>
            <a:rPr lang="en-US" sz="1800" dirty="0">
              <a:solidFill>
                <a:schemeClr val="tx1"/>
              </a:solidFill>
              <a:latin typeface="Calibri Light" panose="020F0302020204030204"/>
            </a:rPr>
            <a:t>Previously </a:t>
          </a:r>
          <a:r>
            <a:rPr lang="en-US" sz="1800" dirty="0">
              <a:solidFill>
                <a:schemeClr val="tx1"/>
              </a:solidFill>
            </a:rPr>
            <a:t>known as an action plan</a:t>
          </a:r>
        </a:p>
      </dgm:t>
    </dgm:pt>
    <dgm:pt modelId="{DCC44C68-9EED-418B-9322-7617FDCA14B2}" type="parTrans" cxnId="{72B18AD8-D358-4EC5-A1A8-DCEA01B417BE}">
      <dgm:prSet/>
      <dgm:spPr/>
      <dgm:t>
        <a:bodyPr/>
        <a:lstStyle/>
        <a:p>
          <a:endParaRPr lang="en-US"/>
        </a:p>
      </dgm:t>
    </dgm:pt>
    <dgm:pt modelId="{61F24B3F-F424-4A4E-BDCA-C9C83A431D12}" type="sibTrans" cxnId="{72B18AD8-D358-4EC5-A1A8-DCEA01B417BE}">
      <dgm:prSet/>
      <dgm:spPr/>
      <dgm:t>
        <a:bodyPr/>
        <a:lstStyle/>
        <a:p>
          <a:endParaRPr lang="en-US"/>
        </a:p>
      </dgm:t>
    </dgm:pt>
    <dgm:pt modelId="{16A817DB-45B8-4928-919E-DE7517679E75}">
      <dgm:prSet custT="1"/>
      <dgm:spPr/>
      <dgm:t>
        <a:bodyPr/>
        <a:lstStyle/>
        <a:p>
          <a:r>
            <a:rPr lang="en-US" sz="1800" dirty="0">
              <a:solidFill>
                <a:schemeClr val="tx1"/>
              </a:solidFill>
            </a:rPr>
            <a:t>There are multiple check points to review a student's progress</a:t>
          </a:r>
        </a:p>
      </dgm:t>
    </dgm:pt>
    <dgm:pt modelId="{038390BC-8DDA-48AA-B5C8-E56DD2DF0FA9}" type="parTrans" cxnId="{A7121C29-35C7-4C4A-9428-2042EBD853C5}">
      <dgm:prSet/>
      <dgm:spPr/>
      <dgm:t>
        <a:bodyPr/>
        <a:lstStyle/>
        <a:p>
          <a:endParaRPr lang="en-US"/>
        </a:p>
      </dgm:t>
    </dgm:pt>
    <dgm:pt modelId="{F8702E60-C28F-41EC-B499-5B886454EADA}" type="sibTrans" cxnId="{A7121C29-35C7-4C4A-9428-2042EBD853C5}">
      <dgm:prSet/>
      <dgm:spPr/>
      <dgm:t>
        <a:bodyPr/>
        <a:lstStyle/>
        <a:p>
          <a:endParaRPr lang="en-US"/>
        </a:p>
      </dgm:t>
    </dgm:pt>
    <dgm:pt modelId="{C9AF9929-C13D-4E36-B006-1705A839DB1E}">
      <dgm:prSet/>
      <dgm:spPr/>
      <dgm:t>
        <a:bodyPr/>
        <a:lstStyle/>
        <a:p>
          <a:pPr rtl="0"/>
          <a:r>
            <a:rPr lang="en-US" dirty="0">
              <a:solidFill>
                <a:schemeClr val="tx1"/>
              </a:solidFill>
              <a:latin typeface="Calibri Light" panose="020F0302020204030204"/>
            </a:rPr>
            <a:t>However, at </a:t>
          </a:r>
          <a:r>
            <a:rPr lang="en-US" b="1" dirty="0">
              <a:solidFill>
                <a:schemeClr val="tx1"/>
              </a:solidFill>
              <a:latin typeface="Calibri Light" panose="020F0302020204030204"/>
            </a:rPr>
            <a:t>ANY STAGE</a:t>
          </a:r>
          <a:r>
            <a:rPr lang="en-US" dirty="0">
              <a:solidFill>
                <a:schemeClr val="tx1"/>
              </a:solidFill>
              <a:latin typeface="Calibri Light" panose="020F0302020204030204"/>
            </a:rPr>
            <a:t>, if </a:t>
          </a:r>
          <a:r>
            <a:rPr lang="en-US" dirty="0">
              <a:solidFill>
                <a:schemeClr val="tx1"/>
              </a:solidFill>
            </a:rPr>
            <a:t>there are concerns about a student's progress or performance, a progression plan can be </a:t>
          </a:r>
          <a:r>
            <a:rPr lang="en-US" dirty="0">
              <a:solidFill>
                <a:schemeClr val="tx1"/>
              </a:solidFill>
              <a:latin typeface="Calibri Light" panose="020F0302020204030204"/>
            </a:rPr>
            <a:t>created</a:t>
          </a:r>
          <a:endParaRPr lang="en-US" dirty="0">
            <a:solidFill>
              <a:schemeClr val="tx1"/>
            </a:solidFill>
          </a:endParaRPr>
        </a:p>
      </dgm:t>
    </dgm:pt>
    <dgm:pt modelId="{0AFF9ED2-1A10-43DD-87C9-7A77181F7AAF}" type="parTrans" cxnId="{92CD0364-9E5F-40B9-9D6A-F4D13B309900}">
      <dgm:prSet/>
      <dgm:spPr/>
      <dgm:t>
        <a:bodyPr/>
        <a:lstStyle/>
        <a:p>
          <a:endParaRPr lang="en-US"/>
        </a:p>
      </dgm:t>
    </dgm:pt>
    <dgm:pt modelId="{0340B45A-A288-4927-A7D8-46530902FEAA}" type="sibTrans" cxnId="{92CD0364-9E5F-40B9-9D6A-F4D13B309900}">
      <dgm:prSet/>
      <dgm:spPr/>
      <dgm:t>
        <a:bodyPr/>
        <a:lstStyle/>
        <a:p>
          <a:endParaRPr lang="en-US"/>
        </a:p>
      </dgm:t>
    </dgm:pt>
    <dgm:pt modelId="{76248E2A-B0E0-435B-AEEB-2C43ABA9F38E}">
      <dgm:prSet custT="1"/>
      <dgm:spPr/>
      <dgm:t>
        <a:bodyPr/>
        <a:lstStyle/>
        <a:p>
          <a:r>
            <a:rPr lang="en-US" sz="1800" dirty="0">
              <a:solidFill>
                <a:schemeClr val="tx1"/>
              </a:solidFill>
            </a:rPr>
            <a:t>Progression plans are created in partnership with the PA and the AA</a:t>
          </a:r>
        </a:p>
      </dgm:t>
    </dgm:pt>
    <dgm:pt modelId="{B891A86D-C773-4D31-B9B1-4CFC5AD02656}" type="parTrans" cxnId="{27E5E8EF-3D64-470A-8BF4-8943ADB3F4BD}">
      <dgm:prSet/>
      <dgm:spPr/>
      <dgm:t>
        <a:bodyPr/>
        <a:lstStyle/>
        <a:p>
          <a:endParaRPr lang="en-US"/>
        </a:p>
      </dgm:t>
    </dgm:pt>
    <dgm:pt modelId="{57AAF416-8BD9-420D-A358-88DEF19D0243}" type="sibTrans" cxnId="{27E5E8EF-3D64-470A-8BF4-8943ADB3F4BD}">
      <dgm:prSet/>
      <dgm:spPr/>
      <dgm:t>
        <a:bodyPr/>
        <a:lstStyle/>
        <a:p>
          <a:endParaRPr lang="en-US"/>
        </a:p>
      </dgm:t>
    </dgm:pt>
    <dgm:pt modelId="{DF3D7142-E56B-4C0B-BBBE-CFB7D740D11A}">
      <dgm:prSet custT="1"/>
      <dgm:spPr/>
      <dgm:t>
        <a:bodyPr/>
        <a:lstStyle/>
        <a:p>
          <a:r>
            <a:rPr lang="en-US" sz="1800" dirty="0">
              <a:solidFill>
                <a:schemeClr val="tx1"/>
              </a:solidFill>
            </a:rPr>
            <a:t>The progression should be clearly documented using SMART principles</a:t>
          </a:r>
        </a:p>
      </dgm:t>
    </dgm:pt>
    <dgm:pt modelId="{3036D6AE-825B-4872-927F-E1DEDFF5D936}" type="parTrans" cxnId="{A760126E-9D63-45F3-B927-72360A9FA769}">
      <dgm:prSet/>
      <dgm:spPr/>
      <dgm:t>
        <a:bodyPr/>
        <a:lstStyle/>
        <a:p>
          <a:endParaRPr lang="en-US"/>
        </a:p>
      </dgm:t>
    </dgm:pt>
    <dgm:pt modelId="{19EEBB90-9822-43D8-B92F-7F93AFE8CEAD}" type="sibTrans" cxnId="{A760126E-9D63-45F3-B927-72360A9FA769}">
      <dgm:prSet/>
      <dgm:spPr/>
      <dgm:t>
        <a:bodyPr/>
        <a:lstStyle/>
        <a:p>
          <a:endParaRPr lang="en-US"/>
        </a:p>
      </dgm:t>
    </dgm:pt>
    <dgm:pt modelId="{9246D162-71B2-4653-96F5-8F58DFA2122D}">
      <dgm:prSet custT="1"/>
      <dgm:spPr/>
      <dgm:t>
        <a:bodyPr/>
        <a:lstStyle/>
        <a:p>
          <a:r>
            <a:rPr lang="en-US" sz="1800" dirty="0">
              <a:solidFill>
                <a:schemeClr val="tx1"/>
              </a:solidFill>
            </a:rPr>
            <a:t>The </a:t>
          </a:r>
          <a:r>
            <a:rPr lang="en-US" sz="1800" dirty="0">
              <a:solidFill>
                <a:schemeClr val="tx1"/>
              </a:solidFill>
              <a:latin typeface="Calibri Light" panose="020F0302020204030204"/>
            </a:rPr>
            <a:t>expectation</a:t>
          </a:r>
          <a:r>
            <a:rPr lang="en-US" sz="1800" dirty="0">
              <a:solidFill>
                <a:schemeClr val="tx1"/>
              </a:solidFill>
            </a:rPr>
            <a:t> should be clear, constructive and realistic for the student to </a:t>
          </a:r>
          <a:r>
            <a:rPr lang="en-US" sz="1800" dirty="0">
              <a:solidFill>
                <a:schemeClr val="tx1"/>
              </a:solidFill>
              <a:latin typeface="Calibri Light" panose="020F0302020204030204"/>
            </a:rPr>
            <a:t>achieve</a:t>
          </a:r>
          <a:endParaRPr lang="en-US" sz="1800" dirty="0">
            <a:solidFill>
              <a:schemeClr val="tx1"/>
            </a:solidFill>
          </a:endParaRPr>
        </a:p>
      </dgm:t>
    </dgm:pt>
    <dgm:pt modelId="{6DD85F7D-0856-4992-ACBC-4B345456A27E}" type="parTrans" cxnId="{0F55EC6F-8091-4462-A4E2-EC1C437B722E}">
      <dgm:prSet/>
      <dgm:spPr/>
      <dgm:t>
        <a:bodyPr/>
        <a:lstStyle/>
        <a:p>
          <a:endParaRPr lang="en-US"/>
        </a:p>
      </dgm:t>
    </dgm:pt>
    <dgm:pt modelId="{997C3B62-47CA-4856-A96D-928BDB69434C}" type="sibTrans" cxnId="{0F55EC6F-8091-4462-A4E2-EC1C437B722E}">
      <dgm:prSet/>
      <dgm:spPr/>
      <dgm:t>
        <a:bodyPr/>
        <a:lstStyle/>
        <a:p>
          <a:endParaRPr lang="en-US"/>
        </a:p>
      </dgm:t>
    </dgm:pt>
    <dgm:pt modelId="{EF2FA458-BD45-4CED-A882-A5B900665AA3}">
      <dgm:prSet phldr="0" custT="1"/>
      <dgm:spPr/>
      <dgm:t>
        <a:bodyPr/>
        <a:lstStyle/>
        <a:p>
          <a:pPr rtl="0"/>
          <a:r>
            <a:rPr lang="en-US" sz="1800" dirty="0">
              <a:solidFill>
                <a:schemeClr val="tx1"/>
              </a:solidFill>
              <a:latin typeface="Calibri Light" panose="020F0302020204030204"/>
            </a:rPr>
            <a:t>Progression plans are supportive not punitive</a:t>
          </a:r>
        </a:p>
      </dgm:t>
    </dgm:pt>
    <dgm:pt modelId="{3A539211-EA02-47EB-8B9C-C4586207EB2C}" type="parTrans" cxnId="{3C156CA2-E845-47BB-9488-8EDB9B335C94}">
      <dgm:prSet/>
      <dgm:spPr/>
      <dgm:t>
        <a:bodyPr/>
        <a:lstStyle/>
        <a:p>
          <a:endParaRPr lang="en-US"/>
        </a:p>
      </dgm:t>
    </dgm:pt>
    <dgm:pt modelId="{573F053A-5D72-44B8-A2B4-EC82F33CDA0D}" type="sibTrans" cxnId="{3C156CA2-E845-47BB-9488-8EDB9B335C94}">
      <dgm:prSet/>
      <dgm:spPr/>
      <dgm:t>
        <a:bodyPr/>
        <a:lstStyle/>
        <a:p>
          <a:endParaRPr lang="en-US"/>
        </a:p>
      </dgm:t>
    </dgm:pt>
    <dgm:pt modelId="{BAAC6E0B-23A7-458B-BE20-76A7C0B57EBA}" type="pres">
      <dgm:prSet presAssocID="{EFC6424D-F2F4-4AEB-A0CB-BEEC4540E56C}" presName="Name0" presStyleCnt="0">
        <dgm:presLayoutVars>
          <dgm:dir/>
          <dgm:resizeHandles val="exact"/>
        </dgm:presLayoutVars>
      </dgm:prSet>
      <dgm:spPr/>
    </dgm:pt>
    <dgm:pt modelId="{B4523D99-FA60-4353-94F1-77F14801F8F4}" type="pres">
      <dgm:prSet presAssocID="{5B7C71B2-6899-49E6-A7F6-F1718CAE9DD8}" presName="node" presStyleLbl="node1" presStyleIdx="0" presStyleCnt="7">
        <dgm:presLayoutVars>
          <dgm:bulletEnabled val="1"/>
        </dgm:presLayoutVars>
      </dgm:prSet>
      <dgm:spPr/>
    </dgm:pt>
    <dgm:pt modelId="{4CA1BD5A-FB6B-47AC-8C9E-FD43EE33E448}" type="pres">
      <dgm:prSet presAssocID="{61F24B3F-F424-4A4E-BDCA-C9C83A431D12}" presName="sibTrans" presStyleLbl="sibTrans1D1" presStyleIdx="0" presStyleCnt="6"/>
      <dgm:spPr/>
    </dgm:pt>
    <dgm:pt modelId="{3C7A8105-FC7A-4395-A011-12E806CDBB7F}" type="pres">
      <dgm:prSet presAssocID="{61F24B3F-F424-4A4E-BDCA-C9C83A431D12}" presName="connectorText" presStyleLbl="sibTrans1D1" presStyleIdx="0" presStyleCnt="6"/>
      <dgm:spPr/>
    </dgm:pt>
    <dgm:pt modelId="{399F7AF5-C74E-444D-8485-61229B483954}" type="pres">
      <dgm:prSet presAssocID="{16A817DB-45B8-4928-919E-DE7517679E75}" presName="node" presStyleLbl="node1" presStyleIdx="1" presStyleCnt="7">
        <dgm:presLayoutVars>
          <dgm:bulletEnabled val="1"/>
        </dgm:presLayoutVars>
      </dgm:prSet>
      <dgm:spPr/>
    </dgm:pt>
    <dgm:pt modelId="{B67D4AA4-210C-4D29-BEA7-B43EB2311439}" type="pres">
      <dgm:prSet presAssocID="{F8702E60-C28F-41EC-B499-5B886454EADA}" presName="sibTrans" presStyleLbl="sibTrans1D1" presStyleIdx="1" presStyleCnt="6"/>
      <dgm:spPr/>
    </dgm:pt>
    <dgm:pt modelId="{1E8BC550-DE7C-4C27-940D-58C11E0FAD9E}" type="pres">
      <dgm:prSet presAssocID="{F8702E60-C28F-41EC-B499-5B886454EADA}" presName="connectorText" presStyleLbl="sibTrans1D1" presStyleIdx="1" presStyleCnt="6"/>
      <dgm:spPr/>
    </dgm:pt>
    <dgm:pt modelId="{953CC986-1DF4-4D34-A12C-ED44B2C77281}" type="pres">
      <dgm:prSet presAssocID="{C9AF9929-C13D-4E36-B006-1705A839DB1E}" presName="node" presStyleLbl="node1" presStyleIdx="2" presStyleCnt="7">
        <dgm:presLayoutVars>
          <dgm:bulletEnabled val="1"/>
        </dgm:presLayoutVars>
      </dgm:prSet>
      <dgm:spPr/>
    </dgm:pt>
    <dgm:pt modelId="{87AECCD9-4A7D-41D0-9401-8B3027257111}" type="pres">
      <dgm:prSet presAssocID="{0340B45A-A288-4927-A7D8-46530902FEAA}" presName="sibTrans" presStyleLbl="sibTrans1D1" presStyleIdx="2" presStyleCnt="6"/>
      <dgm:spPr/>
    </dgm:pt>
    <dgm:pt modelId="{EEE91B2A-2502-4491-9227-A97CAF33D0B7}" type="pres">
      <dgm:prSet presAssocID="{0340B45A-A288-4927-A7D8-46530902FEAA}" presName="connectorText" presStyleLbl="sibTrans1D1" presStyleIdx="2" presStyleCnt="6"/>
      <dgm:spPr/>
    </dgm:pt>
    <dgm:pt modelId="{07BB01C5-DB8E-42FF-B055-2C12398C136F}" type="pres">
      <dgm:prSet presAssocID="{76248E2A-B0E0-435B-AEEB-2C43ABA9F38E}" presName="node" presStyleLbl="node1" presStyleIdx="3" presStyleCnt="7">
        <dgm:presLayoutVars>
          <dgm:bulletEnabled val="1"/>
        </dgm:presLayoutVars>
      </dgm:prSet>
      <dgm:spPr/>
    </dgm:pt>
    <dgm:pt modelId="{3FC79EA2-51A2-4B4F-9FE6-AA6B02FD019C}" type="pres">
      <dgm:prSet presAssocID="{57AAF416-8BD9-420D-A358-88DEF19D0243}" presName="sibTrans" presStyleLbl="sibTrans1D1" presStyleIdx="3" presStyleCnt="6"/>
      <dgm:spPr/>
    </dgm:pt>
    <dgm:pt modelId="{FCE26379-CB33-4FB2-8F27-13C6F02A4374}" type="pres">
      <dgm:prSet presAssocID="{57AAF416-8BD9-420D-A358-88DEF19D0243}" presName="connectorText" presStyleLbl="sibTrans1D1" presStyleIdx="3" presStyleCnt="6"/>
      <dgm:spPr/>
    </dgm:pt>
    <dgm:pt modelId="{6E0B508D-CA7A-4BC5-8F9A-C7BDC897897A}" type="pres">
      <dgm:prSet presAssocID="{DF3D7142-E56B-4C0B-BBBE-CFB7D740D11A}" presName="node" presStyleLbl="node1" presStyleIdx="4" presStyleCnt="7">
        <dgm:presLayoutVars>
          <dgm:bulletEnabled val="1"/>
        </dgm:presLayoutVars>
      </dgm:prSet>
      <dgm:spPr/>
    </dgm:pt>
    <dgm:pt modelId="{4AE6D013-4FD9-4CD1-8D87-6F566C1A4A9A}" type="pres">
      <dgm:prSet presAssocID="{19EEBB90-9822-43D8-B92F-7F93AFE8CEAD}" presName="sibTrans" presStyleLbl="sibTrans1D1" presStyleIdx="4" presStyleCnt="6"/>
      <dgm:spPr/>
    </dgm:pt>
    <dgm:pt modelId="{21CB4FAF-1983-4279-BDA0-6DA1DA7E294F}" type="pres">
      <dgm:prSet presAssocID="{19EEBB90-9822-43D8-B92F-7F93AFE8CEAD}" presName="connectorText" presStyleLbl="sibTrans1D1" presStyleIdx="4" presStyleCnt="6"/>
      <dgm:spPr/>
    </dgm:pt>
    <dgm:pt modelId="{AAC97257-ADB1-4B39-9B17-827CDE6CA87B}" type="pres">
      <dgm:prSet presAssocID="{9246D162-71B2-4653-96F5-8F58DFA2122D}" presName="node" presStyleLbl="node1" presStyleIdx="5" presStyleCnt="7">
        <dgm:presLayoutVars>
          <dgm:bulletEnabled val="1"/>
        </dgm:presLayoutVars>
      </dgm:prSet>
      <dgm:spPr/>
    </dgm:pt>
    <dgm:pt modelId="{F3DD6921-084F-4420-9FA4-851D6763A000}" type="pres">
      <dgm:prSet presAssocID="{997C3B62-47CA-4856-A96D-928BDB69434C}" presName="sibTrans" presStyleLbl="sibTrans1D1" presStyleIdx="5" presStyleCnt="6"/>
      <dgm:spPr/>
    </dgm:pt>
    <dgm:pt modelId="{921018E7-B9A7-4D82-B7B4-D470E0ACC3C5}" type="pres">
      <dgm:prSet presAssocID="{997C3B62-47CA-4856-A96D-928BDB69434C}" presName="connectorText" presStyleLbl="sibTrans1D1" presStyleIdx="5" presStyleCnt="6"/>
      <dgm:spPr/>
    </dgm:pt>
    <dgm:pt modelId="{260E5F76-8955-4C8B-9AD5-4E064B93BCC2}" type="pres">
      <dgm:prSet presAssocID="{EF2FA458-BD45-4CED-A882-A5B900665AA3}" presName="node" presStyleLbl="node1" presStyleIdx="6" presStyleCnt="7">
        <dgm:presLayoutVars>
          <dgm:bulletEnabled val="1"/>
        </dgm:presLayoutVars>
      </dgm:prSet>
      <dgm:spPr/>
    </dgm:pt>
  </dgm:ptLst>
  <dgm:cxnLst>
    <dgm:cxn modelId="{FC26B802-39FF-4E87-B92D-52F3674618DE}" type="presOf" srcId="{57AAF416-8BD9-420D-A358-88DEF19D0243}" destId="{3FC79EA2-51A2-4B4F-9FE6-AA6B02FD019C}" srcOrd="0" destOrd="0" presId="urn:microsoft.com/office/officeart/2016/7/layout/RepeatingBendingProcessNew"/>
    <dgm:cxn modelId="{696EBD0B-CE22-4EBE-96EC-F43440FCC298}" type="presOf" srcId="{F8702E60-C28F-41EC-B499-5B886454EADA}" destId="{B67D4AA4-210C-4D29-BEA7-B43EB2311439}" srcOrd="0" destOrd="0" presId="urn:microsoft.com/office/officeart/2016/7/layout/RepeatingBendingProcessNew"/>
    <dgm:cxn modelId="{0344BD0E-F96B-478F-9400-6DD191E47B30}" type="presOf" srcId="{F8702E60-C28F-41EC-B499-5B886454EADA}" destId="{1E8BC550-DE7C-4C27-940D-58C11E0FAD9E}" srcOrd="1" destOrd="0" presId="urn:microsoft.com/office/officeart/2016/7/layout/RepeatingBendingProcessNew"/>
    <dgm:cxn modelId="{7F292328-2676-4C4E-8307-4A0A8E02CA34}" type="presOf" srcId="{5B7C71B2-6899-49E6-A7F6-F1718CAE9DD8}" destId="{B4523D99-FA60-4353-94F1-77F14801F8F4}" srcOrd="0" destOrd="0" presId="urn:microsoft.com/office/officeart/2016/7/layout/RepeatingBendingProcessNew"/>
    <dgm:cxn modelId="{A7121C29-35C7-4C4A-9428-2042EBD853C5}" srcId="{EFC6424D-F2F4-4AEB-A0CB-BEEC4540E56C}" destId="{16A817DB-45B8-4928-919E-DE7517679E75}" srcOrd="1" destOrd="0" parTransId="{038390BC-8DDA-48AA-B5C8-E56DD2DF0FA9}" sibTransId="{F8702E60-C28F-41EC-B499-5B886454EADA}"/>
    <dgm:cxn modelId="{58E5D45E-4EE2-4088-ADE3-25D1D4C014B7}" type="presOf" srcId="{57AAF416-8BD9-420D-A358-88DEF19D0243}" destId="{FCE26379-CB33-4FB2-8F27-13C6F02A4374}" srcOrd="1" destOrd="0" presId="urn:microsoft.com/office/officeart/2016/7/layout/RepeatingBendingProcessNew"/>
    <dgm:cxn modelId="{75F2C042-C7E7-4019-941F-BBE31D855017}" type="presOf" srcId="{EFC6424D-F2F4-4AEB-A0CB-BEEC4540E56C}" destId="{BAAC6E0B-23A7-458B-BE20-76A7C0B57EBA}" srcOrd="0" destOrd="0" presId="urn:microsoft.com/office/officeart/2016/7/layout/RepeatingBendingProcessNew"/>
    <dgm:cxn modelId="{92CD0364-9E5F-40B9-9D6A-F4D13B309900}" srcId="{EFC6424D-F2F4-4AEB-A0CB-BEEC4540E56C}" destId="{C9AF9929-C13D-4E36-B006-1705A839DB1E}" srcOrd="2" destOrd="0" parTransId="{0AFF9ED2-1A10-43DD-87C9-7A77181F7AAF}" sibTransId="{0340B45A-A288-4927-A7D8-46530902FEAA}"/>
    <dgm:cxn modelId="{A760126E-9D63-45F3-B927-72360A9FA769}" srcId="{EFC6424D-F2F4-4AEB-A0CB-BEEC4540E56C}" destId="{DF3D7142-E56B-4C0B-BBBE-CFB7D740D11A}" srcOrd="4" destOrd="0" parTransId="{3036D6AE-825B-4872-927F-E1DEDFF5D936}" sibTransId="{19EEBB90-9822-43D8-B92F-7F93AFE8CEAD}"/>
    <dgm:cxn modelId="{3B6F2C6F-B306-4D24-A75E-DB696FACC514}" type="presOf" srcId="{19EEBB90-9822-43D8-B92F-7F93AFE8CEAD}" destId="{4AE6D013-4FD9-4CD1-8D87-6F566C1A4A9A}" srcOrd="0" destOrd="0" presId="urn:microsoft.com/office/officeart/2016/7/layout/RepeatingBendingProcessNew"/>
    <dgm:cxn modelId="{0F55EC6F-8091-4462-A4E2-EC1C437B722E}" srcId="{EFC6424D-F2F4-4AEB-A0CB-BEEC4540E56C}" destId="{9246D162-71B2-4653-96F5-8F58DFA2122D}" srcOrd="5" destOrd="0" parTransId="{6DD85F7D-0856-4992-ACBC-4B345456A27E}" sibTransId="{997C3B62-47CA-4856-A96D-928BDB69434C}"/>
    <dgm:cxn modelId="{64EF7898-B94B-4DE4-AEDF-739764E3A2CC}" type="presOf" srcId="{19EEBB90-9822-43D8-B92F-7F93AFE8CEAD}" destId="{21CB4FAF-1983-4279-BDA0-6DA1DA7E294F}" srcOrd="1" destOrd="0" presId="urn:microsoft.com/office/officeart/2016/7/layout/RepeatingBendingProcessNew"/>
    <dgm:cxn modelId="{948C049D-39B2-46F4-B6D9-44DA9C6AD0CA}" type="presOf" srcId="{61F24B3F-F424-4A4E-BDCA-C9C83A431D12}" destId="{3C7A8105-FC7A-4395-A011-12E806CDBB7F}" srcOrd="1" destOrd="0" presId="urn:microsoft.com/office/officeart/2016/7/layout/RepeatingBendingProcessNew"/>
    <dgm:cxn modelId="{FB73659F-215C-4643-B22F-D3DAA4A1F273}" type="presOf" srcId="{0340B45A-A288-4927-A7D8-46530902FEAA}" destId="{EEE91B2A-2502-4491-9227-A97CAF33D0B7}" srcOrd="1" destOrd="0" presId="urn:microsoft.com/office/officeart/2016/7/layout/RepeatingBendingProcessNew"/>
    <dgm:cxn modelId="{3C156CA2-E845-47BB-9488-8EDB9B335C94}" srcId="{EFC6424D-F2F4-4AEB-A0CB-BEEC4540E56C}" destId="{EF2FA458-BD45-4CED-A882-A5B900665AA3}" srcOrd="6" destOrd="0" parTransId="{3A539211-EA02-47EB-8B9C-C4586207EB2C}" sibTransId="{573F053A-5D72-44B8-A2B4-EC82F33CDA0D}"/>
    <dgm:cxn modelId="{110D0CA8-D25B-421B-9D2D-94283C136492}" type="presOf" srcId="{9246D162-71B2-4653-96F5-8F58DFA2122D}" destId="{AAC97257-ADB1-4B39-9B17-827CDE6CA87B}" srcOrd="0" destOrd="0" presId="urn:microsoft.com/office/officeart/2016/7/layout/RepeatingBendingProcessNew"/>
    <dgm:cxn modelId="{D74A76B7-68EE-4795-81CC-38AFA49DAE87}" type="presOf" srcId="{EF2FA458-BD45-4CED-A882-A5B900665AA3}" destId="{260E5F76-8955-4C8B-9AD5-4E064B93BCC2}" srcOrd="0" destOrd="0" presId="urn:microsoft.com/office/officeart/2016/7/layout/RepeatingBendingProcessNew"/>
    <dgm:cxn modelId="{089D06D6-4553-4320-921D-6D0078816DC8}" type="presOf" srcId="{997C3B62-47CA-4856-A96D-928BDB69434C}" destId="{921018E7-B9A7-4D82-B7B4-D470E0ACC3C5}" srcOrd="1" destOrd="0" presId="urn:microsoft.com/office/officeart/2016/7/layout/RepeatingBendingProcessNew"/>
    <dgm:cxn modelId="{72B18AD8-D358-4EC5-A1A8-DCEA01B417BE}" srcId="{EFC6424D-F2F4-4AEB-A0CB-BEEC4540E56C}" destId="{5B7C71B2-6899-49E6-A7F6-F1718CAE9DD8}" srcOrd="0" destOrd="0" parTransId="{DCC44C68-9EED-418B-9322-7617FDCA14B2}" sibTransId="{61F24B3F-F424-4A4E-BDCA-C9C83A431D12}"/>
    <dgm:cxn modelId="{F178FEDA-A031-4A19-8892-22D0D1301445}" type="presOf" srcId="{61F24B3F-F424-4A4E-BDCA-C9C83A431D12}" destId="{4CA1BD5A-FB6B-47AC-8C9E-FD43EE33E448}" srcOrd="0" destOrd="0" presId="urn:microsoft.com/office/officeart/2016/7/layout/RepeatingBendingProcessNew"/>
    <dgm:cxn modelId="{5EBB37E2-704D-4B20-BCC6-1CEFB6EA9447}" type="presOf" srcId="{997C3B62-47CA-4856-A96D-928BDB69434C}" destId="{F3DD6921-084F-4420-9FA4-851D6763A000}" srcOrd="0" destOrd="0" presId="urn:microsoft.com/office/officeart/2016/7/layout/RepeatingBendingProcessNew"/>
    <dgm:cxn modelId="{AFE439EC-E3E8-4166-AEB9-E66D226BC845}" type="presOf" srcId="{0340B45A-A288-4927-A7D8-46530902FEAA}" destId="{87AECCD9-4A7D-41D0-9401-8B3027257111}" srcOrd="0" destOrd="0" presId="urn:microsoft.com/office/officeart/2016/7/layout/RepeatingBendingProcessNew"/>
    <dgm:cxn modelId="{27E5E8EF-3D64-470A-8BF4-8943ADB3F4BD}" srcId="{EFC6424D-F2F4-4AEB-A0CB-BEEC4540E56C}" destId="{76248E2A-B0E0-435B-AEEB-2C43ABA9F38E}" srcOrd="3" destOrd="0" parTransId="{B891A86D-C773-4D31-B9B1-4CFC5AD02656}" sibTransId="{57AAF416-8BD9-420D-A358-88DEF19D0243}"/>
    <dgm:cxn modelId="{DFDB29F5-14FB-4CE8-AF86-4618F55528C6}" type="presOf" srcId="{DF3D7142-E56B-4C0B-BBBE-CFB7D740D11A}" destId="{6E0B508D-CA7A-4BC5-8F9A-C7BDC897897A}" srcOrd="0" destOrd="0" presId="urn:microsoft.com/office/officeart/2016/7/layout/RepeatingBendingProcessNew"/>
    <dgm:cxn modelId="{7D77C2F6-B7CD-4455-9FAE-A5D80D310C44}" type="presOf" srcId="{16A817DB-45B8-4928-919E-DE7517679E75}" destId="{399F7AF5-C74E-444D-8485-61229B483954}" srcOrd="0" destOrd="0" presId="urn:microsoft.com/office/officeart/2016/7/layout/RepeatingBendingProcessNew"/>
    <dgm:cxn modelId="{1C13DFFA-600B-45F1-9642-7F07C50CE6EF}" type="presOf" srcId="{C9AF9929-C13D-4E36-B006-1705A839DB1E}" destId="{953CC986-1DF4-4D34-A12C-ED44B2C77281}" srcOrd="0" destOrd="0" presId="urn:microsoft.com/office/officeart/2016/7/layout/RepeatingBendingProcessNew"/>
    <dgm:cxn modelId="{FED5BAFE-9109-4CB7-925A-2B738D6AD895}" type="presOf" srcId="{76248E2A-B0E0-435B-AEEB-2C43ABA9F38E}" destId="{07BB01C5-DB8E-42FF-B055-2C12398C136F}" srcOrd="0" destOrd="0" presId="urn:microsoft.com/office/officeart/2016/7/layout/RepeatingBendingProcessNew"/>
    <dgm:cxn modelId="{F74F3EAE-CB2B-42F6-9323-138A9CE782FF}" type="presParOf" srcId="{BAAC6E0B-23A7-458B-BE20-76A7C0B57EBA}" destId="{B4523D99-FA60-4353-94F1-77F14801F8F4}" srcOrd="0" destOrd="0" presId="urn:microsoft.com/office/officeart/2016/7/layout/RepeatingBendingProcessNew"/>
    <dgm:cxn modelId="{803FD935-7796-4DAB-BFF0-E74A0D3C6950}" type="presParOf" srcId="{BAAC6E0B-23A7-458B-BE20-76A7C0B57EBA}" destId="{4CA1BD5A-FB6B-47AC-8C9E-FD43EE33E448}" srcOrd="1" destOrd="0" presId="urn:microsoft.com/office/officeart/2016/7/layout/RepeatingBendingProcessNew"/>
    <dgm:cxn modelId="{463B4301-7F4F-489F-8CC9-AEA62EAE206B}" type="presParOf" srcId="{4CA1BD5A-FB6B-47AC-8C9E-FD43EE33E448}" destId="{3C7A8105-FC7A-4395-A011-12E806CDBB7F}" srcOrd="0" destOrd="0" presId="urn:microsoft.com/office/officeart/2016/7/layout/RepeatingBendingProcessNew"/>
    <dgm:cxn modelId="{1AD4CDD3-EFD3-4C02-AEAC-455DB081FA30}" type="presParOf" srcId="{BAAC6E0B-23A7-458B-BE20-76A7C0B57EBA}" destId="{399F7AF5-C74E-444D-8485-61229B483954}" srcOrd="2" destOrd="0" presId="urn:microsoft.com/office/officeart/2016/7/layout/RepeatingBendingProcessNew"/>
    <dgm:cxn modelId="{02C2B36E-176C-4D59-9D19-1D279CB5A8F1}" type="presParOf" srcId="{BAAC6E0B-23A7-458B-BE20-76A7C0B57EBA}" destId="{B67D4AA4-210C-4D29-BEA7-B43EB2311439}" srcOrd="3" destOrd="0" presId="urn:microsoft.com/office/officeart/2016/7/layout/RepeatingBendingProcessNew"/>
    <dgm:cxn modelId="{36AD627F-DA27-4B61-BEE5-0AB1FF1E71D8}" type="presParOf" srcId="{B67D4AA4-210C-4D29-BEA7-B43EB2311439}" destId="{1E8BC550-DE7C-4C27-940D-58C11E0FAD9E}" srcOrd="0" destOrd="0" presId="urn:microsoft.com/office/officeart/2016/7/layout/RepeatingBendingProcessNew"/>
    <dgm:cxn modelId="{925E30A8-B876-429E-91AC-9E8B69674EA6}" type="presParOf" srcId="{BAAC6E0B-23A7-458B-BE20-76A7C0B57EBA}" destId="{953CC986-1DF4-4D34-A12C-ED44B2C77281}" srcOrd="4" destOrd="0" presId="urn:microsoft.com/office/officeart/2016/7/layout/RepeatingBendingProcessNew"/>
    <dgm:cxn modelId="{18586B2D-F0DB-4593-B512-C18CB6B89B5A}" type="presParOf" srcId="{BAAC6E0B-23A7-458B-BE20-76A7C0B57EBA}" destId="{87AECCD9-4A7D-41D0-9401-8B3027257111}" srcOrd="5" destOrd="0" presId="urn:microsoft.com/office/officeart/2016/7/layout/RepeatingBendingProcessNew"/>
    <dgm:cxn modelId="{5320E9AE-B73B-40B3-8B09-5C1582C33D3E}" type="presParOf" srcId="{87AECCD9-4A7D-41D0-9401-8B3027257111}" destId="{EEE91B2A-2502-4491-9227-A97CAF33D0B7}" srcOrd="0" destOrd="0" presId="urn:microsoft.com/office/officeart/2016/7/layout/RepeatingBendingProcessNew"/>
    <dgm:cxn modelId="{C243B024-E29A-4831-83D4-49F4A7D9340D}" type="presParOf" srcId="{BAAC6E0B-23A7-458B-BE20-76A7C0B57EBA}" destId="{07BB01C5-DB8E-42FF-B055-2C12398C136F}" srcOrd="6" destOrd="0" presId="urn:microsoft.com/office/officeart/2016/7/layout/RepeatingBendingProcessNew"/>
    <dgm:cxn modelId="{70DB2B53-B07F-4F40-B727-362C6FC95A6B}" type="presParOf" srcId="{BAAC6E0B-23A7-458B-BE20-76A7C0B57EBA}" destId="{3FC79EA2-51A2-4B4F-9FE6-AA6B02FD019C}" srcOrd="7" destOrd="0" presId="urn:microsoft.com/office/officeart/2016/7/layout/RepeatingBendingProcessNew"/>
    <dgm:cxn modelId="{C682466F-25AE-42FC-90BF-1362CF5DD040}" type="presParOf" srcId="{3FC79EA2-51A2-4B4F-9FE6-AA6B02FD019C}" destId="{FCE26379-CB33-4FB2-8F27-13C6F02A4374}" srcOrd="0" destOrd="0" presId="urn:microsoft.com/office/officeart/2016/7/layout/RepeatingBendingProcessNew"/>
    <dgm:cxn modelId="{4424A6B2-D8E7-4196-9B6A-5B26AE59FA3A}" type="presParOf" srcId="{BAAC6E0B-23A7-458B-BE20-76A7C0B57EBA}" destId="{6E0B508D-CA7A-4BC5-8F9A-C7BDC897897A}" srcOrd="8" destOrd="0" presId="urn:microsoft.com/office/officeart/2016/7/layout/RepeatingBendingProcessNew"/>
    <dgm:cxn modelId="{48A82FFB-C866-4ECC-AFF9-8DF132B68427}" type="presParOf" srcId="{BAAC6E0B-23A7-458B-BE20-76A7C0B57EBA}" destId="{4AE6D013-4FD9-4CD1-8D87-6F566C1A4A9A}" srcOrd="9" destOrd="0" presId="urn:microsoft.com/office/officeart/2016/7/layout/RepeatingBendingProcessNew"/>
    <dgm:cxn modelId="{00E71743-26A5-4B7F-A98D-AF242AC642DB}" type="presParOf" srcId="{4AE6D013-4FD9-4CD1-8D87-6F566C1A4A9A}" destId="{21CB4FAF-1983-4279-BDA0-6DA1DA7E294F}" srcOrd="0" destOrd="0" presId="urn:microsoft.com/office/officeart/2016/7/layout/RepeatingBendingProcessNew"/>
    <dgm:cxn modelId="{826EFADB-9E02-45B1-A58B-1FE74E2EE23A}" type="presParOf" srcId="{BAAC6E0B-23A7-458B-BE20-76A7C0B57EBA}" destId="{AAC97257-ADB1-4B39-9B17-827CDE6CA87B}" srcOrd="10" destOrd="0" presId="urn:microsoft.com/office/officeart/2016/7/layout/RepeatingBendingProcessNew"/>
    <dgm:cxn modelId="{8504078A-4750-4736-944F-D0AF61647F92}" type="presParOf" srcId="{BAAC6E0B-23A7-458B-BE20-76A7C0B57EBA}" destId="{F3DD6921-084F-4420-9FA4-851D6763A000}" srcOrd="11" destOrd="0" presId="urn:microsoft.com/office/officeart/2016/7/layout/RepeatingBendingProcessNew"/>
    <dgm:cxn modelId="{7F9AE7B7-B07B-4874-9E75-8E594159FBDB}" type="presParOf" srcId="{F3DD6921-084F-4420-9FA4-851D6763A000}" destId="{921018E7-B9A7-4D82-B7B4-D470E0ACC3C5}" srcOrd="0" destOrd="0" presId="urn:microsoft.com/office/officeart/2016/7/layout/RepeatingBendingProcessNew"/>
    <dgm:cxn modelId="{453D54F2-D5EE-473C-A11F-F942978ED4A2}" type="presParOf" srcId="{BAAC6E0B-23A7-458B-BE20-76A7C0B57EBA}" destId="{260E5F76-8955-4C8B-9AD5-4E064B93BCC2}"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3E29334-4D50-471B-BD39-78D49C94F7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4DBA464F-905B-4102-B837-9B6220334EFC}">
      <dgm:prSet phldrT="[Text]"/>
      <dgm:spPr/>
      <dgm:t>
        <a:bodyPr/>
        <a:lstStyle/>
        <a:p>
          <a:pPr>
            <a:buNone/>
          </a:pPr>
          <a:r>
            <a:rPr lang="en-US" dirty="0">
              <a:solidFill>
                <a:srgbClr val="002060"/>
              </a:solidFill>
              <a:latin typeface="+mn-lt"/>
              <a:ea typeface="+mn-ea"/>
              <a:cs typeface="+mn-cs"/>
            </a:rPr>
            <a:t>The student </a:t>
          </a:r>
          <a:r>
            <a:rPr lang="en-US" b="1" dirty="0">
              <a:solidFill>
                <a:srgbClr val="002060"/>
              </a:solidFill>
              <a:latin typeface="+mn-lt"/>
              <a:ea typeface="+mn-ea"/>
              <a:cs typeface="+mn-cs"/>
            </a:rPr>
            <a:t>must fulfill everything required at that level (see slides 16 &amp; 17) </a:t>
          </a:r>
          <a:r>
            <a:rPr lang="en-US" dirty="0">
              <a:solidFill>
                <a:srgbClr val="002060"/>
              </a:solidFill>
              <a:latin typeface="+mn-lt"/>
              <a:ea typeface="+mn-ea"/>
              <a:cs typeface="+mn-cs"/>
            </a:rPr>
            <a:t>and pass the summative holistic assessments at the required levels in year 1, 2 &amp; 3</a:t>
          </a:r>
          <a:endParaRPr lang="en-GB" dirty="0"/>
        </a:p>
      </dgm:t>
    </dgm:pt>
    <dgm:pt modelId="{40AE2AD5-2EC4-4BE6-8BD9-FC1AA819A15D}" type="parTrans" cxnId="{1C4B1EBE-E46B-4B97-AA49-D3689F8EF766}">
      <dgm:prSet/>
      <dgm:spPr/>
      <dgm:t>
        <a:bodyPr/>
        <a:lstStyle/>
        <a:p>
          <a:endParaRPr lang="en-GB"/>
        </a:p>
      </dgm:t>
    </dgm:pt>
    <dgm:pt modelId="{F4309F25-687A-498E-B68B-13AC40430EF4}" type="sibTrans" cxnId="{1C4B1EBE-E46B-4B97-AA49-D3689F8EF766}">
      <dgm:prSet/>
      <dgm:spPr/>
      <dgm:t>
        <a:bodyPr/>
        <a:lstStyle/>
        <a:p>
          <a:endParaRPr lang="en-GB"/>
        </a:p>
      </dgm:t>
    </dgm:pt>
    <dgm:pt modelId="{8DD39CE8-078B-4817-A654-324CEB842D6C}">
      <dgm:prSet/>
      <dgm:spPr/>
      <dgm:t>
        <a:bodyPr/>
        <a:lstStyle/>
        <a:p>
          <a:r>
            <a:rPr lang="en-US">
              <a:solidFill>
                <a:srgbClr val="002060"/>
              </a:solidFill>
              <a:latin typeface="+mn-lt"/>
              <a:ea typeface="+mn-ea"/>
              <a:cs typeface="+mn-cs"/>
            </a:rPr>
            <a:t>Each year has a </a:t>
          </a:r>
          <a:r>
            <a:rPr lang="en-US" b="1">
              <a:solidFill>
                <a:srgbClr val="002060"/>
              </a:solidFill>
              <a:latin typeface="+mn-lt"/>
              <a:ea typeface="+mn-ea"/>
              <a:cs typeface="+mn-cs"/>
            </a:rPr>
            <a:t>different holistic assessment</a:t>
          </a:r>
          <a:r>
            <a:rPr lang="en-US">
              <a:solidFill>
                <a:srgbClr val="002060"/>
              </a:solidFill>
              <a:latin typeface="+mn-lt"/>
              <a:ea typeface="+mn-ea"/>
              <a:cs typeface="+mn-cs"/>
            </a:rPr>
            <a:t> to represent the levels of performance expected to meet the assessment criteria at each academic level.  </a:t>
          </a:r>
          <a:endParaRPr lang="en-US">
            <a:solidFill>
              <a:srgbClr val="002060"/>
            </a:solidFill>
            <a:latin typeface="+mn-lt"/>
            <a:cs typeface="Calibri"/>
          </a:endParaRPr>
        </a:p>
      </dgm:t>
    </dgm:pt>
    <dgm:pt modelId="{03C5A929-8921-4051-9FFD-205DCCAE72C8}" type="parTrans" cxnId="{8286E8EE-F7AA-412B-8FC2-F907C85E8DFD}">
      <dgm:prSet/>
      <dgm:spPr/>
      <dgm:t>
        <a:bodyPr/>
        <a:lstStyle/>
        <a:p>
          <a:endParaRPr lang="en-GB"/>
        </a:p>
      </dgm:t>
    </dgm:pt>
    <dgm:pt modelId="{2D1C41EA-CBDE-475B-8CEA-F61C1F11E072}" type="sibTrans" cxnId="{8286E8EE-F7AA-412B-8FC2-F907C85E8DFD}">
      <dgm:prSet/>
      <dgm:spPr/>
      <dgm:t>
        <a:bodyPr/>
        <a:lstStyle/>
        <a:p>
          <a:endParaRPr lang="en-GB"/>
        </a:p>
      </dgm:t>
    </dgm:pt>
    <dgm:pt modelId="{5F18A19D-151E-4215-8919-5301BEDB4F00}">
      <dgm:prSet/>
      <dgm:spPr/>
      <dgm:t>
        <a:bodyPr/>
        <a:lstStyle/>
        <a:p>
          <a:r>
            <a:rPr lang="en-US" dirty="0">
              <a:solidFill>
                <a:srgbClr val="002060"/>
              </a:solidFill>
              <a:latin typeface="+mn-lt"/>
              <a:ea typeface="+mn-ea"/>
              <a:cs typeface="+mn-cs"/>
            </a:rPr>
            <a:t>These describe the knowledge, skill and attitude expected across and between the levels (year 1, year 2 and year 3) The student </a:t>
          </a:r>
          <a:r>
            <a:rPr lang="en-US" b="1" dirty="0">
              <a:solidFill>
                <a:srgbClr val="002060"/>
              </a:solidFill>
              <a:latin typeface="+mn-lt"/>
              <a:ea typeface="+mn-ea"/>
              <a:cs typeface="+mn-cs"/>
            </a:rPr>
            <a:t>must fulfill everything required at that level (see slides 16 &amp; 17) </a:t>
          </a:r>
          <a:r>
            <a:rPr lang="en-US" dirty="0">
              <a:solidFill>
                <a:srgbClr val="002060"/>
              </a:solidFill>
              <a:latin typeface="+mn-lt"/>
              <a:ea typeface="+mn-ea"/>
              <a:cs typeface="+mn-cs"/>
            </a:rPr>
            <a:t>and pass the summative holistic assessments at the required levels in year 1, 2 &amp; 3</a:t>
          </a:r>
          <a:endParaRPr lang="en-US" dirty="0">
            <a:solidFill>
              <a:srgbClr val="002060"/>
            </a:solidFill>
            <a:latin typeface="+mn-lt"/>
            <a:cs typeface="Calibri"/>
          </a:endParaRPr>
        </a:p>
      </dgm:t>
    </dgm:pt>
    <dgm:pt modelId="{151305E5-1E32-4789-950B-B775EEF113B7}" type="parTrans" cxnId="{F6CF2830-B8ED-4704-8C2B-E5DB163D08A1}">
      <dgm:prSet/>
      <dgm:spPr/>
      <dgm:t>
        <a:bodyPr/>
        <a:lstStyle/>
        <a:p>
          <a:endParaRPr lang="en-GB"/>
        </a:p>
      </dgm:t>
    </dgm:pt>
    <dgm:pt modelId="{0259E95F-317B-4E65-AC74-A72C8BB8D4FB}" type="sibTrans" cxnId="{F6CF2830-B8ED-4704-8C2B-E5DB163D08A1}">
      <dgm:prSet/>
      <dgm:spPr/>
      <dgm:t>
        <a:bodyPr/>
        <a:lstStyle/>
        <a:p>
          <a:endParaRPr lang="en-GB"/>
        </a:p>
      </dgm:t>
    </dgm:pt>
    <dgm:pt modelId="{FBD74A0E-500E-4E78-8B59-6C23903877CC}">
      <dgm:prSet/>
      <dgm:spPr/>
      <dgm:t>
        <a:bodyPr/>
        <a:lstStyle/>
        <a:p>
          <a:r>
            <a:rPr lang="en-US" dirty="0">
              <a:solidFill>
                <a:srgbClr val="002060"/>
              </a:solidFill>
              <a:latin typeface="+mn-lt"/>
              <a:ea typeface="+mn-ea"/>
              <a:cs typeface="+mn-cs"/>
            </a:rPr>
            <a:t>Each year has a </a:t>
          </a:r>
          <a:r>
            <a:rPr lang="en-US" b="1" dirty="0">
              <a:solidFill>
                <a:srgbClr val="002060"/>
              </a:solidFill>
              <a:latin typeface="+mn-lt"/>
              <a:ea typeface="+mn-ea"/>
              <a:cs typeface="+mn-cs"/>
            </a:rPr>
            <a:t>different holistic assessment</a:t>
          </a:r>
          <a:r>
            <a:rPr lang="en-US" dirty="0">
              <a:solidFill>
                <a:srgbClr val="002060"/>
              </a:solidFill>
              <a:latin typeface="+mn-lt"/>
              <a:ea typeface="+mn-ea"/>
              <a:cs typeface="+mn-cs"/>
            </a:rPr>
            <a:t> to represent the levels of performance expected to meet the assessment criteria at each academic level which describe the knowledge, skill and attitude expected across and between the levels (year 1, 2 &amp; 3)</a:t>
          </a:r>
          <a:endParaRPr lang="en-US" dirty="0">
            <a:solidFill>
              <a:srgbClr val="002060"/>
            </a:solidFill>
            <a:latin typeface="+mn-lt"/>
            <a:cs typeface="Calibri"/>
          </a:endParaRPr>
        </a:p>
      </dgm:t>
    </dgm:pt>
    <dgm:pt modelId="{F3AC8555-53AB-4B7D-9FD7-D799C6234427}" type="parTrans" cxnId="{FC636920-C2E9-4952-A31D-7B1FF9FED07F}">
      <dgm:prSet/>
      <dgm:spPr/>
      <dgm:t>
        <a:bodyPr/>
        <a:lstStyle/>
        <a:p>
          <a:endParaRPr lang="en-GB"/>
        </a:p>
      </dgm:t>
    </dgm:pt>
    <dgm:pt modelId="{766A8EBC-791F-438C-876D-DE06B83AC59A}" type="sibTrans" cxnId="{FC636920-C2E9-4952-A31D-7B1FF9FED07F}">
      <dgm:prSet/>
      <dgm:spPr/>
      <dgm:t>
        <a:bodyPr/>
        <a:lstStyle/>
        <a:p>
          <a:endParaRPr lang="en-GB"/>
        </a:p>
      </dgm:t>
    </dgm:pt>
    <dgm:pt modelId="{FC9BFA23-08CD-42D8-800E-FC9E1BADEFC7}" type="pres">
      <dgm:prSet presAssocID="{33E29334-4D50-471B-BD39-78D49C94F73F}" presName="vert0" presStyleCnt="0">
        <dgm:presLayoutVars>
          <dgm:dir/>
          <dgm:animOne val="branch"/>
          <dgm:animLvl val="lvl"/>
        </dgm:presLayoutVars>
      </dgm:prSet>
      <dgm:spPr/>
    </dgm:pt>
    <dgm:pt modelId="{D447444C-C628-4DA8-A351-ADF119B04EB4}" type="pres">
      <dgm:prSet presAssocID="{4DBA464F-905B-4102-B837-9B6220334EFC}" presName="thickLine" presStyleLbl="alignNode1" presStyleIdx="0" presStyleCnt="4"/>
      <dgm:spPr/>
    </dgm:pt>
    <dgm:pt modelId="{6EC7AB7B-7956-4961-9661-186F52EFF56F}" type="pres">
      <dgm:prSet presAssocID="{4DBA464F-905B-4102-B837-9B6220334EFC}" presName="horz1" presStyleCnt="0"/>
      <dgm:spPr/>
    </dgm:pt>
    <dgm:pt modelId="{588CD10F-E612-416E-9BE8-4D624735E051}" type="pres">
      <dgm:prSet presAssocID="{4DBA464F-905B-4102-B837-9B6220334EFC}" presName="tx1" presStyleLbl="revTx" presStyleIdx="0" presStyleCnt="4"/>
      <dgm:spPr/>
    </dgm:pt>
    <dgm:pt modelId="{4D191711-DA71-4E94-A0CF-BF26756B57DA}" type="pres">
      <dgm:prSet presAssocID="{4DBA464F-905B-4102-B837-9B6220334EFC}" presName="vert1" presStyleCnt="0"/>
      <dgm:spPr/>
    </dgm:pt>
    <dgm:pt modelId="{96A90F05-3F03-4879-8A6E-C4C60F8E31A1}" type="pres">
      <dgm:prSet presAssocID="{8DD39CE8-078B-4817-A654-324CEB842D6C}" presName="thickLine" presStyleLbl="alignNode1" presStyleIdx="1" presStyleCnt="4"/>
      <dgm:spPr/>
    </dgm:pt>
    <dgm:pt modelId="{F9641B44-9C3B-4C14-ADCE-506B3DF08D82}" type="pres">
      <dgm:prSet presAssocID="{8DD39CE8-078B-4817-A654-324CEB842D6C}" presName="horz1" presStyleCnt="0"/>
      <dgm:spPr/>
    </dgm:pt>
    <dgm:pt modelId="{FBA4B981-43C1-4110-B93C-85F8A39B211E}" type="pres">
      <dgm:prSet presAssocID="{8DD39CE8-078B-4817-A654-324CEB842D6C}" presName="tx1" presStyleLbl="revTx" presStyleIdx="1" presStyleCnt="4"/>
      <dgm:spPr/>
    </dgm:pt>
    <dgm:pt modelId="{80FC6072-0120-49FC-A4B4-233E0E6044C6}" type="pres">
      <dgm:prSet presAssocID="{8DD39CE8-078B-4817-A654-324CEB842D6C}" presName="vert1" presStyleCnt="0"/>
      <dgm:spPr/>
    </dgm:pt>
    <dgm:pt modelId="{CA1CA376-A229-4857-9B17-9E4EC61C791D}" type="pres">
      <dgm:prSet presAssocID="{5F18A19D-151E-4215-8919-5301BEDB4F00}" presName="thickLine" presStyleLbl="alignNode1" presStyleIdx="2" presStyleCnt="4"/>
      <dgm:spPr/>
    </dgm:pt>
    <dgm:pt modelId="{11D73BAC-5314-4FE1-9850-BA324C50B397}" type="pres">
      <dgm:prSet presAssocID="{5F18A19D-151E-4215-8919-5301BEDB4F00}" presName="horz1" presStyleCnt="0"/>
      <dgm:spPr/>
    </dgm:pt>
    <dgm:pt modelId="{37E8B7D7-4227-4722-9EEC-4F9C07A7DD42}" type="pres">
      <dgm:prSet presAssocID="{5F18A19D-151E-4215-8919-5301BEDB4F00}" presName="tx1" presStyleLbl="revTx" presStyleIdx="2" presStyleCnt="4"/>
      <dgm:spPr/>
    </dgm:pt>
    <dgm:pt modelId="{2100008A-EBBC-4117-83E4-21F9934FA777}" type="pres">
      <dgm:prSet presAssocID="{5F18A19D-151E-4215-8919-5301BEDB4F00}" presName="vert1" presStyleCnt="0"/>
      <dgm:spPr/>
    </dgm:pt>
    <dgm:pt modelId="{4818F607-D794-40F3-A1EE-89A14981AEFC}" type="pres">
      <dgm:prSet presAssocID="{FBD74A0E-500E-4E78-8B59-6C23903877CC}" presName="thickLine" presStyleLbl="alignNode1" presStyleIdx="3" presStyleCnt="4"/>
      <dgm:spPr/>
    </dgm:pt>
    <dgm:pt modelId="{57A467F3-72B9-4F99-8FFA-1D6420BD3A7A}" type="pres">
      <dgm:prSet presAssocID="{FBD74A0E-500E-4E78-8B59-6C23903877CC}" presName="horz1" presStyleCnt="0"/>
      <dgm:spPr/>
    </dgm:pt>
    <dgm:pt modelId="{10ADCBE6-320A-4936-9BD4-886D6880C48C}" type="pres">
      <dgm:prSet presAssocID="{FBD74A0E-500E-4E78-8B59-6C23903877CC}" presName="tx1" presStyleLbl="revTx" presStyleIdx="3" presStyleCnt="4"/>
      <dgm:spPr/>
    </dgm:pt>
    <dgm:pt modelId="{41919721-E14D-4BA0-9EB8-4A03DB23C214}" type="pres">
      <dgm:prSet presAssocID="{FBD74A0E-500E-4E78-8B59-6C23903877CC}" presName="vert1" presStyleCnt="0"/>
      <dgm:spPr/>
    </dgm:pt>
  </dgm:ptLst>
  <dgm:cxnLst>
    <dgm:cxn modelId="{FC636920-C2E9-4952-A31D-7B1FF9FED07F}" srcId="{33E29334-4D50-471B-BD39-78D49C94F73F}" destId="{FBD74A0E-500E-4E78-8B59-6C23903877CC}" srcOrd="3" destOrd="0" parTransId="{F3AC8555-53AB-4B7D-9FD7-D799C6234427}" sibTransId="{766A8EBC-791F-438C-876D-DE06B83AC59A}"/>
    <dgm:cxn modelId="{6B5FA221-1A72-4281-9F3C-E051E529C084}" type="presOf" srcId="{4DBA464F-905B-4102-B837-9B6220334EFC}" destId="{588CD10F-E612-416E-9BE8-4D624735E051}" srcOrd="0" destOrd="0" presId="urn:microsoft.com/office/officeart/2008/layout/LinedList"/>
    <dgm:cxn modelId="{F6CF2830-B8ED-4704-8C2B-E5DB163D08A1}" srcId="{33E29334-4D50-471B-BD39-78D49C94F73F}" destId="{5F18A19D-151E-4215-8919-5301BEDB4F00}" srcOrd="2" destOrd="0" parTransId="{151305E5-1E32-4789-950B-B775EEF113B7}" sibTransId="{0259E95F-317B-4E65-AC74-A72C8BB8D4FB}"/>
    <dgm:cxn modelId="{E391627D-9E13-4056-A55A-1C7C8A42503D}" type="presOf" srcId="{5F18A19D-151E-4215-8919-5301BEDB4F00}" destId="{37E8B7D7-4227-4722-9EEC-4F9C07A7DD42}" srcOrd="0" destOrd="0" presId="urn:microsoft.com/office/officeart/2008/layout/LinedList"/>
    <dgm:cxn modelId="{9874B79C-4DC2-46D0-846A-6EBBB861963D}" type="presOf" srcId="{8DD39CE8-078B-4817-A654-324CEB842D6C}" destId="{FBA4B981-43C1-4110-B93C-85F8A39B211E}" srcOrd="0" destOrd="0" presId="urn:microsoft.com/office/officeart/2008/layout/LinedList"/>
    <dgm:cxn modelId="{0A7910A1-064B-4E9C-9006-F1EEA3826E9C}" type="presOf" srcId="{33E29334-4D50-471B-BD39-78D49C94F73F}" destId="{FC9BFA23-08CD-42D8-800E-FC9E1BADEFC7}" srcOrd="0" destOrd="0" presId="urn:microsoft.com/office/officeart/2008/layout/LinedList"/>
    <dgm:cxn modelId="{1C4B1EBE-E46B-4B97-AA49-D3689F8EF766}" srcId="{33E29334-4D50-471B-BD39-78D49C94F73F}" destId="{4DBA464F-905B-4102-B837-9B6220334EFC}" srcOrd="0" destOrd="0" parTransId="{40AE2AD5-2EC4-4BE6-8BD9-FC1AA819A15D}" sibTransId="{F4309F25-687A-498E-B68B-13AC40430EF4}"/>
    <dgm:cxn modelId="{AA25A1E2-3188-418B-86B5-121F6847A15E}" type="presOf" srcId="{FBD74A0E-500E-4E78-8B59-6C23903877CC}" destId="{10ADCBE6-320A-4936-9BD4-886D6880C48C}" srcOrd="0" destOrd="0" presId="urn:microsoft.com/office/officeart/2008/layout/LinedList"/>
    <dgm:cxn modelId="{8286E8EE-F7AA-412B-8FC2-F907C85E8DFD}" srcId="{33E29334-4D50-471B-BD39-78D49C94F73F}" destId="{8DD39CE8-078B-4817-A654-324CEB842D6C}" srcOrd="1" destOrd="0" parTransId="{03C5A929-8921-4051-9FFD-205DCCAE72C8}" sibTransId="{2D1C41EA-CBDE-475B-8CEA-F61C1F11E072}"/>
    <dgm:cxn modelId="{099F090A-7E58-4070-8BB4-AE51459E9198}" type="presParOf" srcId="{FC9BFA23-08CD-42D8-800E-FC9E1BADEFC7}" destId="{D447444C-C628-4DA8-A351-ADF119B04EB4}" srcOrd="0" destOrd="0" presId="urn:microsoft.com/office/officeart/2008/layout/LinedList"/>
    <dgm:cxn modelId="{34034A6A-FE25-4836-A712-E3AED143CF9B}" type="presParOf" srcId="{FC9BFA23-08CD-42D8-800E-FC9E1BADEFC7}" destId="{6EC7AB7B-7956-4961-9661-186F52EFF56F}" srcOrd="1" destOrd="0" presId="urn:microsoft.com/office/officeart/2008/layout/LinedList"/>
    <dgm:cxn modelId="{10437530-5DD3-4E63-91BD-A08480FFBC7C}" type="presParOf" srcId="{6EC7AB7B-7956-4961-9661-186F52EFF56F}" destId="{588CD10F-E612-416E-9BE8-4D624735E051}" srcOrd="0" destOrd="0" presId="urn:microsoft.com/office/officeart/2008/layout/LinedList"/>
    <dgm:cxn modelId="{70399B72-8991-43C5-A7BD-65A164B28144}" type="presParOf" srcId="{6EC7AB7B-7956-4961-9661-186F52EFF56F}" destId="{4D191711-DA71-4E94-A0CF-BF26756B57DA}" srcOrd="1" destOrd="0" presId="urn:microsoft.com/office/officeart/2008/layout/LinedList"/>
    <dgm:cxn modelId="{0560998D-B0DA-4B8A-99E0-EE382C3FCBA4}" type="presParOf" srcId="{FC9BFA23-08CD-42D8-800E-FC9E1BADEFC7}" destId="{96A90F05-3F03-4879-8A6E-C4C60F8E31A1}" srcOrd="2" destOrd="0" presId="urn:microsoft.com/office/officeart/2008/layout/LinedList"/>
    <dgm:cxn modelId="{2488B6B5-DD56-4336-BA9F-E5F445CA5463}" type="presParOf" srcId="{FC9BFA23-08CD-42D8-800E-FC9E1BADEFC7}" destId="{F9641B44-9C3B-4C14-ADCE-506B3DF08D82}" srcOrd="3" destOrd="0" presId="urn:microsoft.com/office/officeart/2008/layout/LinedList"/>
    <dgm:cxn modelId="{CFD35272-46C3-4BCC-94EA-E1202960BFC0}" type="presParOf" srcId="{F9641B44-9C3B-4C14-ADCE-506B3DF08D82}" destId="{FBA4B981-43C1-4110-B93C-85F8A39B211E}" srcOrd="0" destOrd="0" presId="urn:microsoft.com/office/officeart/2008/layout/LinedList"/>
    <dgm:cxn modelId="{8623425D-34B8-4D18-89C7-69AFBEA82733}" type="presParOf" srcId="{F9641B44-9C3B-4C14-ADCE-506B3DF08D82}" destId="{80FC6072-0120-49FC-A4B4-233E0E6044C6}" srcOrd="1" destOrd="0" presId="urn:microsoft.com/office/officeart/2008/layout/LinedList"/>
    <dgm:cxn modelId="{90D102A8-DEAC-4AF7-A3FB-B9B6DED7405C}" type="presParOf" srcId="{FC9BFA23-08CD-42D8-800E-FC9E1BADEFC7}" destId="{CA1CA376-A229-4857-9B17-9E4EC61C791D}" srcOrd="4" destOrd="0" presId="urn:microsoft.com/office/officeart/2008/layout/LinedList"/>
    <dgm:cxn modelId="{AF936841-77C5-4867-B15C-215D4C26E5AD}" type="presParOf" srcId="{FC9BFA23-08CD-42D8-800E-FC9E1BADEFC7}" destId="{11D73BAC-5314-4FE1-9850-BA324C50B397}" srcOrd="5" destOrd="0" presId="urn:microsoft.com/office/officeart/2008/layout/LinedList"/>
    <dgm:cxn modelId="{A9BAFA75-51A1-4DAF-A9F3-46B50D16A58A}" type="presParOf" srcId="{11D73BAC-5314-4FE1-9850-BA324C50B397}" destId="{37E8B7D7-4227-4722-9EEC-4F9C07A7DD42}" srcOrd="0" destOrd="0" presId="urn:microsoft.com/office/officeart/2008/layout/LinedList"/>
    <dgm:cxn modelId="{244DCEF2-5082-49A6-8156-8DCBE6CEA17D}" type="presParOf" srcId="{11D73BAC-5314-4FE1-9850-BA324C50B397}" destId="{2100008A-EBBC-4117-83E4-21F9934FA777}" srcOrd="1" destOrd="0" presId="urn:microsoft.com/office/officeart/2008/layout/LinedList"/>
    <dgm:cxn modelId="{FCE185B8-AAE0-454D-ADBC-8590A318EE04}" type="presParOf" srcId="{FC9BFA23-08CD-42D8-800E-FC9E1BADEFC7}" destId="{4818F607-D794-40F3-A1EE-89A14981AEFC}" srcOrd="6" destOrd="0" presId="urn:microsoft.com/office/officeart/2008/layout/LinedList"/>
    <dgm:cxn modelId="{476AB3A6-3B16-4FA4-ADDD-C2D60E94DBB1}" type="presParOf" srcId="{FC9BFA23-08CD-42D8-800E-FC9E1BADEFC7}" destId="{57A467F3-72B9-4F99-8FFA-1D6420BD3A7A}" srcOrd="7" destOrd="0" presId="urn:microsoft.com/office/officeart/2008/layout/LinedList"/>
    <dgm:cxn modelId="{90B1585E-EA9B-4AA5-8088-259300D16398}" type="presParOf" srcId="{57A467F3-72B9-4F99-8FFA-1D6420BD3A7A}" destId="{10ADCBE6-320A-4936-9BD4-886D6880C48C}" srcOrd="0" destOrd="0" presId="urn:microsoft.com/office/officeart/2008/layout/LinedList"/>
    <dgm:cxn modelId="{7E24E551-17A4-4482-B7D7-93252DEA53F2}" type="presParOf" srcId="{57A467F3-72B9-4F99-8FFA-1D6420BD3A7A}" destId="{41919721-E14D-4BA0-9EB8-4A03DB23C2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79A8C6-E4E7-4FD8-BF30-938ABD6720E7}"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567C3F15-0D61-4898-8F75-CA6024A2FCB0}">
      <dgm:prSet/>
      <dgm:spPr>
        <a:solidFill>
          <a:schemeClr val="accent5">
            <a:lumMod val="75000"/>
          </a:schemeClr>
        </a:solidFill>
      </dgm:spPr>
      <dgm:t>
        <a:bodyPr/>
        <a:lstStyle/>
        <a:p>
          <a:r>
            <a:rPr lang="en-US" dirty="0"/>
            <a:t>LJMU and Edge Hill do </a:t>
          </a:r>
          <a:r>
            <a:rPr lang="en-US" u="sng" dirty="0"/>
            <a:t>not</a:t>
          </a:r>
          <a:r>
            <a:rPr lang="en-US" dirty="0"/>
            <a:t> grade in practice  </a:t>
          </a:r>
        </a:p>
      </dgm:t>
    </dgm:pt>
    <dgm:pt modelId="{78E24BD0-3EFC-4A85-B0CA-F2287A013A03}" type="parTrans" cxnId="{A97F803F-1BC0-4E98-8E3C-D3D1CF2E8CEF}">
      <dgm:prSet/>
      <dgm:spPr/>
      <dgm:t>
        <a:bodyPr/>
        <a:lstStyle/>
        <a:p>
          <a:endParaRPr lang="en-US"/>
        </a:p>
      </dgm:t>
    </dgm:pt>
    <dgm:pt modelId="{67434B93-B1E7-4632-969C-3F0FC1B986D5}" type="sibTrans" cxnId="{A97F803F-1BC0-4E98-8E3C-D3D1CF2E8CEF}">
      <dgm:prSet/>
      <dgm:spPr/>
      <dgm:t>
        <a:bodyPr/>
        <a:lstStyle/>
        <a:p>
          <a:endParaRPr lang="en-US"/>
        </a:p>
      </dgm:t>
    </dgm:pt>
    <dgm:pt modelId="{6EA64625-3B42-4BA3-8BDE-80C08E5F7AC3}">
      <dgm:prSet/>
      <dgm:spPr>
        <a:solidFill>
          <a:srgbClr val="00B050"/>
        </a:solidFill>
      </dgm:spPr>
      <dgm:t>
        <a:bodyPr/>
        <a:lstStyle/>
        <a:p>
          <a:r>
            <a:rPr lang="en-US"/>
            <a:t>Students are awarded a grade descriptor to indicate how they are performing</a:t>
          </a:r>
        </a:p>
      </dgm:t>
    </dgm:pt>
    <dgm:pt modelId="{B68626C2-5197-4425-82B5-D3F8373E2F99}" type="parTrans" cxnId="{8759EC31-D9ED-427B-9656-754CBDB05756}">
      <dgm:prSet/>
      <dgm:spPr/>
      <dgm:t>
        <a:bodyPr/>
        <a:lstStyle/>
        <a:p>
          <a:endParaRPr lang="en-US"/>
        </a:p>
      </dgm:t>
    </dgm:pt>
    <dgm:pt modelId="{CBCC7C4B-014F-46AB-BF06-9AD1E6A710F2}" type="sibTrans" cxnId="{8759EC31-D9ED-427B-9656-754CBDB05756}">
      <dgm:prSet/>
      <dgm:spPr/>
      <dgm:t>
        <a:bodyPr/>
        <a:lstStyle/>
        <a:p>
          <a:endParaRPr lang="en-US"/>
        </a:p>
      </dgm:t>
    </dgm:pt>
    <dgm:pt modelId="{6EE09E00-5D7C-45ED-B30D-740B73C4D1DB}">
      <dgm:prSet/>
      <dgm:spPr>
        <a:solidFill>
          <a:schemeClr val="accent1">
            <a:lumMod val="75000"/>
          </a:schemeClr>
        </a:solidFill>
      </dgm:spPr>
      <dgm:t>
        <a:bodyPr/>
        <a:lstStyle/>
        <a:p>
          <a:r>
            <a:rPr lang="en-US" dirty="0"/>
            <a:t>Student either ACHIEVE progression or progression is NOT ACHIEVED</a:t>
          </a:r>
        </a:p>
      </dgm:t>
    </dgm:pt>
    <dgm:pt modelId="{98120162-CFD2-434C-9E26-3FB21E5CA216}" type="parTrans" cxnId="{C8866CE7-BBF8-44F1-B0EA-1C9862C5EA6B}">
      <dgm:prSet/>
      <dgm:spPr/>
      <dgm:t>
        <a:bodyPr/>
        <a:lstStyle/>
        <a:p>
          <a:endParaRPr lang="en-US"/>
        </a:p>
      </dgm:t>
    </dgm:pt>
    <dgm:pt modelId="{C2446F4F-5076-42B6-87AD-BC22CF7740B6}" type="sibTrans" cxnId="{C8866CE7-BBF8-44F1-B0EA-1C9862C5EA6B}">
      <dgm:prSet/>
      <dgm:spPr/>
      <dgm:t>
        <a:bodyPr/>
        <a:lstStyle/>
        <a:p>
          <a:endParaRPr lang="en-US"/>
        </a:p>
      </dgm:t>
    </dgm:pt>
    <dgm:pt modelId="{D24CCE18-F840-4742-BBAC-72D62767C986}" type="pres">
      <dgm:prSet presAssocID="{9E79A8C6-E4E7-4FD8-BF30-938ABD6720E7}" presName="outerComposite" presStyleCnt="0">
        <dgm:presLayoutVars>
          <dgm:chMax val="5"/>
          <dgm:dir/>
          <dgm:resizeHandles val="exact"/>
        </dgm:presLayoutVars>
      </dgm:prSet>
      <dgm:spPr/>
    </dgm:pt>
    <dgm:pt modelId="{DBD0122F-610F-4734-808D-A174A8A5895A}" type="pres">
      <dgm:prSet presAssocID="{9E79A8C6-E4E7-4FD8-BF30-938ABD6720E7}" presName="dummyMaxCanvas" presStyleCnt="0">
        <dgm:presLayoutVars/>
      </dgm:prSet>
      <dgm:spPr/>
    </dgm:pt>
    <dgm:pt modelId="{244B9E57-D23B-4547-A772-C309723CD3CF}" type="pres">
      <dgm:prSet presAssocID="{9E79A8C6-E4E7-4FD8-BF30-938ABD6720E7}" presName="ThreeNodes_1" presStyleLbl="node1" presStyleIdx="0" presStyleCnt="3">
        <dgm:presLayoutVars>
          <dgm:bulletEnabled val="1"/>
        </dgm:presLayoutVars>
      </dgm:prSet>
      <dgm:spPr/>
    </dgm:pt>
    <dgm:pt modelId="{5774EC82-06AF-40B0-93F2-3DE72CB2D2E1}" type="pres">
      <dgm:prSet presAssocID="{9E79A8C6-E4E7-4FD8-BF30-938ABD6720E7}" presName="ThreeNodes_2" presStyleLbl="node1" presStyleIdx="1" presStyleCnt="3">
        <dgm:presLayoutVars>
          <dgm:bulletEnabled val="1"/>
        </dgm:presLayoutVars>
      </dgm:prSet>
      <dgm:spPr/>
    </dgm:pt>
    <dgm:pt modelId="{D864EA2B-3C4A-416A-A686-3EC15B4C49CF}" type="pres">
      <dgm:prSet presAssocID="{9E79A8C6-E4E7-4FD8-BF30-938ABD6720E7}" presName="ThreeNodes_3" presStyleLbl="node1" presStyleIdx="2" presStyleCnt="3">
        <dgm:presLayoutVars>
          <dgm:bulletEnabled val="1"/>
        </dgm:presLayoutVars>
      </dgm:prSet>
      <dgm:spPr/>
    </dgm:pt>
    <dgm:pt modelId="{59653050-6AF1-422A-88CA-D5D62CF18683}" type="pres">
      <dgm:prSet presAssocID="{9E79A8C6-E4E7-4FD8-BF30-938ABD6720E7}" presName="ThreeConn_1-2" presStyleLbl="fgAccFollowNode1" presStyleIdx="0" presStyleCnt="2">
        <dgm:presLayoutVars>
          <dgm:bulletEnabled val="1"/>
        </dgm:presLayoutVars>
      </dgm:prSet>
      <dgm:spPr/>
    </dgm:pt>
    <dgm:pt modelId="{4CC58521-E4B8-4E8D-B6D4-4D3995624B85}" type="pres">
      <dgm:prSet presAssocID="{9E79A8C6-E4E7-4FD8-BF30-938ABD6720E7}" presName="ThreeConn_2-3" presStyleLbl="fgAccFollowNode1" presStyleIdx="1" presStyleCnt="2">
        <dgm:presLayoutVars>
          <dgm:bulletEnabled val="1"/>
        </dgm:presLayoutVars>
      </dgm:prSet>
      <dgm:spPr/>
    </dgm:pt>
    <dgm:pt modelId="{E64E6B6E-2DDE-4ED3-B2E5-35DA548BD24B}" type="pres">
      <dgm:prSet presAssocID="{9E79A8C6-E4E7-4FD8-BF30-938ABD6720E7}" presName="ThreeNodes_1_text" presStyleLbl="node1" presStyleIdx="2" presStyleCnt="3">
        <dgm:presLayoutVars>
          <dgm:bulletEnabled val="1"/>
        </dgm:presLayoutVars>
      </dgm:prSet>
      <dgm:spPr/>
    </dgm:pt>
    <dgm:pt modelId="{4D9CD090-359B-4790-B595-12275E4EDE29}" type="pres">
      <dgm:prSet presAssocID="{9E79A8C6-E4E7-4FD8-BF30-938ABD6720E7}" presName="ThreeNodes_2_text" presStyleLbl="node1" presStyleIdx="2" presStyleCnt="3">
        <dgm:presLayoutVars>
          <dgm:bulletEnabled val="1"/>
        </dgm:presLayoutVars>
      </dgm:prSet>
      <dgm:spPr/>
    </dgm:pt>
    <dgm:pt modelId="{2E68C317-3D58-48F6-82EC-89B76A3F15DA}" type="pres">
      <dgm:prSet presAssocID="{9E79A8C6-E4E7-4FD8-BF30-938ABD6720E7}" presName="ThreeNodes_3_text" presStyleLbl="node1" presStyleIdx="2" presStyleCnt="3">
        <dgm:presLayoutVars>
          <dgm:bulletEnabled val="1"/>
        </dgm:presLayoutVars>
      </dgm:prSet>
      <dgm:spPr/>
    </dgm:pt>
  </dgm:ptLst>
  <dgm:cxnLst>
    <dgm:cxn modelId="{9B95FB24-B371-4340-8902-C5BDDFCAE954}" type="presOf" srcId="{CBCC7C4B-014F-46AB-BF06-9AD1E6A710F2}" destId="{4CC58521-E4B8-4E8D-B6D4-4D3995624B85}" srcOrd="0" destOrd="0" presId="urn:microsoft.com/office/officeart/2005/8/layout/vProcess5"/>
    <dgm:cxn modelId="{8759EC31-D9ED-427B-9656-754CBDB05756}" srcId="{9E79A8C6-E4E7-4FD8-BF30-938ABD6720E7}" destId="{6EA64625-3B42-4BA3-8BDE-80C08E5F7AC3}" srcOrd="1" destOrd="0" parTransId="{B68626C2-5197-4425-82B5-D3F8373E2F99}" sibTransId="{CBCC7C4B-014F-46AB-BF06-9AD1E6A710F2}"/>
    <dgm:cxn modelId="{D781C83E-C54F-47B8-9582-9553068E6205}" type="presOf" srcId="{6EA64625-3B42-4BA3-8BDE-80C08E5F7AC3}" destId="{4D9CD090-359B-4790-B595-12275E4EDE29}" srcOrd="1" destOrd="0" presId="urn:microsoft.com/office/officeart/2005/8/layout/vProcess5"/>
    <dgm:cxn modelId="{A97F803F-1BC0-4E98-8E3C-D3D1CF2E8CEF}" srcId="{9E79A8C6-E4E7-4FD8-BF30-938ABD6720E7}" destId="{567C3F15-0D61-4898-8F75-CA6024A2FCB0}" srcOrd="0" destOrd="0" parTransId="{78E24BD0-3EFC-4A85-B0CA-F2287A013A03}" sibTransId="{67434B93-B1E7-4632-969C-3F0FC1B986D5}"/>
    <dgm:cxn modelId="{3AB00C48-F8FB-4CEC-8E45-58FBB907E26B}" type="presOf" srcId="{6EE09E00-5D7C-45ED-B30D-740B73C4D1DB}" destId="{2E68C317-3D58-48F6-82EC-89B76A3F15DA}" srcOrd="1" destOrd="0" presId="urn:microsoft.com/office/officeart/2005/8/layout/vProcess5"/>
    <dgm:cxn modelId="{E2F58B4C-CF4C-4020-A2EA-4C9DB795DBAC}" type="presOf" srcId="{567C3F15-0D61-4898-8F75-CA6024A2FCB0}" destId="{E64E6B6E-2DDE-4ED3-B2E5-35DA548BD24B}" srcOrd="1" destOrd="0" presId="urn:microsoft.com/office/officeart/2005/8/layout/vProcess5"/>
    <dgm:cxn modelId="{9B0F014E-D997-45DC-8036-71905D1C8F58}" type="presOf" srcId="{6EE09E00-5D7C-45ED-B30D-740B73C4D1DB}" destId="{D864EA2B-3C4A-416A-A686-3EC15B4C49CF}" srcOrd="0" destOrd="0" presId="urn:microsoft.com/office/officeart/2005/8/layout/vProcess5"/>
    <dgm:cxn modelId="{D53C5E7A-2BD7-4022-BAA1-6E2053FCEC4D}" type="presOf" srcId="{67434B93-B1E7-4632-969C-3F0FC1B986D5}" destId="{59653050-6AF1-422A-88CA-D5D62CF18683}" srcOrd="0" destOrd="0" presId="urn:microsoft.com/office/officeart/2005/8/layout/vProcess5"/>
    <dgm:cxn modelId="{CAAEB885-BC69-4FD7-A753-CFA90113E0F5}" type="presOf" srcId="{6EA64625-3B42-4BA3-8BDE-80C08E5F7AC3}" destId="{5774EC82-06AF-40B0-93F2-3DE72CB2D2E1}" srcOrd="0" destOrd="0" presId="urn:microsoft.com/office/officeart/2005/8/layout/vProcess5"/>
    <dgm:cxn modelId="{C8866CE7-BBF8-44F1-B0EA-1C9862C5EA6B}" srcId="{9E79A8C6-E4E7-4FD8-BF30-938ABD6720E7}" destId="{6EE09E00-5D7C-45ED-B30D-740B73C4D1DB}" srcOrd="2" destOrd="0" parTransId="{98120162-CFD2-434C-9E26-3FB21E5CA216}" sibTransId="{C2446F4F-5076-42B6-87AD-BC22CF7740B6}"/>
    <dgm:cxn modelId="{C73629F1-6DC4-412F-9BCD-411C56C05880}" type="presOf" srcId="{9E79A8C6-E4E7-4FD8-BF30-938ABD6720E7}" destId="{D24CCE18-F840-4742-BBAC-72D62767C986}" srcOrd="0" destOrd="0" presId="urn:microsoft.com/office/officeart/2005/8/layout/vProcess5"/>
    <dgm:cxn modelId="{6B9FFAF1-E90E-4295-BB29-32FD6E320812}" type="presOf" srcId="{567C3F15-0D61-4898-8F75-CA6024A2FCB0}" destId="{244B9E57-D23B-4547-A772-C309723CD3CF}" srcOrd="0" destOrd="0" presId="urn:microsoft.com/office/officeart/2005/8/layout/vProcess5"/>
    <dgm:cxn modelId="{C8FD3EC0-27E2-4ECC-87C2-CB993FA98FA1}" type="presParOf" srcId="{D24CCE18-F840-4742-BBAC-72D62767C986}" destId="{DBD0122F-610F-4734-808D-A174A8A5895A}" srcOrd="0" destOrd="0" presId="urn:microsoft.com/office/officeart/2005/8/layout/vProcess5"/>
    <dgm:cxn modelId="{BA574D18-4AB5-4917-8805-DEB9ECFDAEC3}" type="presParOf" srcId="{D24CCE18-F840-4742-BBAC-72D62767C986}" destId="{244B9E57-D23B-4547-A772-C309723CD3CF}" srcOrd="1" destOrd="0" presId="urn:microsoft.com/office/officeart/2005/8/layout/vProcess5"/>
    <dgm:cxn modelId="{1E8640F2-D6CB-4ED6-9DFE-1693AC6FB5C5}" type="presParOf" srcId="{D24CCE18-F840-4742-BBAC-72D62767C986}" destId="{5774EC82-06AF-40B0-93F2-3DE72CB2D2E1}" srcOrd="2" destOrd="0" presId="urn:microsoft.com/office/officeart/2005/8/layout/vProcess5"/>
    <dgm:cxn modelId="{64CCE255-3612-4CDE-BB6B-0CD05C952CF7}" type="presParOf" srcId="{D24CCE18-F840-4742-BBAC-72D62767C986}" destId="{D864EA2B-3C4A-416A-A686-3EC15B4C49CF}" srcOrd="3" destOrd="0" presId="urn:microsoft.com/office/officeart/2005/8/layout/vProcess5"/>
    <dgm:cxn modelId="{E06A5D7E-0B09-494F-BDA9-C1DB374A610F}" type="presParOf" srcId="{D24CCE18-F840-4742-BBAC-72D62767C986}" destId="{59653050-6AF1-422A-88CA-D5D62CF18683}" srcOrd="4" destOrd="0" presId="urn:microsoft.com/office/officeart/2005/8/layout/vProcess5"/>
    <dgm:cxn modelId="{8668FCE7-C784-46EC-B32A-3021CA4BFE8E}" type="presParOf" srcId="{D24CCE18-F840-4742-BBAC-72D62767C986}" destId="{4CC58521-E4B8-4E8D-B6D4-4D3995624B85}" srcOrd="5" destOrd="0" presId="urn:microsoft.com/office/officeart/2005/8/layout/vProcess5"/>
    <dgm:cxn modelId="{9E43A4B5-1C1A-4AEF-AB85-5ED91CA70995}" type="presParOf" srcId="{D24CCE18-F840-4742-BBAC-72D62767C986}" destId="{E64E6B6E-2DDE-4ED3-B2E5-35DA548BD24B}" srcOrd="6" destOrd="0" presId="urn:microsoft.com/office/officeart/2005/8/layout/vProcess5"/>
    <dgm:cxn modelId="{ADF0B4F0-1519-413C-A101-BA38316C0A49}" type="presParOf" srcId="{D24CCE18-F840-4742-BBAC-72D62767C986}" destId="{4D9CD090-359B-4790-B595-12275E4EDE29}" srcOrd="7" destOrd="0" presId="urn:microsoft.com/office/officeart/2005/8/layout/vProcess5"/>
    <dgm:cxn modelId="{21A60EAD-262B-4E54-8F1F-EA4649C2B66B}" type="presParOf" srcId="{D24CCE18-F840-4742-BBAC-72D62767C986}" destId="{2E68C317-3D58-48F6-82EC-89B76A3F15D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FD16555-94F5-4BC1-99BF-427E819B60F1}" type="doc">
      <dgm:prSet loTypeId="urn:microsoft.com/office/officeart/2016/7/layout/VerticalDownArrowProcess" loCatId="process" qsTypeId="urn:microsoft.com/office/officeart/2005/8/quickstyle/simple5" qsCatId="simple" csTypeId="urn:microsoft.com/office/officeart/2005/8/colors/colorful5" csCatId="colorful"/>
      <dgm:spPr/>
      <dgm:t>
        <a:bodyPr/>
        <a:lstStyle/>
        <a:p>
          <a:endParaRPr lang="en-US"/>
        </a:p>
      </dgm:t>
    </dgm:pt>
    <dgm:pt modelId="{4063A71F-92B7-4A5B-8B76-39A584B4A94E}">
      <dgm:prSet/>
      <dgm:spPr/>
      <dgm:t>
        <a:bodyPr/>
        <a:lstStyle/>
        <a:p>
          <a:r>
            <a:rPr lang="en-US">
              <a:solidFill>
                <a:srgbClr val="002060"/>
              </a:solidFill>
            </a:rPr>
            <a:t>Click on</a:t>
          </a:r>
        </a:p>
      </dgm:t>
    </dgm:pt>
    <dgm:pt modelId="{46949817-AAF8-4A80-8ED2-5BF2F250902E}" type="parTrans" cxnId="{330115D8-5D40-44C7-9F11-1AF0330DD2FA}">
      <dgm:prSet/>
      <dgm:spPr/>
      <dgm:t>
        <a:bodyPr/>
        <a:lstStyle/>
        <a:p>
          <a:endParaRPr lang="en-US"/>
        </a:p>
      </dgm:t>
    </dgm:pt>
    <dgm:pt modelId="{A782043C-A8B1-48DB-B1B6-26931D7FA9E0}" type="sibTrans" cxnId="{330115D8-5D40-44C7-9F11-1AF0330DD2FA}">
      <dgm:prSet/>
      <dgm:spPr/>
      <dgm:t>
        <a:bodyPr/>
        <a:lstStyle/>
        <a:p>
          <a:endParaRPr lang="en-US"/>
        </a:p>
      </dgm:t>
    </dgm:pt>
    <dgm:pt modelId="{09B870D1-187B-41EA-94CF-F883E2714B8D}">
      <dgm:prSet/>
      <dgm:spPr/>
      <dgm:t>
        <a:bodyPr/>
        <a:lstStyle/>
        <a:p>
          <a:r>
            <a:rPr lang="en-US" dirty="0">
              <a:solidFill>
                <a:srgbClr val="002060"/>
              </a:solidFill>
            </a:rPr>
            <a:t>Assessment</a:t>
          </a:r>
        </a:p>
      </dgm:t>
    </dgm:pt>
    <dgm:pt modelId="{20AA2356-5764-4D95-AF2C-0ED58ED91588}" type="parTrans" cxnId="{4A74FFCE-AA63-4341-A417-21BC12926B68}">
      <dgm:prSet/>
      <dgm:spPr/>
      <dgm:t>
        <a:bodyPr/>
        <a:lstStyle/>
        <a:p>
          <a:endParaRPr lang="en-US"/>
        </a:p>
      </dgm:t>
    </dgm:pt>
    <dgm:pt modelId="{72415FB9-94E5-4F30-B74F-A483354A413E}" type="sibTrans" cxnId="{4A74FFCE-AA63-4341-A417-21BC12926B68}">
      <dgm:prSet/>
      <dgm:spPr/>
      <dgm:t>
        <a:bodyPr/>
        <a:lstStyle/>
        <a:p>
          <a:endParaRPr lang="en-US"/>
        </a:p>
      </dgm:t>
    </dgm:pt>
    <dgm:pt modelId="{7303C52F-94D3-4612-9FE3-0A47CE41A22F}">
      <dgm:prSet/>
      <dgm:spPr/>
      <dgm:t>
        <a:bodyPr/>
        <a:lstStyle/>
        <a:p>
          <a:r>
            <a:rPr lang="en-US">
              <a:solidFill>
                <a:srgbClr val="002060"/>
              </a:solidFill>
            </a:rPr>
            <a:t>Click on</a:t>
          </a:r>
        </a:p>
      </dgm:t>
    </dgm:pt>
    <dgm:pt modelId="{E533D20B-E5C5-4CB8-A392-DF6D8EED202C}" type="parTrans" cxnId="{9721E3F2-E877-444A-B088-D57F062DA1E0}">
      <dgm:prSet/>
      <dgm:spPr/>
      <dgm:t>
        <a:bodyPr/>
        <a:lstStyle/>
        <a:p>
          <a:endParaRPr lang="en-US"/>
        </a:p>
      </dgm:t>
    </dgm:pt>
    <dgm:pt modelId="{429ED924-AE5A-4795-93D9-68E211047047}" type="sibTrans" cxnId="{9721E3F2-E877-444A-B088-D57F062DA1E0}">
      <dgm:prSet/>
      <dgm:spPr/>
      <dgm:t>
        <a:bodyPr/>
        <a:lstStyle/>
        <a:p>
          <a:endParaRPr lang="en-US"/>
        </a:p>
      </dgm:t>
    </dgm:pt>
    <dgm:pt modelId="{EB2749A0-1B0D-4710-B9FF-F5EC34354455}">
      <dgm:prSet/>
      <dgm:spPr/>
      <dgm:t>
        <a:bodyPr/>
        <a:lstStyle/>
        <a:p>
          <a:r>
            <a:rPr lang="en-US" dirty="0">
              <a:solidFill>
                <a:srgbClr val="002060"/>
              </a:solidFill>
              <a:latin typeface="+mn-lt"/>
            </a:rPr>
            <a:t>Mark</a:t>
          </a:r>
          <a:r>
            <a:rPr lang="en-US" dirty="0">
              <a:solidFill>
                <a:srgbClr val="002060"/>
              </a:solidFill>
            </a:rPr>
            <a:t> sheet</a:t>
          </a:r>
        </a:p>
      </dgm:t>
    </dgm:pt>
    <dgm:pt modelId="{623B1D61-E504-455D-828B-8E831F57DC85}" type="parTrans" cxnId="{FD90207E-1094-4717-A316-9D4B676173F7}">
      <dgm:prSet/>
      <dgm:spPr/>
      <dgm:t>
        <a:bodyPr/>
        <a:lstStyle/>
        <a:p>
          <a:endParaRPr lang="en-US"/>
        </a:p>
      </dgm:t>
    </dgm:pt>
    <dgm:pt modelId="{C6D216E4-9E44-4F21-BEC3-232B17824646}" type="sibTrans" cxnId="{FD90207E-1094-4717-A316-9D4B676173F7}">
      <dgm:prSet/>
      <dgm:spPr/>
      <dgm:t>
        <a:bodyPr/>
        <a:lstStyle/>
        <a:p>
          <a:endParaRPr lang="en-US"/>
        </a:p>
      </dgm:t>
    </dgm:pt>
    <dgm:pt modelId="{7A4FEF23-033A-45C3-9B28-03FA39FF198C}">
      <dgm:prSet/>
      <dgm:spPr/>
      <dgm:t>
        <a:bodyPr/>
        <a:lstStyle/>
        <a:p>
          <a:r>
            <a:rPr lang="en-US">
              <a:solidFill>
                <a:srgbClr val="002060"/>
              </a:solidFill>
            </a:rPr>
            <a:t>Select</a:t>
          </a:r>
        </a:p>
      </dgm:t>
    </dgm:pt>
    <dgm:pt modelId="{F988177A-9E65-4760-B14D-220BDB9CA5A2}" type="parTrans" cxnId="{083C8172-B227-4191-91AA-E2221B17113C}">
      <dgm:prSet/>
      <dgm:spPr/>
      <dgm:t>
        <a:bodyPr/>
        <a:lstStyle/>
        <a:p>
          <a:endParaRPr lang="en-US"/>
        </a:p>
      </dgm:t>
    </dgm:pt>
    <dgm:pt modelId="{66DD5B13-7F4B-492B-B54F-6A453BC020EC}" type="sibTrans" cxnId="{083C8172-B227-4191-91AA-E2221B17113C}">
      <dgm:prSet/>
      <dgm:spPr/>
      <dgm:t>
        <a:bodyPr/>
        <a:lstStyle/>
        <a:p>
          <a:endParaRPr lang="en-US"/>
        </a:p>
      </dgm:t>
    </dgm:pt>
    <dgm:pt modelId="{B5A94676-7AC3-473D-8FAA-60FDE11ED46C}">
      <dgm:prSet/>
      <dgm:spPr/>
      <dgm:t>
        <a:bodyPr/>
        <a:lstStyle/>
        <a:p>
          <a:r>
            <a:rPr lang="en-US" dirty="0">
              <a:solidFill>
                <a:srgbClr val="002060"/>
              </a:solidFill>
              <a:latin typeface="+mn-lt"/>
            </a:rPr>
            <a:t>Midwifery</a:t>
          </a:r>
          <a:r>
            <a:rPr lang="en-US" dirty="0">
              <a:solidFill>
                <a:srgbClr val="002060"/>
              </a:solidFill>
            </a:rPr>
            <a:t> and Cohort Year</a:t>
          </a:r>
        </a:p>
      </dgm:t>
    </dgm:pt>
    <dgm:pt modelId="{1EB18D30-F75B-4887-9639-7B7A83BD5ED3}" type="parTrans" cxnId="{8E4ACE09-BD9B-4681-8883-7968022E1729}">
      <dgm:prSet/>
      <dgm:spPr/>
      <dgm:t>
        <a:bodyPr/>
        <a:lstStyle/>
        <a:p>
          <a:endParaRPr lang="en-US"/>
        </a:p>
      </dgm:t>
    </dgm:pt>
    <dgm:pt modelId="{F2478446-5AC0-4C62-AD32-0E84F49FCD7C}" type="sibTrans" cxnId="{8E4ACE09-BD9B-4681-8883-7968022E1729}">
      <dgm:prSet/>
      <dgm:spPr/>
      <dgm:t>
        <a:bodyPr/>
        <a:lstStyle/>
        <a:p>
          <a:endParaRPr lang="en-US"/>
        </a:p>
      </dgm:t>
    </dgm:pt>
    <dgm:pt modelId="{E89354A1-2923-4F45-AB61-16F04DAB35FA}" type="pres">
      <dgm:prSet presAssocID="{9FD16555-94F5-4BC1-99BF-427E819B60F1}" presName="Name0" presStyleCnt="0">
        <dgm:presLayoutVars>
          <dgm:dir/>
          <dgm:animLvl val="lvl"/>
          <dgm:resizeHandles val="exact"/>
        </dgm:presLayoutVars>
      </dgm:prSet>
      <dgm:spPr/>
    </dgm:pt>
    <dgm:pt modelId="{B12DA1CE-0190-482B-88AA-11BC4231D6E3}" type="pres">
      <dgm:prSet presAssocID="{7A4FEF23-033A-45C3-9B28-03FA39FF198C}" presName="boxAndChildren" presStyleCnt="0"/>
      <dgm:spPr/>
    </dgm:pt>
    <dgm:pt modelId="{C0193CAC-A221-4730-AB58-43D087F5DD91}" type="pres">
      <dgm:prSet presAssocID="{7A4FEF23-033A-45C3-9B28-03FA39FF198C}" presName="parentTextBox" presStyleLbl="alignNode1" presStyleIdx="0" presStyleCnt="3"/>
      <dgm:spPr/>
    </dgm:pt>
    <dgm:pt modelId="{5B0A5AD7-00AA-4837-9273-7A871750AF6B}" type="pres">
      <dgm:prSet presAssocID="{7A4FEF23-033A-45C3-9B28-03FA39FF198C}" presName="descendantBox" presStyleLbl="bgAccFollowNode1" presStyleIdx="0" presStyleCnt="3"/>
      <dgm:spPr/>
    </dgm:pt>
    <dgm:pt modelId="{75D80812-6E08-43D1-9981-A9EFF831FBE7}" type="pres">
      <dgm:prSet presAssocID="{429ED924-AE5A-4795-93D9-68E211047047}" presName="sp" presStyleCnt="0"/>
      <dgm:spPr/>
    </dgm:pt>
    <dgm:pt modelId="{CF8B5BCC-D664-41B7-AFD8-DDFCF09CE249}" type="pres">
      <dgm:prSet presAssocID="{7303C52F-94D3-4612-9FE3-0A47CE41A22F}" presName="arrowAndChildren" presStyleCnt="0"/>
      <dgm:spPr/>
    </dgm:pt>
    <dgm:pt modelId="{A2911E74-CA84-41AB-8B82-E03B8B67710A}" type="pres">
      <dgm:prSet presAssocID="{7303C52F-94D3-4612-9FE3-0A47CE41A22F}" presName="parentTextArrow" presStyleLbl="node1" presStyleIdx="0" presStyleCnt="0"/>
      <dgm:spPr/>
    </dgm:pt>
    <dgm:pt modelId="{8F4AE5D1-8559-4C1C-AB1B-D5BC486D0954}" type="pres">
      <dgm:prSet presAssocID="{7303C52F-94D3-4612-9FE3-0A47CE41A22F}" presName="arrow" presStyleLbl="alignNode1" presStyleIdx="1" presStyleCnt="3"/>
      <dgm:spPr/>
    </dgm:pt>
    <dgm:pt modelId="{21484529-5552-49F4-A44C-712C60A66F18}" type="pres">
      <dgm:prSet presAssocID="{7303C52F-94D3-4612-9FE3-0A47CE41A22F}" presName="descendantArrow" presStyleLbl="bgAccFollowNode1" presStyleIdx="1" presStyleCnt="3"/>
      <dgm:spPr/>
    </dgm:pt>
    <dgm:pt modelId="{6E8DDF4B-1913-4ED9-A895-264FF64143D3}" type="pres">
      <dgm:prSet presAssocID="{A782043C-A8B1-48DB-B1B6-26931D7FA9E0}" presName="sp" presStyleCnt="0"/>
      <dgm:spPr/>
    </dgm:pt>
    <dgm:pt modelId="{7BA5E0E0-25AC-4A92-A4FE-735ED1694EC6}" type="pres">
      <dgm:prSet presAssocID="{4063A71F-92B7-4A5B-8B76-39A584B4A94E}" presName="arrowAndChildren" presStyleCnt="0"/>
      <dgm:spPr/>
    </dgm:pt>
    <dgm:pt modelId="{1121C222-BD92-4584-B829-568E5C3B5D54}" type="pres">
      <dgm:prSet presAssocID="{4063A71F-92B7-4A5B-8B76-39A584B4A94E}" presName="parentTextArrow" presStyleLbl="node1" presStyleIdx="0" presStyleCnt="0"/>
      <dgm:spPr/>
    </dgm:pt>
    <dgm:pt modelId="{2D07C123-494A-44E8-84AE-31FE01383376}" type="pres">
      <dgm:prSet presAssocID="{4063A71F-92B7-4A5B-8B76-39A584B4A94E}" presName="arrow" presStyleLbl="alignNode1" presStyleIdx="2" presStyleCnt="3"/>
      <dgm:spPr/>
    </dgm:pt>
    <dgm:pt modelId="{F6FBA15E-44FD-49A2-BB0C-61C242FEE4BC}" type="pres">
      <dgm:prSet presAssocID="{4063A71F-92B7-4A5B-8B76-39A584B4A94E}" presName="descendantArrow" presStyleLbl="bgAccFollowNode1" presStyleIdx="2" presStyleCnt="3"/>
      <dgm:spPr/>
    </dgm:pt>
  </dgm:ptLst>
  <dgm:cxnLst>
    <dgm:cxn modelId="{66BF0E04-157E-4F00-BBA3-1FE5CC6E55E0}" type="presOf" srcId="{EB2749A0-1B0D-4710-B9FF-F5EC34354455}" destId="{21484529-5552-49F4-A44C-712C60A66F18}" srcOrd="0" destOrd="0" presId="urn:microsoft.com/office/officeart/2016/7/layout/VerticalDownArrowProcess"/>
    <dgm:cxn modelId="{2CDD6309-4373-4AB9-B2D3-3A502F3D725C}" type="presOf" srcId="{7303C52F-94D3-4612-9FE3-0A47CE41A22F}" destId="{8F4AE5D1-8559-4C1C-AB1B-D5BC486D0954}" srcOrd="1" destOrd="0" presId="urn:microsoft.com/office/officeart/2016/7/layout/VerticalDownArrowProcess"/>
    <dgm:cxn modelId="{8E4ACE09-BD9B-4681-8883-7968022E1729}" srcId="{7A4FEF23-033A-45C3-9B28-03FA39FF198C}" destId="{B5A94676-7AC3-473D-8FAA-60FDE11ED46C}" srcOrd="0" destOrd="0" parTransId="{1EB18D30-F75B-4887-9639-7B7A83BD5ED3}" sibTransId="{F2478446-5AC0-4C62-AD32-0E84F49FCD7C}"/>
    <dgm:cxn modelId="{D5B93725-A920-46CC-84E4-A7777E789B1A}" type="presOf" srcId="{7A4FEF23-033A-45C3-9B28-03FA39FF198C}" destId="{C0193CAC-A221-4730-AB58-43D087F5DD91}" srcOrd="0" destOrd="0" presId="urn:microsoft.com/office/officeart/2016/7/layout/VerticalDownArrowProcess"/>
    <dgm:cxn modelId="{62E92131-09D8-4F87-8838-39ED97CE74BA}" type="presOf" srcId="{09B870D1-187B-41EA-94CF-F883E2714B8D}" destId="{F6FBA15E-44FD-49A2-BB0C-61C242FEE4BC}" srcOrd="0" destOrd="0" presId="urn:microsoft.com/office/officeart/2016/7/layout/VerticalDownArrowProcess"/>
    <dgm:cxn modelId="{6A2BDD62-0111-429C-9179-487E9946879B}" type="presOf" srcId="{7303C52F-94D3-4612-9FE3-0A47CE41A22F}" destId="{A2911E74-CA84-41AB-8B82-E03B8B67710A}" srcOrd="0" destOrd="0" presId="urn:microsoft.com/office/officeart/2016/7/layout/VerticalDownArrowProcess"/>
    <dgm:cxn modelId="{C7C99949-B464-42FE-8666-4DD2D6E2A32E}" type="presOf" srcId="{9FD16555-94F5-4BC1-99BF-427E819B60F1}" destId="{E89354A1-2923-4F45-AB61-16F04DAB35FA}" srcOrd="0" destOrd="0" presId="urn:microsoft.com/office/officeart/2016/7/layout/VerticalDownArrowProcess"/>
    <dgm:cxn modelId="{083C8172-B227-4191-91AA-E2221B17113C}" srcId="{9FD16555-94F5-4BC1-99BF-427E819B60F1}" destId="{7A4FEF23-033A-45C3-9B28-03FA39FF198C}" srcOrd="2" destOrd="0" parTransId="{F988177A-9E65-4760-B14D-220BDB9CA5A2}" sibTransId="{66DD5B13-7F4B-492B-B54F-6A453BC020EC}"/>
    <dgm:cxn modelId="{868C7B54-1399-4D28-B19A-7E06CE4D2545}" type="presOf" srcId="{4063A71F-92B7-4A5B-8B76-39A584B4A94E}" destId="{1121C222-BD92-4584-B829-568E5C3B5D54}" srcOrd="0" destOrd="0" presId="urn:microsoft.com/office/officeart/2016/7/layout/VerticalDownArrowProcess"/>
    <dgm:cxn modelId="{FD90207E-1094-4717-A316-9D4B676173F7}" srcId="{7303C52F-94D3-4612-9FE3-0A47CE41A22F}" destId="{EB2749A0-1B0D-4710-B9FF-F5EC34354455}" srcOrd="0" destOrd="0" parTransId="{623B1D61-E504-455D-828B-8E831F57DC85}" sibTransId="{C6D216E4-9E44-4F21-BEC3-232B17824646}"/>
    <dgm:cxn modelId="{3ADE7D85-7BCA-4D08-B6C7-3205CF7B6260}" type="presOf" srcId="{B5A94676-7AC3-473D-8FAA-60FDE11ED46C}" destId="{5B0A5AD7-00AA-4837-9273-7A871750AF6B}" srcOrd="0" destOrd="0" presId="urn:microsoft.com/office/officeart/2016/7/layout/VerticalDownArrowProcess"/>
    <dgm:cxn modelId="{BCB62692-5C1F-451F-9E09-41AE287FAE05}" type="presOf" srcId="{4063A71F-92B7-4A5B-8B76-39A584B4A94E}" destId="{2D07C123-494A-44E8-84AE-31FE01383376}" srcOrd="1" destOrd="0" presId="urn:microsoft.com/office/officeart/2016/7/layout/VerticalDownArrowProcess"/>
    <dgm:cxn modelId="{4A74FFCE-AA63-4341-A417-21BC12926B68}" srcId="{4063A71F-92B7-4A5B-8B76-39A584B4A94E}" destId="{09B870D1-187B-41EA-94CF-F883E2714B8D}" srcOrd="0" destOrd="0" parTransId="{20AA2356-5764-4D95-AF2C-0ED58ED91588}" sibTransId="{72415FB9-94E5-4F30-B74F-A483354A413E}"/>
    <dgm:cxn modelId="{330115D8-5D40-44C7-9F11-1AF0330DD2FA}" srcId="{9FD16555-94F5-4BC1-99BF-427E819B60F1}" destId="{4063A71F-92B7-4A5B-8B76-39A584B4A94E}" srcOrd="0" destOrd="0" parTransId="{46949817-AAF8-4A80-8ED2-5BF2F250902E}" sibTransId="{A782043C-A8B1-48DB-B1B6-26931D7FA9E0}"/>
    <dgm:cxn modelId="{9721E3F2-E877-444A-B088-D57F062DA1E0}" srcId="{9FD16555-94F5-4BC1-99BF-427E819B60F1}" destId="{7303C52F-94D3-4612-9FE3-0A47CE41A22F}" srcOrd="1" destOrd="0" parTransId="{E533D20B-E5C5-4CB8-A392-DF6D8EED202C}" sibTransId="{429ED924-AE5A-4795-93D9-68E211047047}"/>
    <dgm:cxn modelId="{7789F6BE-E0F6-4C2E-BFBB-236DE27AC646}" type="presParOf" srcId="{E89354A1-2923-4F45-AB61-16F04DAB35FA}" destId="{B12DA1CE-0190-482B-88AA-11BC4231D6E3}" srcOrd="0" destOrd="0" presId="urn:microsoft.com/office/officeart/2016/7/layout/VerticalDownArrowProcess"/>
    <dgm:cxn modelId="{BC8CD711-7FA6-4448-9875-BF45A84E30F7}" type="presParOf" srcId="{B12DA1CE-0190-482B-88AA-11BC4231D6E3}" destId="{C0193CAC-A221-4730-AB58-43D087F5DD91}" srcOrd="0" destOrd="0" presId="urn:microsoft.com/office/officeart/2016/7/layout/VerticalDownArrowProcess"/>
    <dgm:cxn modelId="{BCAE8488-2A1D-4046-903F-BCB450420F73}" type="presParOf" srcId="{B12DA1CE-0190-482B-88AA-11BC4231D6E3}" destId="{5B0A5AD7-00AA-4837-9273-7A871750AF6B}" srcOrd="1" destOrd="0" presId="urn:microsoft.com/office/officeart/2016/7/layout/VerticalDownArrowProcess"/>
    <dgm:cxn modelId="{36184028-C6E6-4873-ADBB-866EC04F233A}" type="presParOf" srcId="{E89354A1-2923-4F45-AB61-16F04DAB35FA}" destId="{75D80812-6E08-43D1-9981-A9EFF831FBE7}" srcOrd="1" destOrd="0" presId="urn:microsoft.com/office/officeart/2016/7/layout/VerticalDownArrowProcess"/>
    <dgm:cxn modelId="{B380A15B-C486-43BB-B011-592D9CE03736}" type="presParOf" srcId="{E89354A1-2923-4F45-AB61-16F04DAB35FA}" destId="{CF8B5BCC-D664-41B7-AFD8-DDFCF09CE249}" srcOrd="2" destOrd="0" presId="urn:microsoft.com/office/officeart/2016/7/layout/VerticalDownArrowProcess"/>
    <dgm:cxn modelId="{A31AD283-CB62-4507-A196-4ECAB8739626}" type="presParOf" srcId="{CF8B5BCC-D664-41B7-AFD8-DDFCF09CE249}" destId="{A2911E74-CA84-41AB-8B82-E03B8B67710A}" srcOrd="0" destOrd="0" presId="urn:microsoft.com/office/officeart/2016/7/layout/VerticalDownArrowProcess"/>
    <dgm:cxn modelId="{C73CEE0E-11A6-4678-942C-083E83561579}" type="presParOf" srcId="{CF8B5BCC-D664-41B7-AFD8-DDFCF09CE249}" destId="{8F4AE5D1-8559-4C1C-AB1B-D5BC486D0954}" srcOrd="1" destOrd="0" presId="urn:microsoft.com/office/officeart/2016/7/layout/VerticalDownArrowProcess"/>
    <dgm:cxn modelId="{93B269EA-BB06-4FE4-B2F3-609AE7449262}" type="presParOf" srcId="{CF8B5BCC-D664-41B7-AFD8-DDFCF09CE249}" destId="{21484529-5552-49F4-A44C-712C60A66F18}" srcOrd="2" destOrd="0" presId="urn:microsoft.com/office/officeart/2016/7/layout/VerticalDownArrowProcess"/>
    <dgm:cxn modelId="{682A2287-4152-46AD-8C3D-0A5E892A1950}" type="presParOf" srcId="{E89354A1-2923-4F45-AB61-16F04DAB35FA}" destId="{6E8DDF4B-1913-4ED9-A895-264FF64143D3}" srcOrd="3" destOrd="0" presId="urn:microsoft.com/office/officeart/2016/7/layout/VerticalDownArrowProcess"/>
    <dgm:cxn modelId="{E2407C5A-86CA-40FE-A5AD-37CB38855A1B}" type="presParOf" srcId="{E89354A1-2923-4F45-AB61-16F04DAB35FA}" destId="{7BA5E0E0-25AC-4A92-A4FE-735ED1694EC6}" srcOrd="4" destOrd="0" presId="urn:microsoft.com/office/officeart/2016/7/layout/VerticalDownArrowProcess"/>
    <dgm:cxn modelId="{0F84014A-F44D-435D-BF3C-EA78CFC7F377}" type="presParOf" srcId="{7BA5E0E0-25AC-4A92-A4FE-735ED1694EC6}" destId="{1121C222-BD92-4584-B829-568E5C3B5D54}" srcOrd="0" destOrd="0" presId="urn:microsoft.com/office/officeart/2016/7/layout/VerticalDownArrowProcess"/>
    <dgm:cxn modelId="{AA9B1883-C212-48F1-9E4A-9192523676FA}" type="presParOf" srcId="{7BA5E0E0-25AC-4A92-A4FE-735ED1694EC6}" destId="{2D07C123-494A-44E8-84AE-31FE01383376}" srcOrd="1" destOrd="0" presId="urn:microsoft.com/office/officeart/2016/7/layout/VerticalDownArrowProcess"/>
    <dgm:cxn modelId="{97C9500C-3EA3-4A32-953A-23EBC571BEEB}" type="presParOf" srcId="{7BA5E0E0-25AC-4A92-A4FE-735ED1694EC6}" destId="{F6FBA15E-44FD-49A2-BB0C-61C242FEE4BC}"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9706A-5CC2-4E5B-8805-032DADEFF83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1AA55387-4724-444C-AD01-62E3D1678ACF}">
      <dgm:prSet phldr="0"/>
      <dgm:spPr/>
      <dgm:t>
        <a:bodyPr/>
        <a:lstStyle/>
        <a:p>
          <a:pPr rtl="0"/>
          <a:r>
            <a:rPr lang="en-GB"/>
            <a:t>All of the NMC proficiencies required to attain a midwifery qualification</a:t>
          </a:r>
          <a:endParaRPr lang="en-US"/>
        </a:p>
      </dgm:t>
    </dgm:pt>
    <dgm:pt modelId="{7F9DA148-5452-4562-BDCD-8A9CAF01E82A}" type="parTrans" cxnId="{D57309CB-85CE-4AA3-A0DB-7BF866BC5388}">
      <dgm:prSet/>
      <dgm:spPr/>
    </dgm:pt>
    <dgm:pt modelId="{F92C2B9F-2591-42A1-AE97-A9665F485788}" type="sibTrans" cxnId="{D57309CB-85CE-4AA3-A0DB-7BF866BC5388}">
      <dgm:prSet/>
      <dgm:spPr/>
    </dgm:pt>
    <dgm:pt modelId="{F0F45999-4B4B-4BF3-900D-BB05C4A53752}">
      <dgm:prSet phldr="0"/>
      <dgm:spPr/>
      <dgm:t>
        <a:bodyPr/>
        <a:lstStyle/>
        <a:p>
          <a:r>
            <a:rPr lang="en-GB" dirty="0"/>
            <a:t>All of the EU directives (2005) required to attain a midwifery qualification</a:t>
          </a:r>
          <a:endParaRPr lang="en-US" dirty="0"/>
        </a:p>
      </dgm:t>
    </dgm:pt>
    <dgm:pt modelId="{84BA52E7-116A-47C6-83BF-EA2791D8C732}" type="parTrans" cxnId="{591381FF-D5E7-4B98-B843-4C5936763F74}">
      <dgm:prSet/>
      <dgm:spPr/>
    </dgm:pt>
    <dgm:pt modelId="{69BAFA1A-CE20-4854-9836-0738689BCF60}" type="sibTrans" cxnId="{591381FF-D5E7-4B98-B843-4C5936763F74}">
      <dgm:prSet/>
      <dgm:spPr/>
    </dgm:pt>
    <dgm:pt modelId="{A809B0EA-B52E-4B0C-A9CD-7138F9E43D44}">
      <dgm:prSet phldr="0"/>
      <dgm:spPr/>
      <dgm:t>
        <a:bodyPr/>
        <a:lstStyle/>
        <a:p>
          <a:pPr rtl="0"/>
          <a:r>
            <a:rPr lang="en-GB"/>
            <a:t>Different sections </a:t>
          </a:r>
          <a:r>
            <a:rPr lang="en-GB">
              <a:latin typeface="Calibri Light" panose="020F0302020204030204"/>
            </a:rPr>
            <a:t>relating </a:t>
          </a:r>
          <a:r>
            <a:rPr lang="en-GB"/>
            <a:t>to care across the childbirth continuum:</a:t>
          </a:r>
          <a:endParaRPr lang="en-US">
            <a:solidFill>
              <a:srgbClr val="002060"/>
            </a:solidFill>
          </a:endParaRPr>
        </a:p>
      </dgm:t>
    </dgm:pt>
    <dgm:pt modelId="{A5E394F4-ECCC-4292-9F06-9EE43C95FDA6}" type="parTrans" cxnId="{FFB51C7B-C2FD-4805-93FB-06E831521F3A}">
      <dgm:prSet/>
      <dgm:spPr/>
    </dgm:pt>
    <dgm:pt modelId="{E3EE2033-34DA-4CDE-B4B2-2BF0F6308AB5}" type="sibTrans" cxnId="{FFB51C7B-C2FD-4805-93FB-06E831521F3A}">
      <dgm:prSet/>
      <dgm:spPr/>
    </dgm:pt>
    <dgm:pt modelId="{3BCEF55E-592B-4A17-871E-98183A45B705}">
      <dgm:prSet phldr="0"/>
      <dgm:spPr/>
      <dgm:t>
        <a:bodyPr/>
        <a:lstStyle/>
        <a:p>
          <a:r>
            <a:rPr lang="en-GB">
              <a:solidFill>
                <a:srgbClr val="002060"/>
              </a:solidFill>
            </a:rPr>
            <a:t>Antenatal, intrapartum, postnatal, neonatal proficiencies</a:t>
          </a:r>
          <a:endParaRPr lang="en-US">
            <a:solidFill>
              <a:srgbClr val="002060"/>
            </a:solidFill>
          </a:endParaRPr>
        </a:p>
      </dgm:t>
    </dgm:pt>
    <dgm:pt modelId="{4DFAE48E-B8C1-4C11-AED2-973142A06819}" type="parTrans" cxnId="{973688FD-7B3D-4712-8AD1-1115A615829A}">
      <dgm:prSet/>
      <dgm:spPr/>
    </dgm:pt>
    <dgm:pt modelId="{49CC8D8D-F2A5-4CF6-A014-D0CE80430816}" type="sibTrans" cxnId="{973688FD-7B3D-4712-8AD1-1115A615829A}">
      <dgm:prSet/>
      <dgm:spPr/>
    </dgm:pt>
    <dgm:pt modelId="{739BD332-75ED-441B-A8D8-0EA40E384CF3}">
      <dgm:prSet phldr="0"/>
      <dgm:spPr/>
      <dgm:t>
        <a:bodyPr/>
        <a:lstStyle/>
        <a:p>
          <a:r>
            <a:rPr lang="en-GB">
              <a:solidFill>
                <a:srgbClr val="002060"/>
              </a:solidFill>
            </a:rPr>
            <a:t>Promoting excellence (including leadership proficiencies)</a:t>
          </a:r>
          <a:endParaRPr lang="en-US">
            <a:solidFill>
              <a:srgbClr val="002060"/>
            </a:solidFill>
          </a:endParaRPr>
        </a:p>
      </dgm:t>
    </dgm:pt>
    <dgm:pt modelId="{EE817C74-8470-4A5F-A338-FAC781EFAB7F}" type="parTrans" cxnId="{723828E6-4AF4-48F2-B6C9-8ACF01EC5051}">
      <dgm:prSet/>
      <dgm:spPr/>
    </dgm:pt>
    <dgm:pt modelId="{429471DC-432A-490A-82AA-E63E22C1247E}" type="sibTrans" cxnId="{723828E6-4AF4-48F2-B6C9-8ACF01EC5051}">
      <dgm:prSet/>
      <dgm:spPr/>
    </dgm:pt>
    <dgm:pt modelId="{E0B25D83-A0C9-4045-8395-AEA430FF85C3}">
      <dgm:prSet phldr="0"/>
      <dgm:spPr/>
      <dgm:t>
        <a:bodyPr/>
        <a:lstStyle/>
        <a:p>
          <a:r>
            <a:rPr lang="en-GB">
              <a:solidFill>
                <a:srgbClr val="002060"/>
              </a:solidFill>
            </a:rPr>
            <a:t>BFI standards</a:t>
          </a:r>
          <a:endParaRPr lang="en-US">
            <a:solidFill>
              <a:srgbClr val="002060"/>
            </a:solidFill>
          </a:endParaRPr>
        </a:p>
      </dgm:t>
    </dgm:pt>
    <dgm:pt modelId="{A72F5D6D-069A-432F-8F4F-A1BBEC2FC213}" type="parTrans" cxnId="{495D7C00-C588-4D64-AEBF-38D54A4D3FB2}">
      <dgm:prSet/>
      <dgm:spPr/>
    </dgm:pt>
    <dgm:pt modelId="{571D6969-E47E-4796-BBC5-3F0ED5873E3E}" type="sibTrans" cxnId="{495D7C00-C588-4D64-AEBF-38D54A4D3FB2}">
      <dgm:prSet/>
      <dgm:spPr/>
    </dgm:pt>
    <dgm:pt modelId="{5017D370-024F-41C9-A1A7-7234DA666835}">
      <dgm:prSet phldr="0"/>
      <dgm:spPr/>
      <dgm:t>
        <a:bodyPr/>
        <a:lstStyle/>
        <a:p>
          <a:r>
            <a:rPr lang="en-GB">
              <a:solidFill>
                <a:srgbClr val="002060"/>
              </a:solidFill>
            </a:rPr>
            <a:t>NIPE standards (systematic examination of the </a:t>
          </a:r>
          <a:r>
            <a:rPr lang="en-GB" err="1">
              <a:solidFill>
                <a:srgbClr val="002060"/>
              </a:solidFill>
            </a:rPr>
            <a:t>newborn</a:t>
          </a:r>
          <a:r>
            <a:rPr lang="en-GB">
              <a:solidFill>
                <a:srgbClr val="002060"/>
              </a:solidFill>
            </a:rPr>
            <a:t>)</a:t>
          </a:r>
          <a:endParaRPr lang="en-US">
            <a:solidFill>
              <a:srgbClr val="002060"/>
            </a:solidFill>
          </a:endParaRPr>
        </a:p>
      </dgm:t>
    </dgm:pt>
    <dgm:pt modelId="{A820D6EE-96D5-4862-8332-907493731E1F}" type="parTrans" cxnId="{7267DD38-3CA5-43B3-BFAB-E8F7C9CA16F9}">
      <dgm:prSet/>
      <dgm:spPr/>
    </dgm:pt>
    <dgm:pt modelId="{96F4D403-4C6B-493F-B602-A88E5174231E}" type="sibTrans" cxnId="{7267DD38-3CA5-43B3-BFAB-E8F7C9CA16F9}">
      <dgm:prSet/>
      <dgm:spPr/>
    </dgm:pt>
    <dgm:pt modelId="{459FD2EF-99F3-4AE1-A188-2398B52A69C9}" type="pres">
      <dgm:prSet presAssocID="{7819706A-5CC2-4E5B-8805-032DADEFF839}" presName="linear" presStyleCnt="0">
        <dgm:presLayoutVars>
          <dgm:dir/>
          <dgm:animLvl val="lvl"/>
          <dgm:resizeHandles val="exact"/>
        </dgm:presLayoutVars>
      </dgm:prSet>
      <dgm:spPr/>
    </dgm:pt>
    <dgm:pt modelId="{642484A3-F1AC-4F57-AB02-2ECBD6FCC20D}" type="pres">
      <dgm:prSet presAssocID="{1AA55387-4724-444C-AD01-62E3D1678ACF}" presName="parentLin" presStyleCnt="0"/>
      <dgm:spPr/>
    </dgm:pt>
    <dgm:pt modelId="{399F0C5E-207D-41A4-984B-C6AC2EBE19DF}" type="pres">
      <dgm:prSet presAssocID="{1AA55387-4724-444C-AD01-62E3D1678ACF}" presName="parentLeftMargin" presStyleLbl="node1" presStyleIdx="0" presStyleCnt="3"/>
      <dgm:spPr/>
    </dgm:pt>
    <dgm:pt modelId="{A6ACBEC1-4B39-4D4E-AC98-2C3EEE67292F}" type="pres">
      <dgm:prSet presAssocID="{1AA55387-4724-444C-AD01-62E3D1678ACF}" presName="parentText" presStyleLbl="node1" presStyleIdx="0" presStyleCnt="3">
        <dgm:presLayoutVars>
          <dgm:chMax val="0"/>
          <dgm:bulletEnabled val="1"/>
        </dgm:presLayoutVars>
      </dgm:prSet>
      <dgm:spPr>
        <a:solidFill>
          <a:srgbClr val="7030A0"/>
        </a:solidFill>
      </dgm:spPr>
    </dgm:pt>
    <dgm:pt modelId="{B03165FA-24E4-4498-9CB8-1A2914C0F62B}" type="pres">
      <dgm:prSet presAssocID="{1AA55387-4724-444C-AD01-62E3D1678ACF}" presName="negativeSpace" presStyleCnt="0"/>
      <dgm:spPr/>
    </dgm:pt>
    <dgm:pt modelId="{93544AC5-AD8F-440F-87E1-BBE892C0A8CF}" type="pres">
      <dgm:prSet presAssocID="{1AA55387-4724-444C-AD01-62E3D1678ACF}" presName="childText" presStyleLbl="conFgAcc1" presStyleIdx="0" presStyleCnt="3">
        <dgm:presLayoutVars>
          <dgm:bulletEnabled val="1"/>
        </dgm:presLayoutVars>
      </dgm:prSet>
      <dgm:spPr>
        <a:solidFill>
          <a:schemeClr val="bg1"/>
        </a:solidFill>
      </dgm:spPr>
    </dgm:pt>
    <dgm:pt modelId="{B54A16C0-6E55-4628-95C6-57560D7F6B5C}" type="pres">
      <dgm:prSet presAssocID="{F92C2B9F-2591-42A1-AE97-A9665F485788}" presName="spaceBetweenRectangles" presStyleCnt="0"/>
      <dgm:spPr/>
    </dgm:pt>
    <dgm:pt modelId="{D81245FD-947E-45E5-8BF7-CEBD2EE79DB6}" type="pres">
      <dgm:prSet presAssocID="{F0F45999-4B4B-4BF3-900D-BB05C4A53752}" presName="parentLin" presStyleCnt="0"/>
      <dgm:spPr/>
    </dgm:pt>
    <dgm:pt modelId="{5FC1D349-07C9-488E-AECC-4A7E3821ACFD}" type="pres">
      <dgm:prSet presAssocID="{F0F45999-4B4B-4BF3-900D-BB05C4A53752}" presName="parentLeftMargin" presStyleLbl="node1" presStyleIdx="0" presStyleCnt="3"/>
      <dgm:spPr/>
    </dgm:pt>
    <dgm:pt modelId="{FAF46050-2CA6-49DF-9744-A3AFC645B76A}" type="pres">
      <dgm:prSet presAssocID="{F0F45999-4B4B-4BF3-900D-BB05C4A53752}" presName="parentText" presStyleLbl="node1" presStyleIdx="1" presStyleCnt="3">
        <dgm:presLayoutVars>
          <dgm:chMax val="0"/>
          <dgm:bulletEnabled val="1"/>
        </dgm:presLayoutVars>
      </dgm:prSet>
      <dgm:spPr>
        <a:solidFill>
          <a:schemeClr val="accent6">
            <a:lumMod val="75000"/>
          </a:schemeClr>
        </a:solidFill>
      </dgm:spPr>
    </dgm:pt>
    <dgm:pt modelId="{CCE36713-B5C7-4308-949B-65621E87A0BE}" type="pres">
      <dgm:prSet presAssocID="{F0F45999-4B4B-4BF3-900D-BB05C4A53752}" presName="negativeSpace" presStyleCnt="0"/>
      <dgm:spPr/>
    </dgm:pt>
    <dgm:pt modelId="{11B14DDC-611B-4671-BF4A-05351AB1A229}" type="pres">
      <dgm:prSet presAssocID="{F0F45999-4B4B-4BF3-900D-BB05C4A53752}" presName="childText" presStyleLbl="conFgAcc1" presStyleIdx="1" presStyleCnt="3">
        <dgm:presLayoutVars>
          <dgm:bulletEnabled val="1"/>
        </dgm:presLayoutVars>
      </dgm:prSet>
      <dgm:spPr/>
    </dgm:pt>
    <dgm:pt modelId="{9C1F2BC0-B37B-470D-B290-719C05ED59DE}" type="pres">
      <dgm:prSet presAssocID="{69BAFA1A-CE20-4854-9836-0738689BCF60}" presName="spaceBetweenRectangles" presStyleCnt="0"/>
      <dgm:spPr/>
    </dgm:pt>
    <dgm:pt modelId="{6BA43C0B-87D4-4102-BD01-AA5A455AAAD4}" type="pres">
      <dgm:prSet presAssocID="{A809B0EA-B52E-4B0C-A9CD-7138F9E43D44}" presName="parentLin" presStyleCnt="0"/>
      <dgm:spPr/>
    </dgm:pt>
    <dgm:pt modelId="{6A7571C2-64EE-4749-A612-DB5D29F76F91}" type="pres">
      <dgm:prSet presAssocID="{A809B0EA-B52E-4B0C-A9CD-7138F9E43D44}" presName="parentLeftMargin" presStyleLbl="node1" presStyleIdx="1" presStyleCnt="3"/>
      <dgm:spPr/>
    </dgm:pt>
    <dgm:pt modelId="{D6AB4A96-069A-416D-9425-4BF82CD10F83}" type="pres">
      <dgm:prSet presAssocID="{A809B0EA-B52E-4B0C-A9CD-7138F9E43D44}" presName="parentText" presStyleLbl="node1" presStyleIdx="2" presStyleCnt="3">
        <dgm:presLayoutVars>
          <dgm:chMax val="0"/>
          <dgm:bulletEnabled val="1"/>
        </dgm:presLayoutVars>
      </dgm:prSet>
      <dgm:spPr/>
    </dgm:pt>
    <dgm:pt modelId="{813F9FF9-DBB8-4784-997E-4C18107208ED}" type="pres">
      <dgm:prSet presAssocID="{A809B0EA-B52E-4B0C-A9CD-7138F9E43D44}" presName="negativeSpace" presStyleCnt="0"/>
      <dgm:spPr/>
    </dgm:pt>
    <dgm:pt modelId="{3CC80802-3596-4B0A-8B87-CDEFB4C383D6}" type="pres">
      <dgm:prSet presAssocID="{A809B0EA-B52E-4B0C-A9CD-7138F9E43D44}" presName="childText" presStyleLbl="conFgAcc1" presStyleIdx="2" presStyleCnt="3">
        <dgm:presLayoutVars>
          <dgm:bulletEnabled val="1"/>
        </dgm:presLayoutVars>
      </dgm:prSet>
      <dgm:spPr/>
    </dgm:pt>
  </dgm:ptLst>
  <dgm:cxnLst>
    <dgm:cxn modelId="{495D7C00-C588-4D64-AEBF-38D54A4D3FB2}" srcId="{A809B0EA-B52E-4B0C-A9CD-7138F9E43D44}" destId="{E0B25D83-A0C9-4045-8395-AEA430FF85C3}" srcOrd="2" destOrd="0" parTransId="{A72F5D6D-069A-432F-8F4F-A1BBEC2FC213}" sibTransId="{571D6969-E47E-4796-BBC5-3F0ED5873E3E}"/>
    <dgm:cxn modelId="{AE71E01B-14DF-4D99-8E80-352DBB171D41}" type="presOf" srcId="{7819706A-5CC2-4E5B-8805-032DADEFF839}" destId="{459FD2EF-99F3-4AE1-A188-2398B52A69C9}" srcOrd="0" destOrd="0" presId="urn:microsoft.com/office/officeart/2005/8/layout/list1"/>
    <dgm:cxn modelId="{737CAF1C-B9E4-40E0-A5FD-8006133178D5}" type="presOf" srcId="{A809B0EA-B52E-4B0C-A9CD-7138F9E43D44}" destId="{6A7571C2-64EE-4749-A612-DB5D29F76F91}" srcOrd="0" destOrd="0" presId="urn:microsoft.com/office/officeart/2005/8/layout/list1"/>
    <dgm:cxn modelId="{7267DD38-3CA5-43B3-BFAB-E8F7C9CA16F9}" srcId="{A809B0EA-B52E-4B0C-A9CD-7138F9E43D44}" destId="{5017D370-024F-41C9-A1A7-7234DA666835}" srcOrd="3" destOrd="0" parTransId="{A820D6EE-96D5-4862-8332-907493731E1F}" sibTransId="{96F4D403-4C6B-493F-B602-A88E5174231E}"/>
    <dgm:cxn modelId="{14A3A23C-0788-49BF-9D99-890CE936FC27}" type="presOf" srcId="{5017D370-024F-41C9-A1A7-7234DA666835}" destId="{3CC80802-3596-4B0A-8B87-CDEFB4C383D6}" srcOrd="0" destOrd="3" presId="urn:microsoft.com/office/officeart/2005/8/layout/list1"/>
    <dgm:cxn modelId="{F498FB66-CC90-422E-8F7B-438432BEF42B}" type="presOf" srcId="{E0B25D83-A0C9-4045-8395-AEA430FF85C3}" destId="{3CC80802-3596-4B0A-8B87-CDEFB4C383D6}" srcOrd="0" destOrd="2" presId="urn:microsoft.com/office/officeart/2005/8/layout/list1"/>
    <dgm:cxn modelId="{F37EF76D-C15E-4437-9F3C-A61D5085A6AB}" type="presOf" srcId="{1AA55387-4724-444C-AD01-62E3D1678ACF}" destId="{399F0C5E-207D-41A4-984B-C6AC2EBE19DF}" srcOrd="0" destOrd="0" presId="urn:microsoft.com/office/officeart/2005/8/layout/list1"/>
    <dgm:cxn modelId="{E67C4850-8F1C-4C9F-A81E-8C4BE4907CC7}" type="presOf" srcId="{F0F45999-4B4B-4BF3-900D-BB05C4A53752}" destId="{FAF46050-2CA6-49DF-9744-A3AFC645B76A}" srcOrd="1" destOrd="0" presId="urn:microsoft.com/office/officeart/2005/8/layout/list1"/>
    <dgm:cxn modelId="{21421F51-2345-4E1F-B3AC-29A54C4EF0A4}" type="presOf" srcId="{3BCEF55E-592B-4A17-871E-98183A45B705}" destId="{3CC80802-3596-4B0A-8B87-CDEFB4C383D6}" srcOrd="0" destOrd="0" presId="urn:microsoft.com/office/officeart/2005/8/layout/list1"/>
    <dgm:cxn modelId="{8C89BB79-C91D-4AE2-8BC9-BFDBBCD4CD37}" type="presOf" srcId="{A809B0EA-B52E-4B0C-A9CD-7138F9E43D44}" destId="{D6AB4A96-069A-416D-9425-4BF82CD10F83}" srcOrd="1" destOrd="0" presId="urn:microsoft.com/office/officeart/2005/8/layout/list1"/>
    <dgm:cxn modelId="{FFB51C7B-C2FD-4805-93FB-06E831521F3A}" srcId="{7819706A-5CC2-4E5B-8805-032DADEFF839}" destId="{A809B0EA-B52E-4B0C-A9CD-7138F9E43D44}" srcOrd="2" destOrd="0" parTransId="{A5E394F4-ECCC-4292-9F06-9EE43C95FDA6}" sibTransId="{E3EE2033-34DA-4CDE-B4B2-2BF0F6308AB5}"/>
    <dgm:cxn modelId="{68A60983-5F79-4B6A-8B4E-5DC1F0DF5E54}" type="presOf" srcId="{F0F45999-4B4B-4BF3-900D-BB05C4A53752}" destId="{5FC1D349-07C9-488E-AECC-4A7E3821ACFD}" srcOrd="0" destOrd="0" presId="urn:microsoft.com/office/officeart/2005/8/layout/list1"/>
    <dgm:cxn modelId="{29CD6BC5-5D26-4A85-986B-F440239D63E1}" type="presOf" srcId="{1AA55387-4724-444C-AD01-62E3D1678ACF}" destId="{A6ACBEC1-4B39-4D4E-AC98-2C3EEE67292F}" srcOrd="1" destOrd="0" presId="urn:microsoft.com/office/officeart/2005/8/layout/list1"/>
    <dgm:cxn modelId="{D57309CB-85CE-4AA3-A0DB-7BF866BC5388}" srcId="{7819706A-5CC2-4E5B-8805-032DADEFF839}" destId="{1AA55387-4724-444C-AD01-62E3D1678ACF}" srcOrd="0" destOrd="0" parTransId="{7F9DA148-5452-4562-BDCD-8A9CAF01E82A}" sibTransId="{F92C2B9F-2591-42A1-AE97-A9665F485788}"/>
    <dgm:cxn modelId="{723828E6-4AF4-48F2-B6C9-8ACF01EC5051}" srcId="{A809B0EA-B52E-4B0C-A9CD-7138F9E43D44}" destId="{739BD332-75ED-441B-A8D8-0EA40E384CF3}" srcOrd="1" destOrd="0" parTransId="{EE817C74-8470-4A5F-A338-FAC781EFAB7F}" sibTransId="{429471DC-432A-490A-82AA-E63E22C1247E}"/>
    <dgm:cxn modelId="{36D199F7-DD8C-43B0-80F0-603C5205A7D0}" type="presOf" srcId="{739BD332-75ED-441B-A8D8-0EA40E384CF3}" destId="{3CC80802-3596-4B0A-8B87-CDEFB4C383D6}" srcOrd="0" destOrd="1" presId="urn:microsoft.com/office/officeart/2005/8/layout/list1"/>
    <dgm:cxn modelId="{973688FD-7B3D-4712-8AD1-1115A615829A}" srcId="{A809B0EA-B52E-4B0C-A9CD-7138F9E43D44}" destId="{3BCEF55E-592B-4A17-871E-98183A45B705}" srcOrd="0" destOrd="0" parTransId="{4DFAE48E-B8C1-4C11-AED2-973142A06819}" sibTransId="{49CC8D8D-F2A5-4CF6-A014-D0CE80430816}"/>
    <dgm:cxn modelId="{591381FF-D5E7-4B98-B843-4C5936763F74}" srcId="{7819706A-5CC2-4E5B-8805-032DADEFF839}" destId="{F0F45999-4B4B-4BF3-900D-BB05C4A53752}" srcOrd="1" destOrd="0" parTransId="{84BA52E7-116A-47C6-83BF-EA2791D8C732}" sibTransId="{69BAFA1A-CE20-4854-9836-0738689BCF60}"/>
    <dgm:cxn modelId="{89591D05-8497-4852-A475-A4A9B1A68DF5}" type="presParOf" srcId="{459FD2EF-99F3-4AE1-A188-2398B52A69C9}" destId="{642484A3-F1AC-4F57-AB02-2ECBD6FCC20D}" srcOrd="0" destOrd="0" presId="urn:microsoft.com/office/officeart/2005/8/layout/list1"/>
    <dgm:cxn modelId="{27A566C2-C178-4BF0-9C71-084259CCE727}" type="presParOf" srcId="{642484A3-F1AC-4F57-AB02-2ECBD6FCC20D}" destId="{399F0C5E-207D-41A4-984B-C6AC2EBE19DF}" srcOrd="0" destOrd="0" presId="urn:microsoft.com/office/officeart/2005/8/layout/list1"/>
    <dgm:cxn modelId="{96425187-1383-488B-A0A5-97CB7F695FB1}" type="presParOf" srcId="{642484A3-F1AC-4F57-AB02-2ECBD6FCC20D}" destId="{A6ACBEC1-4B39-4D4E-AC98-2C3EEE67292F}" srcOrd="1" destOrd="0" presId="urn:microsoft.com/office/officeart/2005/8/layout/list1"/>
    <dgm:cxn modelId="{924E4AFA-4CDE-4993-86F5-236EDE7D63B7}" type="presParOf" srcId="{459FD2EF-99F3-4AE1-A188-2398B52A69C9}" destId="{B03165FA-24E4-4498-9CB8-1A2914C0F62B}" srcOrd="1" destOrd="0" presId="urn:microsoft.com/office/officeart/2005/8/layout/list1"/>
    <dgm:cxn modelId="{201964F7-817B-46E1-8882-0F68C0972731}" type="presParOf" srcId="{459FD2EF-99F3-4AE1-A188-2398B52A69C9}" destId="{93544AC5-AD8F-440F-87E1-BBE892C0A8CF}" srcOrd="2" destOrd="0" presId="urn:microsoft.com/office/officeart/2005/8/layout/list1"/>
    <dgm:cxn modelId="{6A66BAAC-6BA2-42C2-896A-5C0D5BE1779C}" type="presParOf" srcId="{459FD2EF-99F3-4AE1-A188-2398B52A69C9}" destId="{B54A16C0-6E55-4628-95C6-57560D7F6B5C}" srcOrd="3" destOrd="0" presId="urn:microsoft.com/office/officeart/2005/8/layout/list1"/>
    <dgm:cxn modelId="{A54CDFB2-67C2-4931-8ED7-30E427A31C88}" type="presParOf" srcId="{459FD2EF-99F3-4AE1-A188-2398B52A69C9}" destId="{D81245FD-947E-45E5-8BF7-CEBD2EE79DB6}" srcOrd="4" destOrd="0" presId="urn:microsoft.com/office/officeart/2005/8/layout/list1"/>
    <dgm:cxn modelId="{2508C314-1196-46E3-9AC8-B180D42990D0}" type="presParOf" srcId="{D81245FD-947E-45E5-8BF7-CEBD2EE79DB6}" destId="{5FC1D349-07C9-488E-AECC-4A7E3821ACFD}" srcOrd="0" destOrd="0" presId="urn:microsoft.com/office/officeart/2005/8/layout/list1"/>
    <dgm:cxn modelId="{7848ED2C-EE47-45C8-806A-2F75A8EB255B}" type="presParOf" srcId="{D81245FD-947E-45E5-8BF7-CEBD2EE79DB6}" destId="{FAF46050-2CA6-49DF-9744-A3AFC645B76A}" srcOrd="1" destOrd="0" presId="urn:microsoft.com/office/officeart/2005/8/layout/list1"/>
    <dgm:cxn modelId="{DC1D440F-F687-4703-B8C8-94714F8AEA52}" type="presParOf" srcId="{459FD2EF-99F3-4AE1-A188-2398B52A69C9}" destId="{CCE36713-B5C7-4308-949B-65621E87A0BE}" srcOrd="5" destOrd="0" presId="urn:microsoft.com/office/officeart/2005/8/layout/list1"/>
    <dgm:cxn modelId="{E44C7CB8-DCC5-415B-B23A-BC499B70FD69}" type="presParOf" srcId="{459FD2EF-99F3-4AE1-A188-2398B52A69C9}" destId="{11B14DDC-611B-4671-BF4A-05351AB1A229}" srcOrd="6" destOrd="0" presId="urn:microsoft.com/office/officeart/2005/8/layout/list1"/>
    <dgm:cxn modelId="{08C135C6-40BA-42D7-BD05-ACF78E966C4C}" type="presParOf" srcId="{459FD2EF-99F3-4AE1-A188-2398B52A69C9}" destId="{9C1F2BC0-B37B-470D-B290-719C05ED59DE}" srcOrd="7" destOrd="0" presId="urn:microsoft.com/office/officeart/2005/8/layout/list1"/>
    <dgm:cxn modelId="{315E78E3-7CE4-45C1-A3B2-13DCA616755A}" type="presParOf" srcId="{459FD2EF-99F3-4AE1-A188-2398B52A69C9}" destId="{6BA43C0B-87D4-4102-BD01-AA5A455AAAD4}" srcOrd="8" destOrd="0" presId="urn:microsoft.com/office/officeart/2005/8/layout/list1"/>
    <dgm:cxn modelId="{04C42991-E8FA-4880-AA3C-19A4C807EFB0}" type="presParOf" srcId="{6BA43C0B-87D4-4102-BD01-AA5A455AAAD4}" destId="{6A7571C2-64EE-4749-A612-DB5D29F76F91}" srcOrd="0" destOrd="0" presId="urn:microsoft.com/office/officeart/2005/8/layout/list1"/>
    <dgm:cxn modelId="{042EDC85-5837-4EDA-A666-0A455F3437CD}" type="presParOf" srcId="{6BA43C0B-87D4-4102-BD01-AA5A455AAAD4}" destId="{D6AB4A96-069A-416D-9425-4BF82CD10F83}" srcOrd="1" destOrd="0" presId="urn:microsoft.com/office/officeart/2005/8/layout/list1"/>
    <dgm:cxn modelId="{5CBA3440-1B1A-4645-B576-852463C9DC5C}" type="presParOf" srcId="{459FD2EF-99F3-4AE1-A188-2398B52A69C9}" destId="{813F9FF9-DBB8-4784-997E-4C18107208ED}" srcOrd="9" destOrd="0" presId="urn:microsoft.com/office/officeart/2005/8/layout/list1"/>
    <dgm:cxn modelId="{85A4EC22-6F9E-407A-B723-40051861820D}" type="presParOf" srcId="{459FD2EF-99F3-4AE1-A188-2398B52A69C9}" destId="{3CC80802-3596-4B0A-8B87-CDEFB4C383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D16555-94F5-4BC1-99BF-427E819B60F1}" type="doc">
      <dgm:prSet loTypeId="urn:microsoft.com/office/officeart/2016/7/layout/VerticalDownArrowProcess" loCatId="process" qsTypeId="urn:microsoft.com/office/officeart/2005/8/quickstyle/simple5" qsCatId="simple" csTypeId="urn:microsoft.com/office/officeart/2005/8/colors/colorful5" csCatId="colorful"/>
      <dgm:spPr/>
      <dgm:t>
        <a:bodyPr/>
        <a:lstStyle/>
        <a:p>
          <a:endParaRPr lang="en-US"/>
        </a:p>
      </dgm:t>
    </dgm:pt>
    <dgm:pt modelId="{4063A71F-92B7-4A5B-8B76-39A584B4A94E}">
      <dgm:prSet/>
      <dgm:spPr/>
      <dgm:t>
        <a:bodyPr/>
        <a:lstStyle/>
        <a:p>
          <a:r>
            <a:rPr lang="en-US">
              <a:solidFill>
                <a:srgbClr val="002060"/>
              </a:solidFill>
            </a:rPr>
            <a:t>Click on</a:t>
          </a:r>
        </a:p>
      </dgm:t>
    </dgm:pt>
    <dgm:pt modelId="{46949817-AAF8-4A80-8ED2-5BF2F250902E}" type="parTrans" cxnId="{330115D8-5D40-44C7-9F11-1AF0330DD2FA}">
      <dgm:prSet/>
      <dgm:spPr/>
      <dgm:t>
        <a:bodyPr/>
        <a:lstStyle/>
        <a:p>
          <a:endParaRPr lang="en-US"/>
        </a:p>
      </dgm:t>
    </dgm:pt>
    <dgm:pt modelId="{A782043C-A8B1-48DB-B1B6-26931D7FA9E0}" type="sibTrans" cxnId="{330115D8-5D40-44C7-9F11-1AF0330DD2FA}">
      <dgm:prSet/>
      <dgm:spPr/>
      <dgm:t>
        <a:bodyPr/>
        <a:lstStyle/>
        <a:p>
          <a:endParaRPr lang="en-US"/>
        </a:p>
      </dgm:t>
    </dgm:pt>
    <dgm:pt modelId="{09B870D1-187B-41EA-94CF-F883E2714B8D}">
      <dgm:prSet/>
      <dgm:spPr/>
      <dgm:t>
        <a:bodyPr/>
        <a:lstStyle/>
        <a:p>
          <a:pPr rtl="0"/>
          <a:r>
            <a:rPr lang="en-US">
              <a:solidFill>
                <a:srgbClr val="002060"/>
              </a:solidFill>
              <a:latin typeface="Calibri Light" panose="020F0302020204030204"/>
            </a:rPr>
            <a:t>Document Settings (on MORA homepage)</a:t>
          </a:r>
          <a:endParaRPr lang="en-US">
            <a:solidFill>
              <a:srgbClr val="002060"/>
            </a:solidFill>
          </a:endParaRPr>
        </a:p>
      </dgm:t>
    </dgm:pt>
    <dgm:pt modelId="{20AA2356-5764-4D95-AF2C-0ED58ED91588}" type="parTrans" cxnId="{4A74FFCE-AA63-4341-A417-21BC12926B68}">
      <dgm:prSet/>
      <dgm:spPr/>
      <dgm:t>
        <a:bodyPr/>
        <a:lstStyle/>
        <a:p>
          <a:endParaRPr lang="en-US"/>
        </a:p>
      </dgm:t>
    </dgm:pt>
    <dgm:pt modelId="{72415FB9-94E5-4F30-B74F-A483354A413E}" type="sibTrans" cxnId="{4A74FFCE-AA63-4341-A417-21BC12926B68}">
      <dgm:prSet/>
      <dgm:spPr/>
      <dgm:t>
        <a:bodyPr/>
        <a:lstStyle/>
        <a:p>
          <a:endParaRPr lang="en-US"/>
        </a:p>
      </dgm:t>
    </dgm:pt>
    <dgm:pt modelId="{7303C52F-94D3-4612-9FE3-0A47CE41A22F}">
      <dgm:prSet/>
      <dgm:spPr/>
      <dgm:t>
        <a:bodyPr/>
        <a:lstStyle/>
        <a:p>
          <a:pPr rtl="0"/>
          <a:r>
            <a:rPr lang="en-US">
              <a:solidFill>
                <a:srgbClr val="002060"/>
              </a:solidFill>
              <a:latin typeface="Calibri Light" panose="020F0302020204030204"/>
            </a:rPr>
            <a:t>Add in</a:t>
          </a:r>
          <a:endParaRPr lang="en-US">
            <a:solidFill>
              <a:srgbClr val="002060"/>
            </a:solidFill>
          </a:endParaRPr>
        </a:p>
      </dgm:t>
    </dgm:pt>
    <dgm:pt modelId="{E533D20B-E5C5-4CB8-A392-DF6D8EED202C}" type="parTrans" cxnId="{9721E3F2-E877-444A-B088-D57F062DA1E0}">
      <dgm:prSet/>
      <dgm:spPr/>
      <dgm:t>
        <a:bodyPr/>
        <a:lstStyle/>
        <a:p>
          <a:endParaRPr lang="en-US"/>
        </a:p>
      </dgm:t>
    </dgm:pt>
    <dgm:pt modelId="{429ED924-AE5A-4795-93D9-68E211047047}" type="sibTrans" cxnId="{9721E3F2-E877-444A-B088-D57F062DA1E0}">
      <dgm:prSet/>
      <dgm:spPr/>
      <dgm:t>
        <a:bodyPr/>
        <a:lstStyle/>
        <a:p>
          <a:endParaRPr lang="en-US"/>
        </a:p>
      </dgm:t>
    </dgm:pt>
    <dgm:pt modelId="{EB2749A0-1B0D-4710-B9FF-F5EC34354455}">
      <dgm:prSet/>
      <dgm:spPr/>
      <dgm:t>
        <a:bodyPr/>
        <a:lstStyle/>
        <a:p>
          <a:pPr rtl="0"/>
          <a:r>
            <a:rPr lang="en-US">
              <a:solidFill>
                <a:srgbClr val="002060"/>
              </a:solidFill>
              <a:latin typeface="Calibri Light" panose="020F0302020204030204"/>
            </a:rPr>
            <a:t>The clinician's email</a:t>
          </a:r>
          <a:endParaRPr lang="en-US">
            <a:solidFill>
              <a:srgbClr val="002060"/>
            </a:solidFill>
          </a:endParaRPr>
        </a:p>
      </dgm:t>
    </dgm:pt>
    <dgm:pt modelId="{623B1D61-E504-455D-828B-8E831F57DC85}" type="parTrans" cxnId="{FD90207E-1094-4717-A316-9D4B676173F7}">
      <dgm:prSet/>
      <dgm:spPr/>
      <dgm:t>
        <a:bodyPr/>
        <a:lstStyle/>
        <a:p>
          <a:endParaRPr lang="en-US"/>
        </a:p>
      </dgm:t>
    </dgm:pt>
    <dgm:pt modelId="{C6D216E4-9E44-4F21-BEC3-232B17824646}" type="sibTrans" cxnId="{FD90207E-1094-4717-A316-9D4B676173F7}">
      <dgm:prSet/>
      <dgm:spPr/>
      <dgm:t>
        <a:bodyPr/>
        <a:lstStyle/>
        <a:p>
          <a:endParaRPr lang="en-US"/>
        </a:p>
      </dgm:t>
    </dgm:pt>
    <dgm:pt modelId="{7A4FEF23-033A-45C3-9B28-03FA39FF198C}">
      <dgm:prSet/>
      <dgm:spPr/>
      <dgm:t>
        <a:bodyPr/>
        <a:lstStyle/>
        <a:p>
          <a:r>
            <a:rPr lang="en-US">
              <a:solidFill>
                <a:srgbClr val="002060"/>
              </a:solidFill>
            </a:rPr>
            <a:t>Select</a:t>
          </a:r>
        </a:p>
      </dgm:t>
    </dgm:pt>
    <dgm:pt modelId="{F988177A-9E65-4760-B14D-220BDB9CA5A2}" type="parTrans" cxnId="{083C8172-B227-4191-91AA-E2221B17113C}">
      <dgm:prSet/>
      <dgm:spPr/>
      <dgm:t>
        <a:bodyPr/>
        <a:lstStyle/>
        <a:p>
          <a:endParaRPr lang="en-US"/>
        </a:p>
      </dgm:t>
    </dgm:pt>
    <dgm:pt modelId="{66DD5B13-7F4B-492B-B54F-6A453BC020EC}" type="sibTrans" cxnId="{083C8172-B227-4191-91AA-E2221B17113C}">
      <dgm:prSet/>
      <dgm:spPr/>
      <dgm:t>
        <a:bodyPr/>
        <a:lstStyle/>
        <a:p>
          <a:endParaRPr lang="en-US"/>
        </a:p>
      </dgm:t>
    </dgm:pt>
    <dgm:pt modelId="{B5A94676-7AC3-473D-8FAA-60FDE11ED46C}">
      <dgm:prSet/>
      <dgm:spPr/>
      <dgm:t>
        <a:bodyPr/>
        <a:lstStyle/>
        <a:p>
          <a:pPr rtl="0"/>
          <a:r>
            <a:rPr lang="en-US">
              <a:solidFill>
                <a:srgbClr val="002060"/>
              </a:solidFill>
              <a:latin typeface="Calibri Light" panose="020F0302020204030204"/>
            </a:rPr>
            <a:t>Grant Temporary Access</a:t>
          </a:r>
          <a:endParaRPr lang="en-US">
            <a:solidFill>
              <a:srgbClr val="002060"/>
            </a:solidFill>
          </a:endParaRPr>
        </a:p>
      </dgm:t>
    </dgm:pt>
    <dgm:pt modelId="{1EB18D30-F75B-4887-9639-7B7A83BD5ED3}" type="parTrans" cxnId="{8E4ACE09-BD9B-4681-8883-7968022E1729}">
      <dgm:prSet/>
      <dgm:spPr/>
      <dgm:t>
        <a:bodyPr/>
        <a:lstStyle/>
        <a:p>
          <a:endParaRPr lang="en-US"/>
        </a:p>
      </dgm:t>
    </dgm:pt>
    <dgm:pt modelId="{F2478446-5AC0-4C62-AD32-0E84F49FCD7C}" type="sibTrans" cxnId="{8E4ACE09-BD9B-4681-8883-7968022E1729}">
      <dgm:prSet/>
      <dgm:spPr/>
      <dgm:t>
        <a:bodyPr/>
        <a:lstStyle/>
        <a:p>
          <a:endParaRPr lang="en-US"/>
        </a:p>
      </dgm:t>
    </dgm:pt>
    <dgm:pt modelId="{E89354A1-2923-4F45-AB61-16F04DAB35FA}" type="pres">
      <dgm:prSet presAssocID="{9FD16555-94F5-4BC1-99BF-427E819B60F1}" presName="Name0" presStyleCnt="0">
        <dgm:presLayoutVars>
          <dgm:dir/>
          <dgm:animLvl val="lvl"/>
          <dgm:resizeHandles val="exact"/>
        </dgm:presLayoutVars>
      </dgm:prSet>
      <dgm:spPr/>
    </dgm:pt>
    <dgm:pt modelId="{B12DA1CE-0190-482B-88AA-11BC4231D6E3}" type="pres">
      <dgm:prSet presAssocID="{7A4FEF23-033A-45C3-9B28-03FA39FF198C}" presName="boxAndChildren" presStyleCnt="0"/>
      <dgm:spPr/>
    </dgm:pt>
    <dgm:pt modelId="{C0193CAC-A221-4730-AB58-43D087F5DD91}" type="pres">
      <dgm:prSet presAssocID="{7A4FEF23-033A-45C3-9B28-03FA39FF198C}" presName="parentTextBox" presStyleLbl="alignNode1" presStyleIdx="0" presStyleCnt="3"/>
      <dgm:spPr/>
    </dgm:pt>
    <dgm:pt modelId="{5B0A5AD7-00AA-4837-9273-7A871750AF6B}" type="pres">
      <dgm:prSet presAssocID="{7A4FEF23-033A-45C3-9B28-03FA39FF198C}" presName="descendantBox" presStyleLbl="bgAccFollowNode1" presStyleIdx="0" presStyleCnt="3"/>
      <dgm:spPr/>
    </dgm:pt>
    <dgm:pt modelId="{75D80812-6E08-43D1-9981-A9EFF831FBE7}" type="pres">
      <dgm:prSet presAssocID="{429ED924-AE5A-4795-93D9-68E211047047}" presName="sp" presStyleCnt="0"/>
      <dgm:spPr/>
    </dgm:pt>
    <dgm:pt modelId="{CF8B5BCC-D664-41B7-AFD8-DDFCF09CE249}" type="pres">
      <dgm:prSet presAssocID="{7303C52F-94D3-4612-9FE3-0A47CE41A22F}" presName="arrowAndChildren" presStyleCnt="0"/>
      <dgm:spPr/>
    </dgm:pt>
    <dgm:pt modelId="{A2911E74-CA84-41AB-8B82-E03B8B67710A}" type="pres">
      <dgm:prSet presAssocID="{7303C52F-94D3-4612-9FE3-0A47CE41A22F}" presName="parentTextArrow" presStyleLbl="node1" presStyleIdx="0" presStyleCnt="0"/>
      <dgm:spPr/>
    </dgm:pt>
    <dgm:pt modelId="{8F4AE5D1-8559-4C1C-AB1B-D5BC486D0954}" type="pres">
      <dgm:prSet presAssocID="{7303C52F-94D3-4612-9FE3-0A47CE41A22F}" presName="arrow" presStyleLbl="alignNode1" presStyleIdx="1" presStyleCnt="3"/>
      <dgm:spPr/>
    </dgm:pt>
    <dgm:pt modelId="{21484529-5552-49F4-A44C-712C60A66F18}" type="pres">
      <dgm:prSet presAssocID="{7303C52F-94D3-4612-9FE3-0A47CE41A22F}" presName="descendantArrow" presStyleLbl="bgAccFollowNode1" presStyleIdx="1" presStyleCnt="3"/>
      <dgm:spPr/>
    </dgm:pt>
    <dgm:pt modelId="{6E8DDF4B-1913-4ED9-A895-264FF64143D3}" type="pres">
      <dgm:prSet presAssocID="{A782043C-A8B1-48DB-B1B6-26931D7FA9E0}" presName="sp" presStyleCnt="0"/>
      <dgm:spPr/>
    </dgm:pt>
    <dgm:pt modelId="{7BA5E0E0-25AC-4A92-A4FE-735ED1694EC6}" type="pres">
      <dgm:prSet presAssocID="{4063A71F-92B7-4A5B-8B76-39A584B4A94E}" presName="arrowAndChildren" presStyleCnt="0"/>
      <dgm:spPr/>
    </dgm:pt>
    <dgm:pt modelId="{1121C222-BD92-4584-B829-568E5C3B5D54}" type="pres">
      <dgm:prSet presAssocID="{4063A71F-92B7-4A5B-8B76-39A584B4A94E}" presName="parentTextArrow" presStyleLbl="node1" presStyleIdx="0" presStyleCnt="0"/>
      <dgm:spPr/>
    </dgm:pt>
    <dgm:pt modelId="{2D07C123-494A-44E8-84AE-31FE01383376}" type="pres">
      <dgm:prSet presAssocID="{4063A71F-92B7-4A5B-8B76-39A584B4A94E}" presName="arrow" presStyleLbl="alignNode1" presStyleIdx="2" presStyleCnt="3"/>
      <dgm:spPr/>
    </dgm:pt>
    <dgm:pt modelId="{F6FBA15E-44FD-49A2-BB0C-61C242FEE4BC}" type="pres">
      <dgm:prSet presAssocID="{4063A71F-92B7-4A5B-8B76-39A584B4A94E}" presName="descendantArrow" presStyleLbl="bgAccFollowNode1" presStyleIdx="2" presStyleCnt="3"/>
      <dgm:spPr/>
    </dgm:pt>
  </dgm:ptLst>
  <dgm:cxnLst>
    <dgm:cxn modelId="{66BF0E04-157E-4F00-BBA3-1FE5CC6E55E0}" type="presOf" srcId="{EB2749A0-1B0D-4710-B9FF-F5EC34354455}" destId="{21484529-5552-49F4-A44C-712C60A66F18}" srcOrd="0" destOrd="0" presId="urn:microsoft.com/office/officeart/2016/7/layout/VerticalDownArrowProcess"/>
    <dgm:cxn modelId="{2CDD6309-4373-4AB9-B2D3-3A502F3D725C}" type="presOf" srcId="{7303C52F-94D3-4612-9FE3-0A47CE41A22F}" destId="{8F4AE5D1-8559-4C1C-AB1B-D5BC486D0954}" srcOrd="1" destOrd="0" presId="urn:microsoft.com/office/officeart/2016/7/layout/VerticalDownArrowProcess"/>
    <dgm:cxn modelId="{8E4ACE09-BD9B-4681-8883-7968022E1729}" srcId="{7A4FEF23-033A-45C3-9B28-03FA39FF198C}" destId="{B5A94676-7AC3-473D-8FAA-60FDE11ED46C}" srcOrd="0" destOrd="0" parTransId="{1EB18D30-F75B-4887-9639-7B7A83BD5ED3}" sibTransId="{F2478446-5AC0-4C62-AD32-0E84F49FCD7C}"/>
    <dgm:cxn modelId="{D5B93725-A920-46CC-84E4-A7777E789B1A}" type="presOf" srcId="{7A4FEF23-033A-45C3-9B28-03FA39FF198C}" destId="{C0193CAC-A221-4730-AB58-43D087F5DD91}" srcOrd="0" destOrd="0" presId="urn:microsoft.com/office/officeart/2016/7/layout/VerticalDownArrowProcess"/>
    <dgm:cxn modelId="{62E92131-09D8-4F87-8838-39ED97CE74BA}" type="presOf" srcId="{09B870D1-187B-41EA-94CF-F883E2714B8D}" destId="{F6FBA15E-44FD-49A2-BB0C-61C242FEE4BC}" srcOrd="0" destOrd="0" presId="urn:microsoft.com/office/officeart/2016/7/layout/VerticalDownArrowProcess"/>
    <dgm:cxn modelId="{6A2BDD62-0111-429C-9179-487E9946879B}" type="presOf" srcId="{7303C52F-94D3-4612-9FE3-0A47CE41A22F}" destId="{A2911E74-CA84-41AB-8B82-E03B8B67710A}" srcOrd="0" destOrd="0" presId="urn:microsoft.com/office/officeart/2016/7/layout/VerticalDownArrowProcess"/>
    <dgm:cxn modelId="{C7C99949-B464-42FE-8666-4DD2D6E2A32E}" type="presOf" srcId="{9FD16555-94F5-4BC1-99BF-427E819B60F1}" destId="{E89354A1-2923-4F45-AB61-16F04DAB35FA}" srcOrd="0" destOrd="0" presId="urn:microsoft.com/office/officeart/2016/7/layout/VerticalDownArrowProcess"/>
    <dgm:cxn modelId="{083C8172-B227-4191-91AA-E2221B17113C}" srcId="{9FD16555-94F5-4BC1-99BF-427E819B60F1}" destId="{7A4FEF23-033A-45C3-9B28-03FA39FF198C}" srcOrd="2" destOrd="0" parTransId="{F988177A-9E65-4760-B14D-220BDB9CA5A2}" sibTransId="{66DD5B13-7F4B-492B-B54F-6A453BC020EC}"/>
    <dgm:cxn modelId="{868C7B54-1399-4D28-B19A-7E06CE4D2545}" type="presOf" srcId="{4063A71F-92B7-4A5B-8B76-39A584B4A94E}" destId="{1121C222-BD92-4584-B829-568E5C3B5D54}" srcOrd="0" destOrd="0" presId="urn:microsoft.com/office/officeart/2016/7/layout/VerticalDownArrowProcess"/>
    <dgm:cxn modelId="{FD90207E-1094-4717-A316-9D4B676173F7}" srcId="{7303C52F-94D3-4612-9FE3-0A47CE41A22F}" destId="{EB2749A0-1B0D-4710-B9FF-F5EC34354455}" srcOrd="0" destOrd="0" parTransId="{623B1D61-E504-455D-828B-8E831F57DC85}" sibTransId="{C6D216E4-9E44-4F21-BEC3-232B17824646}"/>
    <dgm:cxn modelId="{3ADE7D85-7BCA-4D08-B6C7-3205CF7B6260}" type="presOf" srcId="{B5A94676-7AC3-473D-8FAA-60FDE11ED46C}" destId="{5B0A5AD7-00AA-4837-9273-7A871750AF6B}" srcOrd="0" destOrd="0" presId="urn:microsoft.com/office/officeart/2016/7/layout/VerticalDownArrowProcess"/>
    <dgm:cxn modelId="{BCB62692-5C1F-451F-9E09-41AE287FAE05}" type="presOf" srcId="{4063A71F-92B7-4A5B-8B76-39A584B4A94E}" destId="{2D07C123-494A-44E8-84AE-31FE01383376}" srcOrd="1" destOrd="0" presId="urn:microsoft.com/office/officeart/2016/7/layout/VerticalDownArrowProcess"/>
    <dgm:cxn modelId="{4A74FFCE-AA63-4341-A417-21BC12926B68}" srcId="{4063A71F-92B7-4A5B-8B76-39A584B4A94E}" destId="{09B870D1-187B-41EA-94CF-F883E2714B8D}" srcOrd="0" destOrd="0" parTransId="{20AA2356-5764-4D95-AF2C-0ED58ED91588}" sibTransId="{72415FB9-94E5-4F30-B74F-A483354A413E}"/>
    <dgm:cxn modelId="{330115D8-5D40-44C7-9F11-1AF0330DD2FA}" srcId="{9FD16555-94F5-4BC1-99BF-427E819B60F1}" destId="{4063A71F-92B7-4A5B-8B76-39A584B4A94E}" srcOrd="0" destOrd="0" parTransId="{46949817-AAF8-4A80-8ED2-5BF2F250902E}" sibTransId="{A782043C-A8B1-48DB-B1B6-26931D7FA9E0}"/>
    <dgm:cxn modelId="{9721E3F2-E877-444A-B088-D57F062DA1E0}" srcId="{9FD16555-94F5-4BC1-99BF-427E819B60F1}" destId="{7303C52F-94D3-4612-9FE3-0A47CE41A22F}" srcOrd="1" destOrd="0" parTransId="{E533D20B-E5C5-4CB8-A392-DF6D8EED202C}" sibTransId="{429ED924-AE5A-4795-93D9-68E211047047}"/>
    <dgm:cxn modelId="{7789F6BE-E0F6-4C2E-BFBB-236DE27AC646}" type="presParOf" srcId="{E89354A1-2923-4F45-AB61-16F04DAB35FA}" destId="{B12DA1CE-0190-482B-88AA-11BC4231D6E3}" srcOrd="0" destOrd="0" presId="urn:microsoft.com/office/officeart/2016/7/layout/VerticalDownArrowProcess"/>
    <dgm:cxn modelId="{BC8CD711-7FA6-4448-9875-BF45A84E30F7}" type="presParOf" srcId="{B12DA1CE-0190-482B-88AA-11BC4231D6E3}" destId="{C0193CAC-A221-4730-AB58-43D087F5DD91}" srcOrd="0" destOrd="0" presId="urn:microsoft.com/office/officeart/2016/7/layout/VerticalDownArrowProcess"/>
    <dgm:cxn modelId="{BCAE8488-2A1D-4046-903F-BCB450420F73}" type="presParOf" srcId="{B12DA1CE-0190-482B-88AA-11BC4231D6E3}" destId="{5B0A5AD7-00AA-4837-9273-7A871750AF6B}" srcOrd="1" destOrd="0" presId="urn:microsoft.com/office/officeart/2016/7/layout/VerticalDownArrowProcess"/>
    <dgm:cxn modelId="{36184028-C6E6-4873-ADBB-866EC04F233A}" type="presParOf" srcId="{E89354A1-2923-4F45-AB61-16F04DAB35FA}" destId="{75D80812-6E08-43D1-9981-A9EFF831FBE7}" srcOrd="1" destOrd="0" presId="urn:microsoft.com/office/officeart/2016/7/layout/VerticalDownArrowProcess"/>
    <dgm:cxn modelId="{B380A15B-C486-43BB-B011-592D9CE03736}" type="presParOf" srcId="{E89354A1-2923-4F45-AB61-16F04DAB35FA}" destId="{CF8B5BCC-D664-41B7-AFD8-DDFCF09CE249}" srcOrd="2" destOrd="0" presId="urn:microsoft.com/office/officeart/2016/7/layout/VerticalDownArrowProcess"/>
    <dgm:cxn modelId="{A31AD283-CB62-4507-A196-4ECAB8739626}" type="presParOf" srcId="{CF8B5BCC-D664-41B7-AFD8-DDFCF09CE249}" destId="{A2911E74-CA84-41AB-8B82-E03B8B67710A}" srcOrd="0" destOrd="0" presId="urn:microsoft.com/office/officeart/2016/7/layout/VerticalDownArrowProcess"/>
    <dgm:cxn modelId="{C73CEE0E-11A6-4678-942C-083E83561579}" type="presParOf" srcId="{CF8B5BCC-D664-41B7-AFD8-DDFCF09CE249}" destId="{8F4AE5D1-8559-4C1C-AB1B-D5BC486D0954}" srcOrd="1" destOrd="0" presId="urn:microsoft.com/office/officeart/2016/7/layout/VerticalDownArrowProcess"/>
    <dgm:cxn modelId="{93B269EA-BB06-4FE4-B2F3-609AE7449262}" type="presParOf" srcId="{CF8B5BCC-D664-41B7-AFD8-DDFCF09CE249}" destId="{21484529-5552-49F4-A44C-712C60A66F18}" srcOrd="2" destOrd="0" presId="urn:microsoft.com/office/officeart/2016/7/layout/VerticalDownArrowProcess"/>
    <dgm:cxn modelId="{682A2287-4152-46AD-8C3D-0A5E892A1950}" type="presParOf" srcId="{E89354A1-2923-4F45-AB61-16F04DAB35FA}" destId="{6E8DDF4B-1913-4ED9-A895-264FF64143D3}" srcOrd="3" destOrd="0" presId="urn:microsoft.com/office/officeart/2016/7/layout/VerticalDownArrowProcess"/>
    <dgm:cxn modelId="{E2407C5A-86CA-40FE-A5AD-37CB38855A1B}" type="presParOf" srcId="{E89354A1-2923-4F45-AB61-16F04DAB35FA}" destId="{7BA5E0E0-25AC-4A92-A4FE-735ED1694EC6}" srcOrd="4" destOrd="0" presId="urn:microsoft.com/office/officeart/2016/7/layout/VerticalDownArrowProcess"/>
    <dgm:cxn modelId="{0F84014A-F44D-435D-BF3C-EA78CFC7F377}" type="presParOf" srcId="{7BA5E0E0-25AC-4A92-A4FE-735ED1694EC6}" destId="{1121C222-BD92-4584-B829-568E5C3B5D54}" srcOrd="0" destOrd="0" presId="urn:microsoft.com/office/officeart/2016/7/layout/VerticalDownArrowProcess"/>
    <dgm:cxn modelId="{AA9B1883-C212-48F1-9E4A-9192523676FA}" type="presParOf" srcId="{7BA5E0E0-25AC-4A92-A4FE-735ED1694EC6}" destId="{2D07C123-494A-44E8-84AE-31FE01383376}" srcOrd="1" destOrd="0" presId="urn:microsoft.com/office/officeart/2016/7/layout/VerticalDownArrowProcess"/>
    <dgm:cxn modelId="{97C9500C-3EA3-4A32-953A-23EBC571BEEB}" type="presParOf" srcId="{7BA5E0E0-25AC-4A92-A4FE-735ED1694EC6}" destId="{F6FBA15E-44FD-49A2-BB0C-61C242FEE4B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073E0E-D6A2-4A16-8D8D-DAF9349D2E4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C03D5B5-95BC-49A8-B307-9672B2F62E8D}">
      <dgm:prSet phldrT="[Text]"/>
      <dgm:spPr>
        <a:solidFill>
          <a:schemeClr val="accent1">
            <a:lumMod val="60000"/>
            <a:lumOff val="40000"/>
          </a:schemeClr>
        </a:solidFill>
      </dgm:spPr>
      <dgm:t>
        <a:bodyPr/>
        <a:lstStyle/>
        <a:p>
          <a:r>
            <a:rPr lang="en-US" dirty="0">
              <a:solidFill>
                <a:srgbClr val="002060"/>
              </a:solidFill>
            </a:rPr>
            <a:t>1. Practice episode records (EU directives, Breastfeeding Assessment Tool and systematic examination of the newborn)</a:t>
          </a:r>
        </a:p>
      </dgm:t>
    </dgm:pt>
    <dgm:pt modelId="{DD6BEC72-F270-4270-B65F-9CB876EFA33C}" type="parTrans" cxnId="{8CB7CBCB-B5B7-4BE5-B17A-E2D6BA303B3B}">
      <dgm:prSet/>
      <dgm:spPr/>
      <dgm:t>
        <a:bodyPr/>
        <a:lstStyle/>
        <a:p>
          <a:endParaRPr lang="en-US"/>
        </a:p>
      </dgm:t>
    </dgm:pt>
    <dgm:pt modelId="{F06A7630-CEE8-410A-90F9-DE0C49F26FB4}" type="sibTrans" cxnId="{8CB7CBCB-B5B7-4BE5-B17A-E2D6BA303B3B}">
      <dgm:prSet/>
      <dgm:spPr/>
      <dgm:t>
        <a:bodyPr/>
        <a:lstStyle/>
        <a:p>
          <a:endParaRPr lang="en-US"/>
        </a:p>
      </dgm:t>
    </dgm:pt>
    <dgm:pt modelId="{87294B0E-189A-4ED8-94CC-857B9C05A0A5}">
      <dgm:prSet phldrT="[Text]"/>
      <dgm:spPr>
        <a:solidFill>
          <a:schemeClr val="accent1">
            <a:lumMod val="40000"/>
            <a:lumOff val="60000"/>
          </a:schemeClr>
        </a:solidFill>
      </dgm:spPr>
      <dgm:t>
        <a:bodyPr/>
        <a:lstStyle/>
        <a:p>
          <a:r>
            <a:rPr lang="en-US">
              <a:solidFill>
                <a:srgbClr val="002060"/>
              </a:solidFill>
            </a:rPr>
            <a:t>2. NMC Proficiencies</a:t>
          </a:r>
        </a:p>
      </dgm:t>
    </dgm:pt>
    <dgm:pt modelId="{1C539BAC-994E-4BA4-9206-367FA7179078}" type="parTrans" cxnId="{6CCE08B1-4F39-4412-A013-AFDEB925A29E}">
      <dgm:prSet/>
      <dgm:spPr/>
      <dgm:t>
        <a:bodyPr/>
        <a:lstStyle/>
        <a:p>
          <a:endParaRPr lang="en-US"/>
        </a:p>
      </dgm:t>
    </dgm:pt>
    <dgm:pt modelId="{56409866-2CFF-4B1F-9FD7-DDC3196FAC68}" type="sibTrans" cxnId="{6CCE08B1-4F39-4412-A013-AFDEB925A29E}">
      <dgm:prSet/>
      <dgm:spPr/>
      <dgm:t>
        <a:bodyPr/>
        <a:lstStyle/>
        <a:p>
          <a:endParaRPr lang="en-US"/>
        </a:p>
      </dgm:t>
    </dgm:pt>
    <dgm:pt modelId="{63D422FD-560D-4307-AB60-8A1F33BC59DC}">
      <dgm:prSet phldrT="[Text]"/>
      <dgm:spPr/>
      <dgm:t>
        <a:bodyPr/>
        <a:lstStyle/>
        <a:p>
          <a:r>
            <a:rPr lang="en-US">
              <a:solidFill>
                <a:srgbClr val="002060"/>
              </a:solidFill>
            </a:rPr>
            <a:t>3. Service User feedback</a:t>
          </a:r>
        </a:p>
      </dgm:t>
    </dgm:pt>
    <dgm:pt modelId="{6623AA0C-3EC3-4EF7-A9EA-8CB314D807D2}" type="parTrans" cxnId="{53200D06-56D3-4224-823D-68925018BA65}">
      <dgm:prSet/>
      <dgm:spPr/>
      <dgm:t>
        <a:bodyPr/>
        <a:lstStyle/>
        <a:p>
          <a:endParaRPr lang="en-US"/>
        </a:p>
      </dgm:t>
    </dgm:pt>
    <dgm:pt modelId="{9B91423C-035D-4259-8537-5E3FC7303F03}" type="sibTrans" cxnId="{53200D06-56D3-4224-823D-68925018BA65}">
      <dgm:prSet/>
      <dgm:spPr/>
      <dgm:t>
        <a:bodyPr/>
        <a:lstStyle/>
        <a:p>
          <a:endParaRPr lang="en-US"/>
        </a:p>
      </dgm:t>
    </dgm:pt>
    <dgm:pt modelId="{2C8FCEE1-BFB1-4C79-8BD5-3449C57BC4E1}">
      <dgm:prSet/>
      <dgm:spPr/>
      <dgm:t>
        <a:bodyPr/>
        <a:lstStyle/>
        <a:p>
          <a:r>
            <a:rPr lang="en-US">
              <a:solidFill>
                <a:srgbClr val="002060"/>
              </a:solidFill>
            </a:rPr>
            <a:t>4. Practice Supervisor feedback</a:t>
          </a:r>
        </a:p>
      </dgm:t>
    </dgm:pt>
    <dgm:pt modelId="{5C1581D8-0F11-4C7B-B7D1-BB5B32E3A3AA}" type="parTrans" cxnId="{580A319D-4C25-41CD-8ACE-D27186A3F4BA}">
      <dgm:prSet/>
      <dgm:spPr/>
      <dgm:t>
        <a:bodyPr/>
        <a:lstStyle/>
        <a:p>
          <a:endParaRPr lang="en-US"/>
        </a:p>
      </dgm:t>
    </dgm:pt>
    <dgm:pt modelId="{1290F2D2-E6A5-46CA-ACA5-8B02E61950C8}" type="sibTrans" cxnId="{580A319D-4C25-41CD-8ACE-D27186A3F4BA}">
      <dgm:prSet/>
      <dgm:spPr/>
      <dgm:t>
        <a:bodyPr/>
        <a:lstStyle/>
        <a:p>
          <a:endParaRPr lang="en-US"/>
        </a:p>
      </dgm:t>
    </dgm:pt>
    <dgm:pt modelId="{A22AB337-F7B5-4D79-9290-D3329A718A96}">
      <dgm:prSet/>
      <dgm:spPr/>
      <dgm:t>
        <a:bodyPr/>
        <a:lstStyle/>
        <a:p>
          <a:r>
            <a:rPr lang="en-US">
              <a:solidFill>
                <a:srgbClr val="002060"/>
              </a:solidFill>
            </a:rPr>
            <a:t>5. Student reflection</a:t>
          </a:r>
        </a:p>
      </dgm:t>
    </dgm:pt>
    <dgm:pt modelId="{1B87CF2A-652D-4A8C-9BB9-A049082A8865}" type="parTrans" cxnId="{1CCC19A0-1C00-4ABF-8DD0-CBF47705E36F}">
      <dgm:prSet/>
      <dgm:spPr/>
      <dgm:t>
        <a:bodyPr/>
        <a:lstStyle/>
        <a:p>
          <a:endParaRPr lang="en-US"/>
        </a:p>
      </dgm:t>
    </dgm:pt>
    <dgm:pt modelId="{60CDF266-4E34-4FF7-9FCA-545A4AF0D71B}" type="sibTrans" cxnId="{1CCC19A0-1C00-4ABF-8DD0-CBF47705E36F}">
      <dgm:prSet/>
      <dgm:spPr/>
      <dgm:t>
        <a:bodyPr/>
        <a:lstStyle/>
        <a:p>
          <a:endParaRPr lang="en-US"/>
        </a:p>
      </dgm:t>
    </dgm:pt>
    <dgm:pt modelId="{0913F054-9ED8-4665-A525-0DA1E8393903}">
      <dgm:prSet/>
      <dgm:spPr/>
      <dgm:t>
        <a:bodyPr/>
        <a:lstStyle/>
        <a:p>
          <a:r>
            <a:rPr lang="en-US">
              <a:solidFill>
                <a:srgbClr val="002060"/>
              </a:solidFill>
            </a:rPr>
            <a:t>6. Practice Assessor assessment</a:t>
          </a:r>
        </a:p>
      </dgm:t>
    </dgm:pt>
    <dgm:pt modelId="{2818FE8E-2FA4-4BD7-B722-CA596D665B8A}" type="parTrans" cxnId="{5387C80A-226D-4163-9341-D696DEA17EE0}">
      <dgm:prSet/>
      <dgm:spPr/>
      <dgm:t>
        <a:bodyPr/>
        <a:lstStyle/>
        <a:p>
          <a:endParaRPr lang="en-US"/>
        </a:p>
      </dgm:t>
    </dgm:pt>
    <dgm:pt modelId="{D80ECA8F-8BA5-439C-999B-669DC0CE6971}" type="sibTrans" cxnId="{5387C80A-226D-4163-9341-D696DEA17EE0}">
      <dgm:prSet/>
      <dgm:spPr/>
      <dgm:t>
        <a:bodyPr/>
        <a:lstStyle/>
        <a:p>
          <a:endParaRPr lang="en-US"/>
        </a:p>
      </dgm:t>
    </dgm:pt>
    <dgm:pt modelId="{3107336F-B09D-4494-AAA6-5C6C11D7C3D1}">
      <dgm:prSet/>
      <dgm:spPr/>
      <dgm:t>
        <a:bodyPr/>
        <a:lstStyle/>
        <a:p>
          <a:r>
            <a:rPr lang="en-US">
              <a:solidFill>
                <a:srgbClr val="002060"/>
              </a:solidFill>
            </a:rPr>
            <a:t>7. Academic Assessor sign-off</a:t>
          </a:r>
        </a:p>
      </dgm:t>
    </dgm:pt>
    <dgm:pt modelId="{198B94E4-29C5-4C43-B5E1-C84A2773AD80}" type="parTrans" cxnId="{B5218E1B-24AF-4C57-ADBA-EDD2267F69A9}">
      <dgm:prSet/>
      <dgm:spPr/>
      <dgm:t>
        <a:bodyPr/>
        <a:lstStyle/>
        <a:p>
          <a:endParaRPr lang="en-US"/>
        </a:p>
      </dgm:t>
    </dgm:pt>
    <dgm:pt modelId="{3436A896-7E41-40B5-A286-01FEF10DBA0F}" type="sibTrans" cxnId="{B5218E1B-24AF-4C57-ADBA-EDD2267F69A9}">
      <dgm:prSet/>
      <dgm:spPr/>
      <dgm:t>
        <a:bodyPr/>
        <a:lstStyle/>
        <a:p>
          <a:endParaRPr lang="en-US"/>
        </a:p>
      </dgm:t>
    </dgm:pt>
    <dgm:pt modelId="{7D6040D6-2A82-4F20-A923-F3E9B6C7A144}" type="pres">
      <dgm:prSet presAssocID="{75073E0E-D6A2-4A16-8D8D-DAF9349D2E48}" presName="Name0" presStyleCnt="0">
        <dgm:presLayoutVars>
          <dgm:chMax val="7"/>
          <dgm:chPref val="7"/>
          <dgm:dir/>
        </dgm:presLayoutVars>
      </dgm:prSet>
      <dgm:spPr/>
    </dgm:pt>
    <dgm:pt modelId="{18350C37-01DB-4B40-A958-1D5BDC709180}" type="pres">
      <dgm:prSet presAssocID="{75073E0E-D6A2-4A16-8D8D-DAF9349D2E48}" presName="Name1" presStyleCnt="0"/>
      <dgm:spPr/>
    </dgm:pt>
    <dgm:pt modelId="{ABDA6F9F-0E7B-49A9-B3B8-23719E3E5361}" type="pres">
      <dgm:prSet presAssocID="{75073E0E-D6A2-4A16-8D8D-DAF9349D2E48}" presName="cycle" presStyleCnt="0"/>
      <dgm:spPr/>
    </dgm:pt>
    <dgm:pt modelId="{C1C7DF25-1936-4AB8-97C2-52638337C93E}" type="pres">
      <dgm:prSet presAssocID="{75073E0E-D6A2-4A16-8D8D-DAF9349D2E48}" presName="srcNode" presStyleLbl="node1" presStyleIdx="0" presStyleCnt="7"/>
      <dgm:spPr/>
    </dgm:pt>
    <dgm:pt modelId="{361A1EC5-F27B-4B10-90AE-877B7DE48E4F}" type="pres">
      <dgm:prSet presAssocID="{75073E0E-D6A2-4A16-8D8D-DAF9349D2E48}" presName="conn" presStyleLbl="parChTrans1D2" presStyleIdx="0" presStyleCnt="1"/>
      <dgm:spPr/>
    </dgm:pt>
    <dgm:pt modelId="{138C04C1-39F2-47A7-A77D-9EB36F23A176}" type="pres">
      <dgm:prSet presAssocID="{75073E0E-D6A2-4A16-8D8D-DAF9349D2E48}" presName="extraNode" presStyleLbl="node1" presStyleIdx="0" presStyleCnt="7"/>
      <dgm:spPr/>
    </dgm:pt>
    <dgm:pt modelId="{557FBF0E-46A0-4DBB-9B07-6D4B5949D8BF}" type="pres">
      <dgm:prSet presAssocID="{75073E0E-D6A2-4A16-8D8D-DAF9349D2E48}" presName="dstNode" presStyleLbl="node1" presStyleIdx="0" presStyleCnt="7"/>
      <dgm:spPr/>
    </dgm:pt>
    <dgm:pt modelId="{7E56D8B3-A43F-4370-A451-B70B5A5B4227}" type="pres">
      <dgm:prSet presAssocID="{5C03D5B5-95BC-49A8-B307-9672B2F62E8D}" presName="text_1" presStyleLbl="node1" presStyleIdx="0" presStyleCnt="7">
        <dgm:presLayoutVars>
          <dgm:bulletEnabled val="1"/>
        </dgm:presLayoutVars>
      </dgm:prSet>
      <dgm:spPr/>
    </dgm:pt>
    <dgm:pt modelId="{58A97456-5F57-46A2-98F2-F2BE5CAEC4D1}" type="pres">
      <dgm:prSet presAssocID="{5C03D5B5-95BC-49A8-B307-9672B2F62E8D}" presName="accent_1" presStyleCnt="0"/>
      <dgm:spPr/>
    </dgm:pt>
    <dgm:pt modelId="{5A389324-2B44-4697-A11C-0ECD999EFE3F}" type="pres">
      <dgm:prSet presAssocID="{5C03D5B5-95BC-49A8-B307-9672B2F62E8D}" presName="accentRepeatNode" presStyleLbl="solidFgAcc1" presStyleIdx="0" presStyleCnt="7"/>
      <dgm:spPr/>
    </dgm:pt>
    <dgm:pt modelId="{2A6078EC-8372-4CBC-B594-44372FC79EB3}" type="pres">
      <dgm:prSet presAssocID="{87294B0E-189A-4ED8-94CC-857B9C05A0A5}" presName="text_2" presStyleLbl="node1" presStyleIdx="1" presStyleCnt="7">
        <dgm:presLayoutVars>
          <dgm:bulletEnabled val="1"/>
        </dgm:presLayoutVars>
      </dgm:prSet>
      <dgm:spPr/>
    </dgm:pt>
    <dgm:pt modelId="{3AF07459-E018-4CCE-93DB-993A885CDA82}" type="pres">
      <dgm:prSet presAssocID="{87294B0E-189A-4ED8-94CC-857B9C05A0A5}" presName="accent_2" presStyleCnt="0"/>
      <dgm:spPr/>
    </dgm:pt>
    <dgm:pt modelId="{895195D5-7F47-4659-AD86-8592436B1367}" type="pres">
      <dgm:prSet presAssocID="{87294B0E-189A-4ED8-94CC-857B9C05A0A5}" presName="accentRepeatNode" presStyleLbl="solidFgAcc1" presStyleIdx="1" presStyleCnt="7"/>
      <dgm:spPr/>
    </dgm:pt>
    <dgm:pt modelId="{CB0AC983-717F-4D6A-A06C-F6EF1B3576CA}" type="pres">
      <dgm:prSet presAssocID="{63D422FD-560D-4307-AB60-8A1F33BC59DC}" presName="text_3" presStyleLbl="node1" presStyleIdx="2" presStyleCnt="7">
        <dgm:presLayoutVars>
          <dgm:bulletEnabled val="1"/>
        </dgm:presLayoutVars>
      </dgm:prSet>
      <dgm:spPr/>
    </dgm:pt>
    <dgm:pt modelId="{9CD6461C-5724-4FBB-BAC5-907F1A5BE775}" type="pres">
      <dgm:prSet presAssocID="{63D422FD-560D-4307-AB60-8A1F33BC59DC}" presName="accent_3" presStyleCnt="0"/>
      <dgm:spPr/>
    </dgm:pt>
    <dgm:pt modelId="{DFAA797F-E9F7-4DEB-B811-CE1164E5D145}" type="pres">
      <dgm:prSet presAssocID="{63D422FD-560D-4307-AB60-8A1F33BC59DC}" presName="accentRepeatNode" presStyleLbl="solidFgAcc1" presStyleIdx="2" presStyleCnt="7"/>
      <dgm:spPr/>
    </dgm:pt>
    <dgm:pt modelId="{C1AEDF53-4880-435B-8E74-3CEBCC2065AA}" type="pres">
      <dgm:prSet presAssocID="{2C8FCEE1-BFB1-4C79-8BD5-3449C57BC4E1}" presName="text_4" presStyleLbl="node1" presStyleIdx="3" presStyleCnt="7">
        <dgm:presLayoutVars>
          <dgm:bulletEnabled val="1"/>
        </dgm:presLayoutVars>
      </dgm:prSet>
      <dgm:spPr/>
    </dgm:pt>
    <dgm:pt modelId="{81EC2F7A-D28C-4E42-A324-289034D30621}" type="pres">
      <dgm:prSet presAssocID="{2C8FCEE1-BFB1-4C79-8BD5-3449C57BC4E1}" presName="accent_4" presStyleCnt="0"/>
      <dgm:spPr/>
    </dgm:pt>
    <dgm:pt modelId="{B8E7CCE8-0227-4724-8BEB-ABC9CF433D22}" type="pres">
      <dgm:prSet presAssocID="{2C8FCEE1-BFB1-4C79-8BD5-3449C57BC4E1}" presName="accentRepeatNode" presStyleLbl="solidFgAcc1" presStyleIdx="3" presStyleCnt="7"/>
      <dgm:spPr/>
    </dgm:pt>
    <dgm:pt modelId="{429246E0-682E-415C-B00C-C167AD243F9A}" type="pres">
      <dgm:prSet presAssocID="{A22AB337-F7B5-4D79-9290-D3329A718A96}" presName="text_5" presStyleLbl="node1" presStyleIdx="4" presStyleCnt="7" custLinFactNeighborX="595" custLinFactNeighborY="-11098">
        <dgm:presLayoutVars>
          <dgm:bulletEnabled val="1"/>
        </dgm:presLayoutVars>
      </dgm:prSet>
      <dgm:spPr/>
    </dgm:pt>
    <dgm:pt modelId="{EAB28EEE-FEA6-46BD-A710-B3B02310783D}" type="pres">
      <dgm:prSet presAssocID="{A22AB337-F7B5-4D79-9290-D3329A718A96}" presName="accent_5" presStyleCnt="0"/>
      <dgm:spPr/>
    </dgm:pt>
    <dgm:pt modelId="{2222CA87-E757-425B-AAE7-18D2E682A57D}" type="pres">
      <dgm:prSet presAssocID="{A22AB337-F7B5-4D79-9290-D3329A718A96}" presName="accentRepeatNode" presStyleLbl="solidFgAcc1" presStyleIdx="4" presStyleCnt="7"/>
      <dgm:spPr/>
    </dgm:pt>
    <dgm:pt modelId="{08BA3822-13D6-45DA-9987-EDDCF9F42495}" type="pres">
      <dgm:prSet presAssocID="{0913F054-9ED8-4665-A525-0DA1E8393903}" presName="text_6" presStyleLbl="node1" presStyleIdx="5" presStyleCnt="7">
        <dgm:presLayoutVars>
          <dgm:bulletEnabled val="1"/>
        </dgm:presLayoutVars>
      </dgm:prSet>
      <dgm:spPr/>
    </dgm:pt>
    <dgm:pt modelId="{39C4339B-B9B2-4B37-8FE7-D767E0128940}" type="pres">
      <dgm:prSet presAssocID="{0913F054-9ED8-4665-A525-0DA1E8393903}" presName="accent_6" presStyleCnt="0"/>
      <dgm:spPr/>
    </dgm:pt>
    <dgm:pt modelId="{798BFD44-DCAF-41A6-9E7B-07B982BA5862}" type="pres">
      <dgm:prSet presAssocID="{0913F054-9ED8-4665-A525-0DA1E8393903}" presName="accentRepeatNode" presStyleLbl="solidFgAcc1" presStyleIdx="5" presStyleCnt="7"/>
      <dgm:spPr/>
    </dgm:pt>
    <dgm:pt modelId="{77B4232D-6B1C-4E84-98B9-4431B5B7E5EC}" type="pres">
      <dgm:prSet presAssocID="{3107336F-B09D-4494-AAA6-5C6C11D7C3D1}" presName="text_7" presStyleLbl="node1" presStyleIdx="6" presStyleCnt="7">
        <dgm:presLayoutVars>
          <dgm:bulletEnabled val="1"/>
        </dgm:presLayoutVars>
      </dgm:prSet>
      <dgm:spPr/>
    </dgm:pt>
    <dgm:pt modelId="{11A26A2F-9B93-4075-9590-CD2B91A9A942}" type="pres">
      <dgm:prSet presAssocID="{3107336F-B09D-4494-AAA6-5C6C11D7C3D1}" presName="accent_7" presStyleCnt="0"/>
      <dgm:spPr/>
    </dgm:pt>
    <dgm:pt modelId="{119F13ED-A3E0-4192-8790-730D983B9214}" type="pres">
      <dgm:prSet presAssocID="{3107336F-B09D-4494-AAA6-5C6C11D7C3D1}" presName="accentRepeatNode" presStyleLbl="solidFgAcc1" presStyleIdx="6" presStyleCnt="7"/>
      <dgm:spPr/>
    </dgm:pt>
  </dgm:ptLst>
  <dgm:cxnLst>
    <dgm:cxn modelId="{E36B9F04-D4A2-4699-AD91-5ED08BD8159E}" type="presOf" srcId="{A22AB337-F7B5-4D79-9290-D3329A718A96}" destId="{429246E0-682E-415C-B00C-C167AD243F9A}" srcOrd="0" destOrd="0" presId="urn:microsoft.com/office/officeart/2008/layout/VerticalCurvedList"/>
    <dgm:cxn modelId="{53200D06-56D3-4224-823D-68925018BA65}" srcId="{75073E0E-D6A2-4A16-8D8D-DAF9349D2E48}" destId="{63D422FD-560D-4307-AB60-8A1F33BC59DC}" srcOrd="2" destOrd="0" parTransId="{6623AA0C-3EC3-4EF7-A9EA-8CB314D807D2}" sibTransId="{9B91423C-035D-4259-8537-5E3FC7303F03}"/>
    <dgm:cxn modelId="{5387C80A-226D-4163-9341-D696DEA17EE0}" srcId="{75073E0E-D6A2-4A16-8D8D-DAF9349D2E48}" destId="{0913F054-9ED8-4665-A525-0DA1E8393903}" srcOrd="5" destOrd="0" parTransId="{2818FE8E-2FA4-4BD7-B722-CA596D665B8A}" sibTransId="{D80ECA8F-8BA5-439C-999B-669DC0CE6971}"/>
    <dgm:cxn modelId="{B5218E1B-24AF-4C57-ADBA-EDD2267F69A9}" srcId="{75073E0E-D6A2-4A16-8D8D-DAF9349D2E48}" destId="{3107336F-B09D-4494-AAA6-5C6C11D7C3D1}" srcOrd="6" destOrd="0" parTransId="{198B94E4-29C5-4C43-B5E1-C84A2773AD80}" sibTransId="{3436A896-7E41-40B5-A286-01FEF10DBA0F}"/>
    <dgm:cxn modelId="{7A5AD42C-4C24-4176-909F-6F40F4DEB340}" type="presOf" srcId="{3107336F-B09D-4494-AAA6-5C6C11D7C3D1}" destId="{77B4232D-6B1C-4E84-98B9-4431B5B7E5EC}" srcOrd="0" destOrd="0" presId="urn:microsoft.com/office/officeart/2008/layout/VerticalCurvedList"/>
    <dgm:cxn modelId="{19B50F3B-B8BD-4DC1-B244-6B5595F35CFC}" type="presOf" srcId="{F06A7630-CEE8-410A-90F9-DE0C49F26FB4}" destId="{361A1EC5-F27B-4B10-90AE-877B7DE48E4F}" srcOrd="0" destOrd="0" presId="urn:microsoft.com/office/officeart/2008/layout/VerticalCurvedList"/>
    <dgm:cxn modelId="{A8665260-2810-43EB-9F06-E9F4B191F561}" type="presOf" srcId="{0913F054-9ED8-4665-A525-0DA1E8393903}" destId="{08BA3822-13D6-45DA-9987-EDDCF9F42495}" srcOrd="0" destOrd="0" presId="urn:microsoft.com/office/officeart/2008/layout/VerticalCurvedList"/>
    <dgm:cxn modelId="{2DFB549A-2F34-426E-B63E-F59C5CF41A96}" type="presOf" srcId="{2C8FCEE1-BFB1-4C79-8BD5-3449C57BC4E1}" destId="{C1AEDF53-4880-435B-8E74-3CEBCC2065AA}" srcOrd="0" destOrd="0" presId="urn:microsoft.com/office/officeart/2008/layout/VerticalCurvedList"/>
    <dgm:cxn modelId="{580A319D-4C25-41CD-8ACE-D27186A3F4BA}" srcId="{75073E0E-D6A2-4A16-8D8D-DAF9349D2E48}" destId="{2C8FCEE1-BFB1-4C79-8BD5-3449C57BC4E1}" srcOrd="3" destOrd="0" parTransId="{5C1581D8-0F11-4C7B-B7D1-BB5B32E3A3AA}" sibTransId="{1290F2D2-E6A5-46CA-ACA5-8B02E61950C8}"/>
    <dgm:cxn modelId="{1CCC19A0-1C00-4ABF-8DD0-CBF47705E36F}" srcId="{75073E0E-D6A2-4A16-8D8D-DAF9349D2E48}" destId="{A22AB337-F7B5-4D79-9290-D3329A718A96}" srcOrd="4" destOrd="0" parTransId="{1B87CF2A-652D-4A8C-9BB9-A049082A8865}" sibTransId="{60CDF266-4E34-4FF7-9FCA-545A4AF0D71B}"/>
    <dgm:cxn modelId="{DB001BA4-CA6B-40A5-9E37-C8A9060FD10C}" type="presOf" srcId="{87294B0E-189A-4ED8-94CC-857B9C05A0A5}" destId="{2A6078EC-8372-4CBC-B594-44372FC79EB3}" srcOrd="0" destOrd="0" presId="urn:microsoft.com/office/officeart/2008/layout/VerticalCurvedList"/>
    <dgm:cxn modelId="{859258A6-DB97-4C42-A391-49DB5D5221F1}" type="presOf" srcId="{5C03D5B5-95BC-49A8-B307-9672B2F62E8D}" destId="{7E56D8B3-A43F-4370-A451-B70B5A5B4227}" srcOrd="0" destOrd="0" presId="urn:microsoft.com/office/officeart/2008/layout/VerticalCurvedList"/>
    <dgm:cxn modelId="{6CCE08B1-4F39-4412-A013-AFDEB925A29E}" srcId="{75073E0E-D6A2-4A16-8D8D-DAF9349D2E48}" destId="{87294B0E-189A-4ED8-94CC-857B9C05A0A5}" srcOrd="1" destOrd="0" parTransId="{1C539BAC-994E-4BA4-9206-367FA7179078}" sibTransId="{56409866-2CFF-4B1F-9FD7-DDC3196FAC68}"/>
    <dgm:cxn modelId="{8CB7CBCB-B5B7-4BE5-B17A-E2D6BA303B3B}" srcId="{75073E0E-D6A2-4A16-8D8D-DAF9349D2E48}" destId="{5C03D5B5-95BC-49A8-B307-9672B2F62E8D}" srcOrd="0" destOrd="0" parTransId="{DD6BEC72-F270-4270-B65F-9CB876EFA33C}" sibTransId="{F06A7630-CEE8-410A-90F9-DE0C49F26FB4}"/>
    <dgm:cxn modelId="{9CACB4E7-8658-4D6D-9AED-EB1CAEC3A3B1}" type="presOf" srcId="{63D422FD-560D-4307-AB60-8A1F33BC59DC}" destId="{CB0AC983-717F-4D6A-A06C-F6EF1B3576CA}" srcOrd="0" destOrd="0" presId="urn:microsoft.com/office/officeart/2008/layout/VerticalCurvedList"/>
    <dgm:cxn modelId="{E76967FD-D423-4884-8499-0ED449196698}" type="presOf" srcId="{75073E0E-D6A2-4A16-8D8D-DAF9349D2E48}" destId="{7D6040D6-2A82-4F20-A923-F3E9B6C7A144}" srcOrd="0" destOrd="0" presId="urn:microsoft.com/office/officeart/2008/layout/VerticalCurvedList"/>
    <dgm:cxn modelId="{4800F325-DD61-4288-B419-8893290CC4F8}" type="presParOf" srcId="{7D6040D6-2A82-4F20-A923-F3E9B6C7A144}" destId="{18350C37-01DB-4B40-A958-1D5BDC709180}" srcOrd="0" destOrd="0" presId="urn:microsoft.com/office/officeart/2008/layout/VerticalCurvedList"/>
    <dgm:cxn modelId="{ADA6C842-EDB6-4C0D-9510-DA7201DE3FDF}" type="presParOf" srcId="{18350C37-01DB-4B40-A958-1D5BDC709180}" destId="{ABDA6F9F-0E7B-49A9-B3B8-23719E3E5361}" srcOrd="0" destOrd="0" presId="urn:microsoft.com/office/officeart/2008/layout/VerticalCurvedList"/>
    <dgm:cxn modelId="{458A4964-D32E-4BD5-8039-C86B6E7DE1B1}" type="presParOf" srcId="{ABDA6F9F-0E7B-49A9-B3B8-23719E3E5361}" destId="{C1C7DF25-1936-4AB8-97C2-52638337C93E}" srcOrd="0" destOrd="0" presId="urn:microsoft.com/office/officeart/2008/layout/VerticalCurvedList"/>
    <dgm:cxn modelId="{510CA1CA-57DE-4A79-9CF2-95DE1529A55E}" type="presParOf" srcId="{ABDA6F9F-0E7B-49A9-B3B8-23719E3E5361}" destId="{361A1EC5-F27B-4B10-90AE-877B7DE48E4F}" srcOrd="1" destOrd="0" presId="urn:microsoft.com/office/officeart/2008/layout/VerticalCurvedList"/>
    <dgm:cxn modelId="{E716B1E5-1397-4397-9B39-C421B6D471FB}" type="presParOf" srcId="{ABDA6F9F-0E7B-49A9-B3B8-23719E3E5361}" destId="{138C04C1-39F2-47A7-A77D-9EB36F23A176}" srcOrd="2" destOrd="0" presId="urn:microsoft.com/office/officeart/2008/layout/VerticalCurvedList"/>
    <dgm:cxn modelId="{C39E7A4D-9452-4580-9E18-83585730A00C}" type="presParOf" srcId="{ABDA6F9F-0E7B-49A9-B3B8-23719E3E5361}" destId="{557FBF0E-46A0-4DBB-9B07-6D4B5949D8BF}" srcOrd="3" destOrd="0" presId="urn:microsoft.com/office/officeart/2008/layout/VerticalCurvedList"/>
    <dgm:cxn modelId="{C910E3F2-7444-46E3-BE7F-4CABD2C7A7DF}" type="presParOf" srcId="{18350C37-01DB-4B40-A958-1D5BDC709180}" destId="{7E56D8B3-A43F-4370-A451-B70B5A5B4227}" srcOrd="1" destOrd="0" presId="urn:microsoft.com/office/officeart/2008/layout/VerticalCurvedList"/>
    <dgm:cxn modelId="{1F55F3C0-BF87-4C33-8B82-D763BB0F0DCA}" type="presParOf" srcId="{18350C37-01DB-4B40-A958-1D5BDC709180}" destId="{58A97456-5F57-46A2-98F2-F2BE5CAEC4D1}" srcOrd="2" destOrd="0" presId="urn:microsoft.com/office/officeart/2008/layout/VerticalCurvedList"/>
    <dgm:cxn modelId="{D3D7F317-C8FC-458C-AEF6-50B1B1793924}" type="presParOf" srcId="{58A97456-5F57-46A2-98F2-F2BE5CAEC4D1}" destId="{5A389324-2B44-4697-A11C-0ECD999EFE3F}" srcOrd="0" destOrd="0" presId="urn:microsoft.com/office/officeart/2008/layout/VerticalCurvedList"/>
    <dgm:cxn modelId="{00374AE4-DF10-4305-8C90-EA512F7AFB14}" type="presParOf" srcId="{18350C37-01DB-4B40-A958-1D5BDC709180}" destId="{2A6078EC-8372-4CBC-B594-44372FC79EB3}" srcOrd="3" destOrd="0" presId="urn:microsoft.com/office/officeart/2008/layout/VerticalCurvedList"/>
    <dgm:cxn modelId="{8FC8A88A-654D-44F8-8C01-7BD90B95514A}" type="presParOf" srcId="{18350C37-01DB-4B40-A958-1D5BDC709180}" destId="{3AF07459-E018-4CCE-93DB-993A885CDA82}" srcOrd="4" destOrd="0" presId="urn:microsoft.com/office/officeart/2008/layout/VerticalCurvedList"/>
    <dgm:cxn modelId="{98E924B0-C1E2-4D6D-B266-820267E52B80}" type="presParOf" srcId="{3AF07459-E018-4CCE-93DB-993A885CDA82}" destId="{895195D5-7F47-4659-AD86-8592436B1367}" srcOrd="0" destOrd="0" presId="urn:microsoft.com/office/officeart/2008/layout/VerticalCurvedList"/>
    <dgm:cxn modelId="{8FD93827-9689-49C0-AFFA-667387E9CB6B}" type="presParOf" srcId="{18350C37-01DB-4B40-A958-1D5BDC709180}" destId="{CB0AC983-717F-4D6A-A06C-F6EF1B3576CA}" srcOrd="5" destOrd="0" presId="urn:microsoft.com/office/officeart/2008/layout/VerticalCurvedList"/>
    <dgm:cxn modelId="{0724C293-D17A-480A-BBE0-865BCA557FD0}" type="presParOf" srcId="{18350C37-01DB-4B40-A958-1D5BDC709180}" destId="{9CD6461C-5724-4FBB-BAC5-907F1A5BE775}" srcOrd="6" destOrd="0" presId="urn:microsoft.com/office/officeart/2008/layout/VerticalCurvedList"/>
    <dgm:cxn modelId="{9C7A1380-BF3F-468A-8EE7-A797E41BAC88}" type="presParOf" srcId="{9CD6461C-5724-4FBB-BAC5-907F1A5BE775}" destId="{DFAA797F-E9F7-4DEB-B811-CE1164E5D145}" srcOrd="0" destOrd="0" presId="urn:microsoft.com/office/officeart/2008/layout/VerticalCurvedList"/>
    <dgm:cxn modelId="{95D7C12A-4EC6-400D-B863-118BA03C6B7F}" type="presParOf" srcId="{18350C37-01DB-4B40-A958-1D5BDC709180}" destId="{C1AEDF53-4880-435B-8E74-3CEBCC2065AA}" srcOrd="7" destOrd="0" presId="urn:microsoft.com/office/officeart/2008/layout/VerticalCurvedList"/>
    <dgm:cxn modelId="{7BA6F7CC-8638-4BDC-812D-6EDC71DA3F6F}" type="presParOf" srcId="{18350C37-01DB-4B40-A958-1D5BDC709180}" destId="{81EC2F7A-D28C-4E42-A324-289034D30621}" srcOrd="8" destOrd="0" presId="urn:microsoft.com/office/officeart/2008/layout/VerticalCurvedList"/>
    <dgm:cxn modelId="{2996D8D4-9D25-41FD-B574-9CB99280077E}" type="presParOf" srcId="{81EC2F7A-D28C-4E42-A324-289034D30621}" destId="{B8E7CCE8-0227-4724-8BEB-ABC9CF433D22}" srcOrd="0" destOrd="0" presId="urn:microsoft.com/office/officeart/2008/layout/VerticalCurvedList"/>
    <dgm:cxn modelId="{7FF98934-8E72-4EB2-8614-79431037DFA0}" type="presParOf" srcId="{18350C37-01DB-4B40-A958-1D5BDC709180}" destId="{429246E0-682E-415C-B00C-C167AD243F9A}" srcOrd="9" destOrd="0" presId="urn:microsoft.com/office/officeart/2008/layout/VerticalCurvedList"/>
    <dgm:cxn modelId="{5C0C6AD3-A444-4B36-9CBB-B3E6CBD2900E}" type="presParOf" srcId="{18350C37-01DB-4B40-A958-1D5BDC709180}" destId="{EAB28EEE-FEA6-46BD-A710-B3B02310783D}" srcOrd="10" destOrd="0" presId="urn:microsoft.com/office/officeart/2008/layout/VerticalCurvedList"/>
    <dgm:cxn modelId="{654097CB-6715-4D8E-AEA6-9C89F7CDA433}" type="presParOf" srcId="{EAB28EEE-FEA6-46BD-A710-B3B02310783D}" destId="{2222CA87-E757-425B-AAE7-18D2E682A57D}" srcOrd="0" destOrd="0" presId="urn:microsoft.com/office/officeart/2008/layout/VerticalCurvedList"/>
    <dgm:cxn modelId="{3A08C831-8ABC-4CDC-8CFF-2C009C4AA2B4}" type="presParOf" srcId="{18350C37-01DB-4B40-A958-1D5BDC709180}" destId="{08BA3822-13D6-45DA-9987-EDDCF9F42495}" srcOrd="11" destOrd="0" presId="urn:microsoft.com/office/officeart/2008/layout/VerticalCurvedList"/>
    <dgm:cxn modelId="{59B280D0-EF58-4073-9F5F-A6CD5F593469}" type="presParOf" srcId="{18350C37-01DB-4B40-A958-1D5BDC709180}" destId="{39C4339B-B9B2-4B37-8FE7-D767E0128940}" srcOrd="12" destOrd="0" presId="urn:microsoft.com/office/officeart/2008/layout/VerticalCurvedList"/>
    <dgm:cxn modelId="{6702D222-4062-4139-8F78-E78F5C5EEA09}" type="presParOf" srcId="{39C4339B-B9B2-4B37-8FE7-D767E0128940}" destId="{798BFD44-DCAF-41A6-9E7B-07B982BA5862}" srcOrd="0" destOrd="0" presId="urn:microsoft.com/office/officeart/2008/layout/VerticalCurvedList"/>
    <dgm:cxn modelId="{D50CB139-A18F-41FA-812E-046611AF5A73}" type="presParOf" srcId="{18350C37-01DB-4B40-A958-1D5BDC709180}" destId="{77B4232D-6B1C-4E84-98B9-4431B5B7E5EC}" srcOrd="13" destOrd="0" presId="urn:microsoft.com/office/officeart/2008/layout/VerticalCurvedList"/>
    <dgm:cxn modelId="{A0E18BB8-E63D-4F5B-80CE-0FB662DDF21E}" type="presParOf" srcId="{18350C37-01DB-4B40-A958-1D5BDC709180}" destId="{11A26A2F-9B93-4075-9590-CD2B91A9A942}" srcOrd="14" destOrd="0" presId="urn:microsoft.com/office/officeart/2008/layout/VerticalCurvedList"/>
    <dgm:cxn modelId="{4F01AB2A-886A-4246-B23C-33D852A939D0}" type="presParOf" srcId="{11A26A2F-9B93-4075-9590-CD2B91A9A942}" destId="{119F13ED-A3E0-4192-8790-730D983B9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B070F-6641-4B2A-8FA8-3CA789032814}"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CEA60F76-6CED-4862-982C-A765772EC6F5}">
      <dgm:prSet/>
      <dgm:spPr/>
      <dgm:t>
        <a:bodyPr/>
        <a:lstStyle/>
        <a:p>
          <a:r>
            <a:rPr lang="en-US"/>
            <a:t>Antenatal Care</a:t>
          </a:r>
        </a:p>
      </dgm:t>
    </dgm:pt>
    <dgm:pt modelId="{E7F8A096-F728-4C56-9E77-CDED51BD6714}" type="parTrans" cxnId="{55757DEF-52F9-40EF-A21B-20FB3665FCB7}">
      <dgm:prSet/>
      <dgm:spPr/>
      <dgm:t>
        <a:bodyPr/>
        <a:lstStyle/>
        <a:p>
          <a:endParaRPr lang="en-US"/>
        </a:p>
      </dgm:t>
    </dgm:pt>
    <dgm:pt modelId="{B83178ED-FB20-40BA-AC45-5543608136DB}" type="sibTrans" cxnId="{55757DEF-52F9-40EF-A21B-20FB3665FCB7}">
      <dgm:prSet/>
      <dgm:spPr/>
      <dgm:t>
        <a:bodyPr/>
        <a:lstStyle/>
        <a:p>
          <a:endParaRPr lang="en-US"/>
        </a:p>
      </dgm:t>
    </dgm:pt>
    <dgm:pt modelId="{7A903F1D-2E3D-45DA-A898-4DC96DB58562}">
      <dgm:prSet/>
      <dgm:spPr/>
      <dgm:t>
        <a:bodyPr/>
        <a:lstStyle/>
        <a:p>
          <a:r>
            <a:rPr lang="en-US"/>
            <a:t>Intrapartum care</a:t>
          </a:r>
        </a:p>
      </dgm:t>
    </dgm:pt>
    <dgm:pt modelId="{616C7827-A708-416D-A53A-4EFBE59C7FA2}" type="parTrans" cxnId="{8E35BF34-0DCD-4767-AD80-C7A0EC78DDC3}">
      <dgm:prSet/>
      <dgm:spPr/>
      <dgm:t>
        <a:bodyPr/>
        <a:lstStyle/>
        <a:p>
          <a:endParaRPr lang="en-US"/>
        </a:p>
      </dgm:t>
    </dgm:pt>
    <dgm:pt modelId="{61C93626-5E8D-4F02-82C0-DFB06BA4B214}" type="sibTrans" cxnId="{8E35BF34-0DCD-4767-AD80-C7A0EC78DDC3}">
      <dgm:prSet/>
      <dgm:spPr/>
      <dgm:t>
        <a:bodyPr/>
        <a:lstStyle/>
        <a:p>
          <a:endParaRPr lang="en-US"/>
        </a:p>
      </dgm:t>
    </dgm:pt>
    <dgm:pt modelId="{729E87C5-3023-4E4D-BB90-E4980B47AFDC}">
      <dgm:prSet/>
      <dgm:spPr/>
      <dgm:t>
        <a:bodyPr/>
        <a:lstStyle/>
        <a:p>
          <a:r>
            <a:rPr lang="en-US"/>
            <a:t>Postnatal Care</a:t>
          </a:r>
        </a:p>
      </dgm:t>
    </dgm:pt>
    <dgm:pt modelId="{BA30C041-282C-45D4-9D17-C48305CDE700}" type="parTrans" cxnId="{E23E5D0A-E03E-424A-8697-2B8F846E48D7}">
      <dgm:prSet/>
      <dgm:spPr/>
      <dgm:t>
        <a:bodyPr/>
        <a:lstStyle/>
        <a:p>
          <a:endParaRPr lang="en-US"/>
        </a:p>
      </dgm:t>
    </dgm:pt>
    <dgm:pt modelId="{7F740707-394B-4CB6-8D51-357D44EE1E59}" type="sibTrans" cxnId="{E23E5D0A-E03E-424A-8697-2B8F846E48D7}">
      <dgm:prSet/>
      <dgm:spPr/>
      <dgm:t>
        <a:bodyPr/>
        <a:lstStyle/>
        <a:p>
          <a:endParaRPr lang="en-US"/>
        </a:p>
      </dgm:t>
    </dgm:pt>
    <dgm:pt modelId="{982721F5-D030-45DC-A729-EC7B69F81BB5}">
      <dgm:prSet/>
      <dgm:spPr/>
      <dgm:t>
        <a:bodyPr/>
        <a:lstStyle/>
        <a:p>
          <a:r>
            <a:rPr lang="en-US"/>
            <a:t>Neonatal Care</a:t>
          </a:r>
        </a:p>
      </dgm:t>
    </dgm:pt>
    <dgm:pt modelId="{A40B294F-8F1D-4601-B5D3-C432772C08C0}" type="parTrans" cxnId="{D3D384C6-D2B9-4CDF-B0E7-F8EA0DC3F384}">
      <dgm:prSet/>
      <dgm:spPr/>
      <dgm:t>
        <a:bodyPr/>
        <a:lstStyle/>
        <a:p>
          <a:endParaRPr lang="en-US"/>
        </a:p>
      </dgm:t>
    </dgm:pt>
    <dgm:pt modelId="{CEB30CEA-7464-4486-BCC9-5F7A44D5CB73}" type="sibTrans" cxnId="{D3D384C6-D2B9-4CDF-B0E7-F8EA0DC3F384}">
      <dgm:prSet/>
      <dgm:spPr/>
      <dgm:t>
        <a:bodyPr/>
        <a:lstStyle/>
        <a:p>
          <a:endParaRPr lang="en-US"/>
        </a:p>
      </dgm:t>
    </dgm:pt>
    <dgm:pt modelId="{85502365-A393-4924-B816-69C7425662F7}">
      <dgm:prSet/>
      <dgm:spPr/>
      <dgm:t>
        <a:bodyPr/>
        <a:lstStyle/>
        <a:p>
          <a:r>
            <a:rPr lang="en-US"/>
            <a:t>Promoting Excellence</a:t>
          </a:r>
        </a:p>
      </dgm:t>
    </dgm:pt>
    <dgm:pt modelId="{253D7A9A-FAA4-4EAF-B55F-EC9AE057546C}" type="parTrans" cxnId="{D0F4768B-34C8-4D1C-89C0-FBD53D424712}">
      <dgm:prSet/>
      <dgm:spPr/>
      <dgm:t>
        <a:bodyPr/>
        <a:lstStyle/>
        <a:p>
          <a:endParaRPr lang="en-US"/>
        </a:p>
      </dgm:t>
    </dgm:pt>
    <dgm:pt modelId="{CAA38EE8-A92D-4CBF-9AAB-E63C2BE8E82B}" type="sibTrans" cxnId="{D0F4768B-34C8-4D1C-89C0-FBD53D424712}">
      <dgm:prSet/>
      <dgm:spPr/>
      <dgm:t>
        <a:bodyPr/>
        <a:lstStyle/>
        <a:p>
          <a:endParaRPr lang="en-US"/>
        </a:p>
      </dgm:t>
    </dgm:pt>
    <dgm:pt modelId="{025DF0EB-8E9D-4225-8EFA-5AC88D95B844}" type="pres">
      <dgm:prSet presAssocID="{94EB070F-6641-4B2A-8FA8-3CA789032814}" presName="diagram" presStyleCnt="0">
        <dgm:presLayoutVars>
          <dgm:dir/>
          <dgm:resizeHandles val="exact"/>
        </dgm:presLayoutVars>
      </dgm:prSet>
      <dgm:spPr/>
    </dgm:pt>
    <dgm:pt modelId="{E879A832-6C8C-4CDB-9044-7275E5E7662C}" type="pres">
      <dgm:prSet presAssocID="{CEA60F76-6CED-4862-982C-A765772EC6F5}" presName="node" presStyleLbl="node1" presStyleIdx="0" presStyleCnt="5">
        <dgm:presLayoutVars>
          <dgm:bulletEnabled val="1"/>
        </dgm:presLayoutVars>
      </dgm:prSet>
      <dgm:spPr/>
    </dgm:pt>
    <dgm:pt modelId="{C9E610F9-2F47-4F8A-8251-FE7F978500B7}" type="pres">
      <dgm:prSet presAssocID="{B83178ED-FB20-40BA-AC45-5543608136DB}" presName="sibTrans" presStyleCnt="0"/>
      <dgm:spPr/>
    </dgm:pt>
    <dgm:pt modelId="{DBD1C898-BFE4-4806-834E-B5FA6B0EB6FC}" type="pres">
      <dgm:prSet presAssocID="{7A903F1D-2E3D-45DA-A898-4DC96DB58562}" presName="node" presStyleLbl="node1" presStyleIdx="1" presStyleCnt="5">
        <dgm:presLayoutVars>
          <dgm:bulletEnabled val="1"/>
        </dgm:presLayoutVars>
      </dgm:prSet>
      <dgm:spPr/>
    </dgm:pt>
    <dgm:pt modelId="{4DC955E3-3105-4317-9780-9AAA2EB33D8A}" type="pres">
      <dgm:prSet presAssocID="{61C93626-5E8D-4F02-82C0-DFB06BA4B214}" presName="sibTrans" presStyleCnt="0"/>
      <dgm:spPr/>
    </dgm:pt>
    <dgm:pt modelId="{6020BE76-81B2-4902-9689-24DC65312C23}" type="pres">
      <dgm:prSet presAssocID="{729E87C5-3023-4E4D-BB90-E4980B47AFDC}" presName="node" presStyleLbl="node1" presStyleIdx="2" presStyleCnt="5">
        <dgm:presLayoutVars>
          <dgm:bulletEnabled val="1"/>
        </dgm:presLayoutVars>
      </dgm:prSet>
      <dgm:spPr/>
    </dgm:pt>
    <dgm:pt modelId="{603C3E5F-7860-47E5-83F7-7252B66AEA70}" type="pres">
      <dgm:prSet presAssocID="{7F740707-394B-4CB6-8D51-357D44EE1E59}" presName="sibTrans" presStyleCnt="0"/>
      <dgm:spPr/>
    </dgm:pt>
    <dgm:pt modelId="{1E8DD46E-A752-4226-97F0-F9A08B8A1FF5}" type="pres">
      <dgm:prSet presAssocID="{982721F5-D030-45DC-A729-EC7B69F81BB5}" presName="node" presStyleLbl="node1" presStyleIdx="3" presStyleCnt="5">
        <dgm:presLayoutVars>
          <dgm:bulletEnabled val="1"/>
        </dgm:presLayoutVars>
      </dgm:prSet>
      <dgm:spPr/>
    </dgm:pt>
    <dgm:pt modelId="{51E3FB2B-4C84-4D6F-A4C9-7FFA596E32C3}" type="pres">
      <dgm:prSet presAssocID="{CEB30CEA-7464-4486-BCC9-5F7A44D5CB73}" presName="sibTrans" presStyleCnt="0"/>
      <dgm:spPr/>
    </dgm:pt>
    <dgm:pt modelId="{A982564B-1C3A-4AA2-B2AC-678A8CC3FA20}" type="pres">
      <dgm:prSet presAssocID="{85502365-A393-4924-B816-69C7425662F7}" presName="node" presStyleLbl="node1" presStyleIdx="4" presStyleCnt="5">
        <dgm:presLayoutVars>
          <dgm:bulletEnabled val="1"/>
        </dgm:presLayoutVars>
      </dgm:prSet>
      <dgm:spPr/>
    </dgm:pt>
  </dgm:ptLst>
  <dgm:cxnLst>
    <dgm:cxn modelId="{E23E5D0A-E03E-424A-8697-2B8F846E48D7}" srcId="{94EB070F-6641-4B2A-8FA8-3CA789032814}" destId="{729E87C5-3023-4E4D-BB90-E4980B47AFDC}" srcOrd="2" destOrd="0" parTransId="{BA30C041-282C-45D4-9D17-C48305CDE700}" sibTransId="{7F740707-394B-4CB6-8D51-357D44EE1E59}"/>
    <dgm:cxn modelId="{95689120-D26A-46D2-9F40-C13551DD4A07}" type="presOf" srcId="{982721F5-D030-45DC-A729-EC7B69F81BB5}" destId="{1E8DD46E-A752-4226-97F0-F9A08B8A1FF5}" srcOrd="0" destOrd="0" presId="urn:microsoft.com/office/officeart/2005/8/layout/default"/>
    <dgm:cxn modelId="{8E35BF34-0DCD-4767-AD80-C7A0EC78DDC3}" srcId="{94EB070F-6641-4B2A-8FA8-3CA789032814}" destId="{7A903F1D-2E3D-45DA-A898-4DC96DB58562}" srcOrd="1" destOrd="0" parTransId="{616C7827-A708-416D-A53A-4EFBE59C7FA2}" sibTransId="{61C93626-5E8D-4F02-82C0-DFB06BA4B214}"/>
    <dgm:cxn modelId="{6B04AF43-925C-418F-AC15-81BBA2729F25}" type="presOf" srcId="{85502365-A393-4924-B816-69C7425662F7}" destId="{A982564B-1C3A-4AA2-B2AC-678A8CC3FA20}" srcOrd="0" destOrd="0" presId="urn:microsoft.com/office/officeart/2005/8/layout/default"/>
    <dgm:cxn modelId="{580E4253-F57E-4E6B-AAB4-AF5996033565}" type="presOf" srcId="{729E87C5-3023-4E4D-BB90-E4980B47AFDC}" destId="{6020BE76-81B2-4902-9689-24DC65312C23}" srcOrd="0" destOrd="0" presId="urn:microsoft.com/office/officeart/2005/8/layout/default"/>
    <dgm:cxn modelId="{CB0D0C84-DD3A-4BEE-8A05-22EED949FB1A}" type="presOf" srcId="{94EB070F-6641-4B2A-8FA8-3CA789032814}" destId="{025DF0EB-8E9D-4225-8EFA-5AC88D95B844}" srcOrd="0" destOrd="0" presId="urn:microsoft.com/office/officeart/2005/8/layout/default"/>
    <dgm:cxn modelId="{D0F4768B-34C8-4D1C-89C0-FBD53D424712}" srcId="{94EB070F-6641-4B2A-8FA8-3CA789032814}" destId="{85502365-A393-4924-B816-69C7425662F7}" srcOrd="4" destOrd="0" parTransId="{253D7A9A-FAA4-4EAF-B55F-EC9AE057546C}" sibTransId="{CAA38EE8-A92D-4CBF-9AAB-E63C2BE8E82B}"/>
    <dgm:cxn modelId="{89E20298-E032-4CA5-99C7-534CF1D9F484}" type="presOf" srcId="{CEA60F76-6CED-4862-982C-A765772EC6F5}" destId="{E879A832-6C8C-4CDB-9044-7275E5E7662C}" srcOrd="0" destOrd="0" presId="urn:microsoft.com/office/officeart/2005/8/layout/default"/>
    <dgm:cxn modelId="{A5442FA0-3F21-40BC-9111-00FA80AB7EB4}" type="presOf" srcId="{7A903F1D-2E3D-45DA-A898-4DC96DB58562}" destId="{DBD1C898-BFE4-4806-834E-B5FA6B0EB6FC}" srcOrd="0" destOrd="0" presId="urn:microsoft.com/office/officeart/2005/8/layout/default"/>
    <dgm:cxn modelId="{D3D384C6-D2B9-4CDF-B0E7-F8EA0DC3F384}" srcId="{94EB070F-6641-4B2A-8FA8-3CA789032814}" destId="{982721F5-D030-45DC-A729-EC7B69F81BB5}" srcOrd="3" destOrd="0" parTransId="{A40B294F-8F1D-4601-B5D3-C432772C08C0}" sibTransId="{CEB30CEA-7464-4486-BCC9-5F7A44D5CB73}"/>
    <dgm:cxn modelId="{55757DEF-52F9-40EF-A21B-20FB3665FCB7}" srcId="{94EB070F-6641-4B2A-8FA8-3CA789032814}" destId="{CEA60F76-6CED-4862-982C-A765772EC6F5}" srcOrd="0" destOrd="0" parTransId="{E7F8A096-F728-4C56-9E77-CDED51BD6714}" sibTransId="{B83178ED-FB20-40BA-AC45-5543608136DB}"/>
    <dgm:cxn modelId="{EF2989FA-5529-4EB5-8BCE-C222612AE44A}" type="presParOf" srcId="{025DF0EB-8E9D-4225-8EFA-5AC88D95B844}" destId="{E879A832-6C8C-4CDB-9044-7275E5E7662C}" srcOrd="0" destOrd="0" presId="urn:microsoft.com/office/officeart/2005/8/layout/default"/>
    <dgm:cxn modelId="{1FBDDDAD-9460-486F-8029-3481610BA8BE}" type="presParOf" srcId="{025DF0EB-8E9D-4225-8EFA-5AC88D95B844}" destId="{C9E610F9-2F47-4F8A-8251-FE7F978500B7}" srcOrd="1" destOrd="0" presId="urn:microsoft.com/office/officeart/2005/8/layout/default"/>
    <dgm:cxn modelId="{30DE79ED-7ECA-4F50-871E-22D1E19A83AC}" type="presParOf" srcId="{025DF0EB-8E9D-4225-8EFA-5AC88D95B844}" destId="{DBD1C898-BFE4-4806-834E-B5FA6B0EB6FC}" srcOrd="2" destOrd="0" presId="urn:microsoft.com/office/officeart/2005/8/layout/default"/>
    <dgm:cxn modelId="{49E2B364-7DEB-40A1-906C-CD927485B391}" type="presParOf" srcId="{025DF0EB-8E9D-4225-8EFA-5AC88D95B844}" destId="{4DC955E3-3105-4317-9780-9AAA2EB33D8A}" srcOrd="3" destOrd="0" presId="urn:microsoft.com/office/officeart/2005/8/layout/default"/>
    <dgm:cxn modelId="{954265B9-49CD-437D-8275-867FF2F4E07C}" type="presParOf" srcId="{025DF0EB-8E9D-4225-8EFA-5AC88D95B844}" destId="{6020BE76-81B2-4902-9689-24DC65312C23}" srcOrd="4" destOrd="0" presId="urn:microsoft.com/office/officeart/2005/8/layout/default"/>
    <dgm:cxn modelId="{D9CFB3FB-6066-4C57-827B-74C24A70C37E}" type="presParOf" srcId="{025DF0EB-8E9D-4225-8EFA-5AC88D95B844}" destId="{603C3E5F-7860-47E5-83F7-7252B66AEA70}" srcOrd="5" destOrd="0" presId="urn:microsoft.com/office/officeart/2005/8/layout/default"/>
    <dgm:cxn modelId="{7C8C7370-6F29-4252-A086-9E3D71A1E02B}" type="presParOf" srcId="{025DF0EB-8E9D-4225-8EFA-5AC88D95B844}" destId="{1E8DD46E-A752-4226-97F0-F9A08B8A1FF5}" srcOrd="6" destOrd="0" presId="urn:microsoft.com/office/officeart/2005/8/layout/default"/>
    <dgm:cxn modelId="{7878951C-A774-480D-A7AF-C4C66E7C2050}" type="presParOf" srcId="{025DF0EB-8E9D-4225-8EFA-5AC88D95B844}" destId="{51E3FB2B-4C84-4D6F-A4C9-7FFA596E32C3}" srcOrd="7" destOrd="0" presId="urn:microsoft.com/office/officeart/2005/8/layout/default"/>
    <dgm:cxn modelId="{BBBCE641-8A67-43C1-BE8D-A91BCD4F35CD}" type="presParOf" srcId="{025DF0EB-8E9D-4225-8EFA-5AC88D95B844}" destId="{A982564B-1C3A-4AA2-B2AC-678A8CC3FA2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76886-2278-429D-BBC8-AACC31AA024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CF3712FA-2C0F-4EC5-899C-37BB8B7A7A18}">
      <dgm:prSet phldrT="[Text]"/>
      <dgm:spPr/>
      <dgm:t>
        <a:bodyPr/>
        <a:lstStyle/>
        <a:p>
          <a:r>
            <a:rPr lang="en-US" b="1"/>
            <a:t>Year 1</a:t>
          </a:r>
        </a:p>
        <a:p>
          <a:r>
            <a:rPr lang="en-US" b="1">
              <a:solidFill>
                <a:schemeClr val="tx1"/>
              </a:solidFill>
            </a:rPr>
            <a:t>Participate</a:t>
          </a:r>
        </a:p>
      </dgm:t>
    </dgm:pt>
    <dgm:pt modelId="{330D178B-0466-4E7A-AA00-5B5D5221BFC0}" type="parTrans" cxnId="{96A9F8DB-237C-4EC2-8A65-DA75E9A5102D}">
      <dgm:prSet/>
      <dgm:spPr/>
      <dgm:t>
        <a:bodyPr/>
        <a:lstStyle/>
        <a:p>
          <a:endParaRPr lang="en-US"/>
        </a:p>
      </dgm:t>
    </dgm:pt>
    <dgm:pt modelId="{8B683297-904B-47A9-B6B9-1D881E2CBF4B}" type="sibTrans" cxnId="{96A9F8DB-237C-4EC2-8A65-DA75E9A5102D}">
      <dgm:prSet/>
      <dgm:spPr/>
      <dgm:t>
        <a:bodyPr/>
        <a:lstStyle/>
        <a:p>
          <a:endParaRPr lang="en-US"/>
        </a:p>
      </dgm:t>
    </dgm:pt>
    <dgm:pt modelId="{88E6DC9D-EBBD-41E8-AB69-F32FF7E95340}">
      <dgm:prSet phldrT="[Text]"/>
      <dgm:spPr/>
      <dgm:t>
        <a:bodyPr/>
        <a:lstStyle/>
        <a:p>
          <a:pPr rtl="0"/>
          <a:r>
            <a:rPr lang="en-GB" b="0">
              <a:solidFill>
                <a:srgbClr val="002060"/>
              </a:solidFill>
            </a:rPr>
            <a:t>work closely with midwives and other health and social care practitioners and take part </a:t>
          </a:r>
          <a:r>
            <a:rPr lang="en-GB" b="0">
              <a:solidFill>
                <a:srgbClr val="002060"/>
              </a:solidFill>
              <a:latin typeface="Calibri Light" panose="020F0302020204030204"/>
            </a:rPr>
            <a:t>(participate) in</a:t>
          </a:r>
          <a:r>
            <a:rPr lang="en-GB" b="0">
              <a:solidFill>
                <a:srgbClr val="002060"/>
              </a:solidFill>
            </a:rPr>
            <a:t> the activities that are undertaken under</a:t>
          </a:r>
          <a:r>
            <a:rPr lang="en-GB" b="1">
              <a:solidFill>
                <a:srgbClr val="002060"/>
              </a:solidFill>
            </a:rPr>
            <a:t> </a:t>
          </a:r>
          <a:r>
            <a:rPr lang="en-GB" b="1">
              <a:solidFill>
                <a:schemeClr val="tx1"/>
              </a:solidFill>
            </a:rPr>
            <a:t>direct supervision and direction</a:t>
          </a:r>
          <a:r>
            <a:rPr lang="en-GB" b="0">
              <a:solidFill>
                <a:srgbClr val="002060"/>
              </a:solidFill>
            </a:rPr>
            <a:t>.</a:t>
          </a:r>
          <a:endParaRPr lang="en-US" b="0">
            <a:solidFill>
              <a:srgbClr val="002060"/>
            </a:solidFill>
          </a:endParaRPr>
        </a:p>
      </dgm:t>
    </dgm:pt>
    <dgm:pt modelId="{C46A7C35-F827-4732-A410-7F20799FEE7D}" type="parTrans" cxnId="{8CEAA24A-F4CD-4DBC-A4A0-EEF329F0F336}">
      <dgm:prSet/>
      <dgm:spPr/>
      <dgm:t>
        <a:bodyPr/>
        <a:lstStyle/>
        <a:p>
          <a:endParaRPr lang="en-US"/>
        </a:p>
      </dgm:t>
    </dgm:pt>
    <dgm:pt modelId="{EFACC91C-90D0-4D83-BC50-0589324E3655}" type="sibTrans" cxnId="{8CEAA24A-F4CD-4DBC-A4A0-EEF329F0F336}">
      <dgm:prSet/>
      <dgm:spPr/>
      <dgm:t>
        <a:bodyPr/>
        <a:lstStyle/>
        <a:p>
          <a:endParaRPr lang="en-US"/>
        </a:p>
      </dgm:t>
    </dgm:pt>
    <dgm:pt modelId="{3AA2035D-6CF5-47CE-93A6-44107A0E53A7}">
      <dgm:prSet phldrT="[Text]"/>
      <dgm:spPr/>
      <dgm:t>
        <a:bodyPr/>
        <a:lstStyle/>
        <a:p>
          <a:r>
            <a:rPr lang="en-US" b="1"/>
            <a:t>Year 2</a:t>
          </a:r>
        </a:p>
        <a:p>
          <a:r>
            <a:rPr lang="en-US" b="1">
              <a:solidFill>
                <a:schemeClr val="tx1"/>
              </a:solidFill>
            </a:rPr>
            <a:t>Contribute</a:t>
          </a:r>
        </a:p>
      </dgm:t>
    </dgm:pt>
    <dgm:pt modelId="{4C7C2889-DC04-426C-B282-1B8A323D30E4}" type="parTrans" cxnId="{FB6D829F-FDFD-43D5-BBF7-E49DAB9EF936}">
      <dgm:prSet/>
      <dgm:spPr/>
      <dgm:t>
        <a:bodyPr/>
        <a:lstStyle/>
        <a:p>
          <a:endParaRPr lang="en-US"/>
        </a:p>
      </dgm:t>
    </dgm:pt>
    <dgm:pt modelId="{25992210-DB6A-4576-9833-7275B2F74FC1}" type="sibTrans" cxnId="{FB6D829F-FDFD-43D5-BBF7-E49DAB9EF936}">
      <dgm:prSet/>
      <dgm:spPr/>
      <dgm:t>
        <a:bodyPr/>
        <a:lstStyle/>
        <a:p>
          <a:endParaRPr lang="en-US"/>
        </a:p>
      </dgm:t>
    </dgm:pt>
    <dgm:pt modelId="{61BA61FF-AE5F-48D2-99BA-0F85E3BB2BF0}">
      <dgm:prSet phldrT="[Text]"/>
      <dgm:spPr/>
      <dgm:t>
        <a:bodyPr/>
        <a:lstStyle/>
        <a:p>
          <a:r>
            <a:rPr lang="en-GB">
              <a:solidFill>
                <a:srgbClr val="002060"/>
              </a:solidFill>
              <a:latin typeface="Calibri Light" panose="020F0302020204030204"/>
            </a:rPr>
            <a:t>contribute</a:t>
          </a:r>
          <a:r>
            <a:rPr lang="en-GB">
              <a:solidFill>
                <a:srgbClr val="002060"/>
              </a:solidFill>
            </a:rPr>
            <a:t> to providing care for women, their babies and their families under </a:t>
          </a:r>
          <a:r>
            <a:rPr lang="en-GB" b="1">
              <a:solidFill>
                <a:schemeClr val="tx1"/>
              </a:solidFill>
            </a:rPr>
            <a:t>close supervision and direction</a:t>
          </a:r>
          <a:r>
            <a:rPr lang="en-GB">
              <a:solidFill>
                <a:srgbClr val="002060"/>
              </a:solidFill>
            </a:rPr>
            <a:t>, appropriate to knowledge and skills.</a:t>
          </a:r>
          <a:endParaRPr lang="en-US">
            <a:solidFill>
              <a:srgbClr val="002060"/>
            </a:solidFill>
          </a:endParaRPr>
        </a:p>
      </dgm:t>
    </dgm:pt>
    <dgm:pt modelId="{3C04055A-DCE4-4DDE-86B8-B937E7A06BC6}" type="parTrans" cxnId="{567D2B1E-9001-4958-A77D-14E994176AF4}">
      <dgm:prSet/>
      <dgm:spPr/>
      <dgm:t>
        <a:bodyPr/>
        <a:lstStyle/>
        <a:p>
          <a:endParaRPr lang="en-US"/>
        </a:p>
      </dgm:t>
    </dgm:pt>
    <dgm:pt modelId="{F2EB2B80-526D-49CC-BB39-E3AE02F5F675}" type="sibTrans" cxnId="{567D2B1E-9001-4958-A77D-14E994176AF4}">
      <dgm:prSet/>
      <dgm:spPr/>
      <dgm:t>
        <a:bodyPr/>
        <a:lstStyle/>
        <a:p>
          <a:endParaRPr lang="en-US"/>
        </a:p>
      </dgm:t>
    </dgm:pt>
    <dgm:pt modelId="{97CE167E-43AA-4E1D-BA3C-68AB6B8634EF}">
      <dgm:prSet/>
      <dgm:spPr/>
      <dgm:t>
        <a:bodyPr/>
        <a:lstStyle/>
        <a:p>
          <a:r>
            <a:rPr lang="en-US" b="1"/>
            <a:t>Year 3</a:t>
          </a:r>
        </a:p>
        <a:p>
          <a:r>
            <a:rPr lang="en-US" b="1">
              <a:solidFill>
                <a:schemeClr val="tx1"/>
              </a:solidFill>
            </a:rPr>
            <a:t>Demonstrate proficiency</a:t>
          </a:r>
        </a:p>
      </dgm:t>
    </dgm:pt>
    <dgm:pt modelId="{39B636E5-EB94-4195-91FE-B8B8870DCBC0}" type="parTrans" cxnId="{FBE86A02-BCCF-4EA2-BFFE-1ED3C2899BBB}">
      <dgm:prSet/>
      <dgm:spPr/>
      <dgm:t>
        <a:bodyPr/>
        <a:lstStyle/>
        <a:p>
          <a:endParaRPr lang="en-US"/>
        </a:p>
      </dgm:t>
    </dgm:pt>
    <dgm:pt modelId="{C6EEEF60-8FD8-4BE6-9168-76C4172B938D}" type="sibTrans" cxnId="{FBE86A02-BCCF-4EA2-BFFE-1ED3C2899BBB}">
      <dgm:prSet/>
      <dgm:spPr/>
      <dgm:t>
        <a:bodyPr/>
        <a:lstStyle/>
        <a:p>
          <a:endParaRPr lang="en-US"/>
        </a:p>
      </dgm:t>
    </dgm:pt>
    <dgm:pt modelId="{FED7A26A-82BC-45DB-876A-29360D9F2A40}">
      <dgm:prSet custT="1"/>
      <dgm:spPr/>
      <dgm:t>
        <a:bodyPr/>
        <a:lstStyle/>
        <a:p>
          <a:r>
            <a:rPr lang="en-GB" sz="1800">
              <a:solidFill>
                <a:srgbClr val="002060"/>
              </a:solidFill>
            </a:rPr>
            <a:t>provide care for women, their babies and their families in partnership with midwives and other health and social care practitioners, with </a:t>
          </a:r>
          <a:r>
            <a:rPr lang="en-GB" sz="1800" b="1">
              <a:solidFill>
                <a:schemeClr val="tx1"/>
              </a:solidFill>
            </a:rPr>
            <a:t>appropriate supervision and direction</a:t>
          </a:r>
          <a:r>
            <a:rPr lang="en-GB" sz="1800">
              <a:solidFill>
                <a:srgbClr val="002060"/>
              </a:solidFill>
            </a:rPr>
            <a:t> as knowledge and skill increases.</a:t>
          </a:r>
          <a:endParaRPr lang="en-US" sz="3200">
            <a:solidFill>
              <a:srgbClr val="002060"/>
            </a:solidFill>
          </a:endParaRPr>
        </a:p>
      </dgm:t>
    </dgm:pt>
    <dgm:pt modelId="{A98F0F1E-1698-457D-A907-0EDDE5CB3FFA}" type="parTrans" cxnId="{EF6251F0-0205-46BE-9C0C-8596DF0BCF33}">
      <dgm:prSet/>
      <dgm:spPr/>
      <dgm:t>
        <a:bodyPr/>
        <a:lstStyle/>
        <a:p>
          <a:endParaRPr lang="en-US"/>
        </a:p>
      </dgm:t>
    </dgm:pt>
    <dgm:pt modelId="{01645D34-FC2F-4F48-89E4-F6AFE982F755}" type="sibTrans" cxnId="{EF6251F0-0205-46BE-9C0C-8596DF0BCF33}">
      <dgm:prSet/>
      <dgm:spPr/>
      <dgm:t>
        <a:bodyPr/>
        <a:lstStyle/>
        <a:p>
          <a:endParaRPr lang="en-US"/>
        </a:p>
      </dgm:t>
    </dgm:pt>
    <dgm:pt modelId="{254AD1A7-4580-4FAF-A3D7-1D0A62157CDE}" type="pres">
      <dgm:prSet presAssocID="{87D76886-2278-429D-BBC8-AACC31AA0247}" presName="Name0" presStyleCnt="0">
        <dgm:presLayoutVars>
          <dgm:dir/>
          <dgm:animLvl val="lvl"/>
          <dgm:resizeHandles/>
        </dgm:presLayoutVars>
      </dgm:prSet>
      <dgm:spPr/>
    </dgm:pt>
    <dgm:pt modelId="{3FBF2C3C-A286-4B69-8FA5-9943804B4885}" type="pres">
      <dgm:prSet presAssocID="{CF3712FA-2C0F-4EC5-899C-37BB8B7A7A18}" presName="linNode" presStyleCnt="0"/>
      <dgm:spPr/>
    </dgm:pt>
    <dgm:pt modelId="{048A128B-D4AD-47F5-AC28-A7DA11213513}" type="pres">
      <dgm:prSet presAssocID="{CF3712FA-2C0F-4EC5-899C-37BB8B7A7A18}" presName="parentShp" presStyleLbl="node1" presStyleIdx="0" presStyleCnt="3">
        <dgm:presLayoutVars>
          <dgm:bulletEnabled val="1"/>
        </dgm:presLayoutVars>
      </dgm:prSet>
      <dgm:spPr/>
    </dgm:pt>
    <dgm:pt modelId="{07F649B7-8F6C-46AC-92AB-7A7E67FA511A}" type="pres">
      <dgm:prSet presAssocID="{CF3712FA-2C0F-4EC5-899C-37BB8B7A7A18}" presName="childShp" presStyleLbl="bgAccFollowNode1" presStyleIdx="0" presStyleCnt="3">
        <dgm:presLayoutVars>
          <dgm:bulletEnabled val="1"/>
        </dgm:presLayoutVars>
      </dgm:prSet>
      <dgm:spPr/>
    </dgm:pt>
    <dgm:pt modelId="{98C52796-5C7C-486B-B543-E0B4323C8908}" type="pres">
      <dgm:prSet presAssocID="{8B683297-904B-47A9-B6B9-1D881E2CBF4B}" presName="spacing" presStyleCnt="0"/>
      <dgm:spPr/>
    </dgm:pt>
    <dgm:pt modelId="{F3715E7B-D640-4244-B964-2461E0C030E9}" type="pres">
      <dgm:prSet presAssocID="{3AA2035D-6CF5-47CE-93A6-44107A0E53A7}" presName="linNode" presStyleCnt="0"/>
      <dgm:spPr/>
    </dgm:pt>
    <dgm:pt modelId="{9D5D658F-F1BD-47BD-BE6F-5F570A528743}" type="pres">
      <dgm:prSet presAssocID="{3AA2035D-6CF5-47CE-93A6-44107A0E53A7}" presName="parentShp" presStyleLbl="node1" presStyleIdx="1" presStyleCnt="3">
        <dgm:presLayoutVars>
          <dgm:bulletEnabled val="1"/>
        </dgm:presLayoutVars>
      </dgm:prSet>
      <dgm:spPr/>
    </dgm:pt>
    <dgm:pt modelId="{3DA93416-28FD-4156-96DB-A698E3335F39}" type="pres">
      <dgm:prSet presAssocID="{3AA2035D-6CF5-47CE-93A6-44107A0E53A7}" presName="childShp" presStyleLbl="bgAccFollowNode1" presStyleIdx="1" presStyleCnt="3">
        <dgm:presLayoutVars>
          <dgm:bulletEnabled val="1"/>
        </dgm:presLayoutVars>
      </dgm:prSet>
      <dgm:spPr/>
    </dgm:pt>
    <dgm:pt modelId="{8924723E-21DF-46B8-ADBF-C1145A9D6A27}" type="pres">
      <dgm:prSet presAssocID="{25992210-DB6A-4576-9833-7275B2F74FC1}" presName="spacing" presStyleCnt="0"/>
      <dgm:spPr/>
    </dgm:pt>
    <dgm:pt modelId="{6815154A-E96A-4A28-94CE-637259B14CBB}" type="pres">
      <dgm:prSet presAssocID="{97CE167E-43AA-4E1D-BA3C-68AB6B8634EF}" presName="linNode" presStyleCnt="0"/>
      <dgm:spPr/>
    </dgm:pt>
    <dgm:pt modelId="{6A7513BC-08CE-4873-AB56-2C66AA590BBF}" type="pres">
      <dgm:prSet presAssocID="{97CE167E-43AA-4E1D-BA3C-68AB6B8634EF}" presName="parentShp" presStyleLbl="node1" presStyleIdx="2" presStyleCnt="3">
        <dgm:presLayoutVars>
          <dgm:bulletEnabled val="1"/>
        </dgm:presLayoutVars>
      </dgm:prSet>
      <dgm:spPr/>
    </dgm:pt>
    <dgm:pt modelId="{0B6A0052-3367-4030-8867-059C3633384A}" type="pres">
      <dgm:prSet presAssocID="{97CE167E-43AA-4E1D-BA3C-68AB6B8634EF}" presName="childShp" presStyleLbl="bgAccFollowNode1" presStyleIdx="2" presStyleCnt="3">
        <dgm:presLayoutVars>
          <dgm:bulletEnabled val="1"/>
        </dgm:presLayoutVars>
      </dgm:prSet>
      <dgm:spPr/>
    </dgm:pt>
  </dgm:ptLst>
  <dgm:cxnLst>
    <dgm:cxn modelId="{FBE86A02-BCCF-4EA2-BFFE-1ED3C2899BBB}" srcId="{87D76886-2278-429D-BBC8-AACC31AA0247}" destId="{97CE167E-43AA-4E1D-BA3C-68AB6B8634EF}" srcOrd="2" destOrd="0" parTransId="{39B636E5-EB94-4195-91FE-B8B8870DCBC0}" sibTransId="{C6EEEF60-8FD8-4BE6-9168-76C4172B938D}"/>
    <dgm:cxn modelId="{DADC960F-0001-42D1-9CC0-4864E2582EFB}" type="presOf" srcId="{88E6DC9D-EBBD-41E8-AB69-F32FF7E95340}" destId="{07F649B7-8F6C-46AC-92AB-7A7E67FA511A}" srcOrd="0" destOrd="0" presId="urn:microsoft.com/office/officeart/2005/8/layout/vList6"/>
    <dgm:cxn modelId="{F11A6419-ED13-46A5-8544-C9FB24BC9A19}" type="presOf" srcId="{FED7A26A-82BC-45DB-876A-29360D9F2A40}" destId="{0B6A0052-3367-4030-8867-059C3633384A}" srcOrd="0" destOrd="0" presId="urn:microsoft.com/office/officeart/2005/8/layout/vList6"/>
    <dgm:cxn modelId="{7139871C-E0E8-4B69-B8A5-9F12C6C6D829}" type="presOf" srcId="{87D76886-2278-429D-BBC8-AACC31AA0247}" destId="{254AD1A7-4580-4FAF-A3D7-1D0A62157CDE}" srcOrd="0" destOrd="0" presId="urn:microsoft.com/office/officeart/2005/8/layout/vList6"/>
    <dgm:cxn modelId="{567D2B1E-9001-4958-A77D-14E994176AF4}" srcId="{3AA2035D-6CF5-47CE-93A6-44107A0E53A7}" destId="{61BA61FF-AE5F-48D2-99BA-0F85E3BB2BF0}" srcOrd="0" destOrd="0" parTransId="{3C04055A-DCE4-4DDE-86B8-B937E7A06BC6}" sibTransId="{F2EB2B80-526D-49CC-BB39-E3AE02F5F675}"/>
    <dgm:cxn modelId="{8CEAA24A-F4CD-4DBC-A4A0-EEF329F0F336}" srcId="{CF3712FA-2C0F-4EC5-899C-37BB8B7A7A18}" destId="{88E6DC9D-EBBD-41E8-AB69-F32FF7E95340}" srcOrd="0" destOrd="0" parTransId="{C46A7C35-F827-4732-A410-7F20799FEE7D}" sibTransId="{EFACC91C-90D0-4D83-BC50-0589324E3655}"/>
    <dgm:cxn modelId="{B5EBF96A-C7A1-4802-9A35-B2B7723C7773}" type="presOf" srcId="{CF3712FA-2C0F-4EC5-899C-37BB8B7A7A18}" destId="{048A128B-D4AD-47F5-AC28-A7DA11213513}" srcOrd="0" destOrd="0" presId="urn:microsoft.com/office/officeart/2005/8/layout/vList6"/>
    <dgm:cxn modelId="{EE0B454B-C642-4AF6-B5C3-7DFF5086727A}" type="presOf" srcId="{61BA61FF-AE5F-48D2-99BA-0F85E3BB2BF0}" destId="{3DA93416-28FD-4156-96DB-A698E3335F39}" srcOrd="0" destOrd="0" presId="urn:microsoft.com/office/officeart/2005/8/layout/vList6"/>
    <dgm:cxn modelId="{2C6B938E-A007-414B-93BA-96500A6BB3F6}" type="presOf" srcId="{3AA2035D-6CF5-47CE-93A6-44107A0E53A7}" destId="{9D5D658F-F1BD-47BD-BE6F-5F570A528743}" srcOrd="0" destOrd="0" presId="urn:microsoft.com/office/officeart/2005/8/layout/vList6"/>
    <dgm:cxn modelId="{FB6D829F-FDFD-43D5-BBF7-E49DAB9EF936}" srcId="{87D76886-2278-429D-BBC8-AACC31AA0247}" destId="{3AA2035D-6CF5-47CE-93A6-44107A0E53A7}" srcOrd="1" destOrd="0" parTransId="{4C7C2889-DC04-426C-B282-1B8A323D30E4}" sibTransId="{25992210-DB6A-4576-9833-7275B2F74FC1}"/>
    <dgm:cxn modelId="{96A9F8DB-237C-4EC2-8A65-DA75E9A5102D}" srcId="{87D76886-2278-429D-BBC8-AACC31AA0247}" destId="{CF3712FA-2C0F-4EC5-899C-37BB8B7A7A18}" srcOrd="0" destOrd="0" parTransId="{330D178B-0466-4E7A-AA00-5B5D5221BFC0}" sibTransId="{8B683297-904B-47A9-B6B9-1D881E2CBF4B}"/>
    <dgm:cxn modelId="{0F4291E1-3881-4E2F-91EF-ECA9A3C47E0F}" type="presOf" srcId="{97CE167E-43AA-4E1D-BA3C-68AB6B8634EF}" destId="{6A7513BC-08CE-4873-AB56-2C66AA590BBF}" srcOrd="0" destOrd="0" presId="urn:microsoft.com/office/officeart/2005/8/layout/vList6"/>
    <dgm:cxn modelId="{EF6251F0-0205-46BE-9C0C-8596DF0BCF33}" srcId="{97CE167E-43AA-4E1D-BA3C-68AB6B8634EF}" destId="{FED7A26A-82BC-45DB-876A-29360D9F2A40}" srcOrd="0" destOrd="0" parTransId="{A98F0F1E-1698-457D-A907-0EDDE5CB3FFA}" sibTransId="{01645D34-FC2F-4F48-89E4-F6AFE982F755}"/>
    <dgm:cxn modelId="{32913492-905C-48AB-A005-D593395B5196}" type="presParOf" srcId="{254AD1A7-4580-4FAF-A3D7-1D0A62157CDE}" destId="{3FBF2C3C-A286-4B69-8FA5-9943804B4885}" srcOrd="0" destOrd="0" presId="urn:microsoft.com/office/officeart/2005/8/layout/vList6"/>
    <dgm:cxn modelId="{2F987733-D2E9-4140-A6CB-A089242CE4CA}" type="presParOf" srcId="{3FBF2C3C-A286-4B69-8FA5-9943804B4885}" destId="{048A128B-D4AD-47F5-AC28-A7DA11213513}" srcOrd="0" destOrd="0" presId="urn:microsoft.com/office/officeart/2005/8/layout/vList6"/>
    <dgm:cxn modelId="{E037DCEA-10F9-405D-8814-6A21B193598A}" type="presParOf" srcId="{3FBF2C3C-A286-4B69-8FA5-9943804B4885}" destId="{07F649B7-8F6C-46AC-92AB-7A7E67FA511A}" srcOrd="1" destOrd="0" presId="urn:microsoft.com/office/officeart/2005/8/layout/vList6"/>
    <dgm:cxn modelId="{E9F225D4-9CA8-4E35-BD24-436336AF8D2C}" type="presParOf" srcId="{254AD1A7-4580-4FAF-A3D7-1D0A62157CDE}" destId="{98C52796-5C7C-486B-B543-E0B4323C8908}" srcOrd="1" destOrd="0" presId="urn:microsoft.com/office/officeart/2005/8/layout/vList6"/>
    <dgm:cxn modelId="{3AB28E53-CA2D-4CD8-9498-2E15990928C3}" type="presParOf" srcId="{254AD1A7-4580-4FAF-A3D7-1D0A62157CDE}" destId="{F3715E7B-D640-4244-B964-2461E0C030E9}" srcOrd="2" destOrd="0" presId="urn:microsoft.com/office/officeart/2005/8/layout/vList6"/>
    <dgm:cxn modelId="{AEA1C4D2-AC08-4B8E-B5C8-15C0F0FA9798}" type="presParOf" srcId="{F3715E7B-D640-4244-B964-2461E0C030E9}" destId="{9D5D658F-F1BD-47BD-BE6F-5F570A528743}" srcOrd="0" destOrd="0" presId="urn:microsoft.com/office/officeart/2005/8/layout/vList6"/>
    <dgm:cxn modelId="{977157CC-A4DB-4E8F-9CAC-73FFA87D606B}" type="presParOf" srcId="{F3715E7B-D640-4244-B964-2461E0C030E9}" destId="{3DA93416-28FD-4156-96DB-A698E3335F39}" srcOrd="1" destOrd="0" presId="urn:microsoft.com/office/officeart/2005/8/layout/vList6"/>
    <dgm:cxn modelId="{1AC29026-FF92-4C2D-B92A-E973A60CA6CF}" type="presParOf" srcId="{254AD1A7-4580-4FAF-A3D7-1D0A62157CDE}" destId="{8924723E-21DF-46B8-ADBF-C1145A9D6A27}" srcOrd="3" destOrd="0" presId="urn:microsoft.com/office/officeart/2005/8/layout/vList6"/>
    <dgm:cxn modelId="{D3657BF6-F5BB-42B2-9C88-4C46413B75AF}" type="presParOf" srcId="{254AD1A7-4580-4FAF-A3D7-1D0A62157CDE}" destId="{6815154A-E96A-4A28-94CE-637259B14CBB}" srcOrd="4" destOrd="0" presId="urn:microsoft.com/office/officeart/2005/8/layout/vList6"/>
    <dgm:cxn modelId="{8491854A-CFAC-493F-90A7-C1B2D0DA2A66}" type="presParOf" srcId="{6815154A-E96A-4A28-94CE-637259B14CBB}" destId="{6A7513BC-08CE-4873-AB56-2C66AA590BBF}" srcOrd="0" destOrd="0" presId="urn:microsoft.com/office/officeart/2005/8/layout/vList6"/>
    <dgm:cxn modelId="{31CAF66C-8E0A-4658-8646-559F9F56F6B4}" type="presParOf" srcId="{6815154A-E96A-4A28-94CE-637259B14CBB}" destId="{0B6A0052-3367-4030-8867-059C3633384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833F12-FF80-4977-9273-468D46BCFBB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81796E0-E9D9-4904-AF4E-68BA5A4244DE}">
      <dgm:prSet/>
      <dgm:spPr/>
      <dgm:t>
        <a:bodyPr/>
        <a:lstStyle/>
        <a:p>
          <a:pPr>
            <a:lnSpc>
              <a:spcPct val="100000"/>
            </a:lnSpc>
          </a:pPr>
          <a:r>
            <a:rPr lang="en-US" dirty="0">
              <a:solidFill>
                <a:srgbClr val="002060"/>
              </a:solidFill>
            </a:rPr>
            <a:t>See </a:t>
          </a:r>
          <a:r>
            <a:rPr lang="en-US" b="1" dirty="0">
              <a:solidFill>
                <a:srgbClr val="002060"/>
              </a:solidFill>
            </a:rPr>
            <a:t>slides </a:t>
          </a:r>
          <a:r>
            <a:rPr lang="en-US" b="1" dirty="0">
              <a:solidFill>
                <a:srgbClr val="002060"/>
              </a:solidFill>
              <a:latin typeface="Calibri Light" panose="020F0302020204030204"/>
            </a:rPr>
            <a:t>16 &amp; 17</a:t>
          </a:r>
          <a:endParaRPr lang="en-US" dirty="0">
            <a:solidFill>
              <a:srgbClr val="002060"/>
            </a:solidFill>
          </a:endParaRPr>
        </a:p>
      </dgm:t>
    </dgm:pt>
    <dgm:pt modelId="{3ED4CFAD-A8F1-4D40-808D-E7A1E7BB38A5}" type="parTrans" cxnId="{3753003B-996E-419A-9FB3-5A738C897160}">
      <dgm:prSet/>
      <dgm:spPr/>
      <dgm:t>
        <a:bodyPr/>
        <a:lstStyle/>
        <a:p>
          <a:endParaRPr lang="en-US"/>
        </a:p>
      </dgm:t>
    </dgm:pt>
    <dgm:pt modelId="{472C2137-BBBF-4694-B0AE-0DEEF299B1C1}" type="sibTrans" cxnId="{3753003B-996E-419A-9FB3-5A738C897160}">
      <dgm:prSet/>
      <dgm:spPr/>
      <dgm:t>
        <a:bodyPr/>
        <a:lstStyle/>
        <a:p>
          <a:endParaRPr lang="en-US"/>
        </a:p>
      </dgm:t>
    </dgm:pt>
    <dgm:pt modelId="{BF66CB54-45A9-432A-9C0B-92E4F1D160E2}">
      <dgm:prSet/>
      <dgm:spPr/>
      <dgm:t>
        <a:bodyPr/>
        <a:lstStyle/>
        <a:p>
          <a:pPr>
            <a:lnSpc>
              <a:spcPct val="100000"/>
            </a:lnSpc>
          </a:pPr>
          <a:r>
            <a:rPr lang="en-US" dirty="0">
              <a:solidFill>
                <a:srgbClr val="002060"/>
              </a:solidFill>
            </a:rPr>
            <a:t>The expectation is that students should be able to achieve </a:t>
          </a:r>
          <a:r>
            <a:rPr lang="en-US" b="1" dirty="0">
              <a:solidFill>
                <a:srgbClr val="002060"/>
              </a:solidFill>
            </a:rPr>
            <a:t>most of</a:t>
          </a:r>
          <a:r>
            <a:rPr lang="en-US" dirty="0">
              <a:solidFill>
                <a:srgbClr val="002060"/>
              </a:solidFill>
            </a:rPr>
            <a:t> the proficiencies in each level</a:t>
          </a:r>
        </a:p>
      </dgm:t>
    </dgm:pt>
    <dgm:pt modelId="{63008371-2DA4-4B87-9663-F98A7C2081FC}" type="parTrans" cxnId="{F445754B-1C96-45C4-B68D-4382CD174542}">
      <dgm:prSet/>
      <dgm:spPr/>
      <dgm:t>
        <a:bodyPr/>
        <a:lstStyle/>
        <a:p>
          <a:endParaRPr lang="en-US"/>
        </a:p>
      </dgm:t>
    </dgm:pt>
    <dgm:pt modelId="{E4DE5454-0715-4BD5-8790-BE93DE6E56D0}" type="sibTrans" cxnId="{F445754B-1C96-45C4-B68D-4382CD174542}">
      <dgm:prSet/>
      <dgm:spPr/>
      <dgm:t>
        <a:bodyPr/>
        <a:lstStyle/>
        <a:p>
          <a:endParaRPr lang="en-US"/>
        </a:p>
      </dgm:t>
    </dgm:pt>
    <dgm:pt modelId="{C45308F6-5DD2-48BE-8D4F-080D401832FB}">
      <dgm:prSet/>
      <dgm:spPr/>
      <dgm:t>
        <a:bodyPr/>
        <a:lstStyle/>
        <a:p>
          <a:pPr>
            <a:lnSpc>
              <a:spcPct val="100000"/>
            </a:lnSpc>
          </a:pPr>
          <a:r>
            <a:rPr lang="en-US" dirty="0">
              <a:solidFill>
                <a:srgbClr val="002060"/>
              </a:solidFill>
            </a:rPr>
            <a:t>It is NOT a requirement that all proficiencies are achieved during year 1 and year 2 of the programme, however they must pass the summative holistic assessment each year to progress</a:t>
          </a:r>
        </a:p>
      </dgm:t>
    </dgm:pt>
    <dgm:pt modelId="{AA1B6EED-B334-444B-9285-D964B03F98DF}" type="parTrans" cxnId="{DF729CD2-A006-488C-B125-EC3592841E60}">
      <dgm:prSet/>
      <dgm:spPr/>
      <dgm:t>
        <a:bodyPr/>
        <a:lstStyle/>
        <a:p>
          <a:endParaRPr lang="en-US"/>
        </a:p>
      </dgm:t>
    </dgm:pt>
    <dgm:pt modelId="{1C1882F1-C086-4628-908C-FD0B03A54ECB}" type="sibTrans" cxnId="{DF729CD2-A006-488C-B125-EC3592841E60}">
      <dgm:prSet/>
      <dgm:spPr/>
      <dgm:t>
        <a:bodyPr/>
        <a:lstStyle/>
        <a:p>
          <a:endParaRPr lang="en-US"/>
        </a:p>
      </dgm:t>
    </dgm:pt>
    <dgm:pt modelId="{767F676E-EC84-4227-9351-FA9A1D7C23F1}" type="pres">
      <dgm:prSet presAssocID="{A8833F12-FF80-4977-9273-468D46BCFBB7}" presName="root" presStyleCnt="0">
        <dgm:presLayoutVars>
          <dgm:dir/>
          <dgm:resizeHandles val="exact"/>
        </dgm:presLayoutVars>
      </dgm:prSet>
      <dgm:spPr/>
    </dgm:pt>
    <dgm:pt modelId="{3357568F-A8BD-4A96-B60C-92DD071B048A}" type="pres">
      <dgm:prSet presAssocID="{C81796E0-E9D9-4904-AF4E-68BA5A4244DE}" presName="compNode" presStyleCnt="0"/>
      <dgm:spPr/>
    </dgm:pt>
    <dgm:pt modelId="{EA3A3583-1607-470F-A6FA-B5EF1B8B01CF}" type="pres">
      <dgm:prSet presAssocID="{C81796E0-E9D9-4904-AF4E-68BA5A4244DE}" presName="bgRect" presStyleLbl="bgShp" presStyleIdx="0" presStyleCnt="3"/>
      <dgm:spPr/>
    </dgm:pt>
    <dgm:pt modelId="{F2918CB8-104B-4D2A-B1ED-4375E4316D73}" type="pres">
      <dgm:prSet presAssocID="{C81796E0-E9D9-4904-AF4E-68BA5A4244D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jector screen"/>
        </a:ext>
      </dgm:extLst>
    </dgm:pt>
    <dgm:pt modelId="{BC42DA33-7D9D-4158-82E7-4B4B191511B7}" type="pres">
      <dgm:prSet presAssocID="{C81796E0-E9D9-4904-AF4E-68BA5A4244DE}" presName="spaceRect" presStyleCnt="0"/>
      <dgm:spPr/>
    </dgm:pt>
    <dgm:pt modelId="{1BDDA3C0-F1ED-46AE-97EC-9138B2B285F4}" type="pres">
      <dgm:prSet presAssocID="{C81796E0-E9D9-4904-AF4E-68BA5A4244DE}" presName="parTx" presStyleLbl="revTx" presStyleIdx="0" presStyleCnt="3">
        <dgm:presLayoutVars>
          <dgm:chMax val="0"/>
          <dgm:chPref val="0"/>
        </dgm:presLayoutVars>
      </dgm:prSet>
      <dgm:spPr/>
    </dgm:pt>
    <dgm:pt modelId="{53AC24F1-C67A-4012-9251-A835BB857CC9}" type="pres">
      <dgm:prSet presAssocID="{472C2137-BBBF-4694-B0AE-0DEEF299B1C1}" presName="sibTrans" presStyleCnt="0"/>
      <dgm:spPr/>
    </dgm:pt>
    <dgm:pt modelId="{5C371395-6CBB-49D6-8C9E-42267F9F0685}" type="pres">
      <dgm:prSet presAssocID="{BF66CB54-45A9-432A-9C0B-92E4F1D160E2}" presName="compNode" presStyleCnt="0"/>
      <dgm:spPr/>
    </dgm:pt>
    <dgm:pt modelId="{289F83D9-4FA7-4753-9138-075E235BD583}" type="pres">
      <dgm:prSet presAssocID="{BF66CB54-45A9-432A-9C0B-92E4F1D160E2}" presName="bgRect" presStyleLbl="bgShp" presStyleIdx="1" presStyleCnt="3"/>
      <dgm:spPr/>
    </dgm:pt>
    <dgm:pt modelId="{4A2D8B01-4D24-4EE6-AEFF-45C413F63FAA}" type="pres">
      <dgm:prSet presAssocID="{BF66CB54-45A9-432A-9C0B-92E4F1D160E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3F32F16-7F73-46E2-8D72-2668359F77E4}" type="pres">
      <dgm:prSet presAssocID="{BF66CB54-45A9-432A-9C0B-92E4F1D160E2}" presName="spaceRect" presStyleCnt="0"/>
      <dgm:spPr/>
    </dgm:pt>
    <dgm:pt modelId="{9064E6F2-48FB-4C47-B9C0-D91AFD302B44}" type="pres">
      <dgm:prSet presAssocID="{BF66CB54-45A9-432A-9C0B-92E4F1D160E2}" presName="parTx" presStyleLbl="revTx" presStyleIdx="1" presStyleCnt="3">
        <dgm:presLayoutVars>
          <dgm:chMax val="0"/>
          <dgm:chPref val="0"/>
        </dgm:presLayoutVars>
      </dgm:prSet>
      <dgm:spPr/>
    </dgm:pt>
    <dgm:pt modelId="{EAEFE272-61CF-4849-AC64-3932F05EAC15}" type="pres">
      <dgm:prSet presAssocID="{E4DE5454-0715-4BD5-8790-BE93DE6E56D0}" presName="sibTrans" presStyleCnt="0"/>
      <dgm:spPr/>
    </dgm:pt>
    <dgm:pt modelId="{6E5DF821-2557-402B-93E5-8FC5568B3385}" type="pres">
      <dgm:prSet presAssocID="{C45308F6-5DD2-48BE-8D4F-080D401832FB}" presName="compNode" presStyleCnt="0"/>
      <dgm:spPr/>
    </dgm:pt>
    <dgm:pt modelId="{06515724-EF1D-45BE-BA01-6E7D4BBAF139}" type="pres">
      <dgm:prSet presAssocID="{C45308F6-5DD2-48BE-8D4F-080D401832FB}" presName="bgRect" presStyleLbl="bgShp" presStyleIdx="2" presStyleCnt="3"/>
      <dgm:spPr/>
    </dgm:pt>
    <dgm:pt modelId="{F963D388-4B1B-4A0C-A842-536DD18D2A31}" type="pres">
      <dgm:prSet presAssocID="{C45308F6-5DD2-48BE-8D4F-080D401832F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58CA484-A407-427B-B00C-224235FFC0C6}" type="pres">
      <dgm:prSet presAssocID="{C45308F6-5DD2-48BE-8D4F-080D401832FB}" presName="spaceRect" presStyleCnt="0"/>
      <dgm:spPr/>
    </dgm:pt>
    <dgm:pt modelId="{E6DD191F-B706-4065-8356-1AC17945871C}" type="pres">
      <dgm:prSet presAssocID="{C45308F6-5DD2-48BE-8D4F-080D401832FB}" presName="parTx" presStyleLbl="revTx" presStyleIdx="2" presStyleCnt="3">
        <dgm:presLayoutVars>
          <dgm:chMax val="0"/>
          <dgm:chPref val="0"/>
        </dgm:presLayoutVars>
      </dgm:prSet>
      <dgm:spPr/>
    </dgm:pt>
  </dgm:ptLst>
  <dgm:cxnLst>
    <dgm:cxn modelId="{25066F36-1E0C-406E-91BF-820DB850AF80}" type="presOf" srcId="{C81796E0-E9D9-4904-AF4E-68BA5A4244DE}" destId="{1BDDA3C0-F1ED-46AE-97EC-9138B2B285F4}" srcOrd="0" destOrd="0" presId="urn:microsoft.com/office/officeart/2018/2/layout/IconVerticalSolidList"/>
    <dgm:cxn modelId="{3753003B-996E-419A-9FB3-5A738C897160}" srcId="{A8833F12-FF80-4977-9273-468D46BCFBB7}" destId="{C81796E0-E9D9-4904-AF4E-68BA5A4244DE}" srcOrd="0" destOrd="0" parTransId="{3ED4CFAD-A8F1-4D40-808D-E7A1E7BB38A5}" sibTransId="{472C2137-BBBF-4694-B0AE-0DEEF299B1C1}"/>
    <dgm:cxn modelId="{F445754B-1C96-45C4-B68D-4382CD174542}" srcId="{A8833F12-FF80-4977-9273-468D46BCFBB7}" destId="{BF66CB54-45A9-432A-9C0B-92E4F1D160E2}" srcOrd="1" destOrd="0" parTransId="{63008371-2DA4-4B87-9663-F98A7C2081FC}" sibTransId="{E4DE5454-0715-4BD5-8790-BE93DE6E56D0}"/>
    <dgm:cxn modelId="{4B3EBD51-45AA-490E-9EFB-4CC0E2737B0B}" type="presOf" srcId="{A8833F12-FF80-4977-9273-468D46BCFBB7}" destId="{767F676E-EC84-4227-9351-FA9A1D7C23F1}" srcOrd="0" destOrd="0" presId="urn:microsoft.com/office/officeart/2018/2/layout/IconVerticalSolidList"/>
    <dgm:cxn modelId="{33C65BA2-7B02-4B79-9334-8B2E85F8EFCF}" type="presOf" srcId="{C45308F6-5DD2-48BE-8D4F-080D401832FB}" destId="{E6DD191F-B706-4065-8356-1AC17945871C}" srcOrd="0" destOrd="0" presId="urn:microsoft.com/office/officeart/2018/2/layout/IconVerticalSolidList"/>
    <dgm:cxn modelId="{DF729CD2-A006-488C-B125-EC3592841E60}" srcId="{A8833F12-FF80-4977-9273-468D46BCFBB7}" destId="{C45308F6-5DD2-48BE-8D4F-080D401832FB}" srcOrd="2" destOrd="0" parTransId="{AA1B6EED-B334-444B-9285-D964B03F98DF}" sibTransId="{1C1882F1-C086-4628-908C-FD0B03A54ECB}"/>
    <dgm:cxn modelId="{776AF7E1-0343-480E-A248-E147F9F29DEC}" type="presOf" srcId="{BF66CB54-45A9-432A-9C0B-92E4F1D160E2}" destId="{9064E6F2-48FB-4C47-B9C0-D91AFD302B44}" srcOrd="0" destOrd="0" presId="urn:microsoft.com/office/officeart/2018/2/layout/IconVerticalSolidList"/>
    <dgm:cxn modelId="{9BDB7111-9285-4570-8D36-C0C899BEC0E7}" type="presParOf" srcId="{767F676E-EC84-4227-9351-FA9A1D7C23F1}" destId="{3357568F-A8BD-4A96-B60C-92DD071B048A}" srcOrd="0" destOrd="0" presId="urn:microsoft.com/office/officeart/2018/2/layout/IconVerticalSolidList"/>
    <dgm:cxn modelId="{042396F2-25CB-46BD-A116-D2B10CC40E26}" type="presParOf" srcId="{3357568F-A8BD-4A96-B60C-92DD071B048A}" destId="{EA3A3583-1607-470F-A6FA-B5EF1B8B01CF}" srcOrd="0" destOrd="0" presId="urn:microsoft.com/office/officeart/2018/2/layout/IconVerticalSolidList"/>
    <dgm:cxn modelId="{930C70D7-1917-4A6B-8F27-3DCA4011566F}" type="presParOf" srcId="{3357568F-A8BD-4A96-B60C-92DD071B048A}" destId="{F2918CB8-104B-4D2A-B1ED-4375E4316D73}" srcOrd="1" destOrd="0" presId="urn:microsoft.com/office/officeart/2018/2/layout/IconVerticalSolidList"/>
    <dgm:cxn modelId="{F45A8AA3-C2B0-4C77-A90E-C1BF3DC24703}" type="presParOf" srcId="{3357568F-A8BD-4A96-B60C-92DD071B048A}" destId="{BC42DA33-7D9D-4158-82E7-4B4B191511B7}" srcOrd="2" destOrd="0" presId="urn:microsoft.com/office/officeart/2018/2/layout/IconVerticalSolidList"/>
    <dgm:cxn modelId="{11A5E2D6-284C-4C66-95E2-254B9F0905BD}" type="presParOf" srcId="{3357568F-A8BD-4A96-B60C-92DD071B048A}" destId="{1BDDA3C0-F1ED-46AE-97EC-9138B2B285F4}" srcOrd="3" destOrd="0" presId="urn:microsoft.com/office/officeart/2018/2/layout/IconVerticalSolidList"/>
    <dgm:cxn modelId="{5C2C1E69-8DAE-4A28-BE06-A4F3894F5899}" type="presParOf" srcId="{767F676E-EC84-4227-9351-FA9A1D7C23F1}" destId="{53AC24F1-C67A-4012-9251-A835BB857CC9}" srcOrd="1" destOrd="0" presId="urn:microsoft.com/office/officeart/2018/2/layout/IconVerticalSolidList"/>
    <dgm:cxn modelId="{BE7B39E1-B3B3-4A09-8438-0939D1884727}" type="presParOf" srcId="{767F676E-EC84-4227-9351-FA9A1D7C23F1}" destId="{5C371395-6CBB-49D6-8C9E-42267F9F0685}" srcOrd="2" destOrd="0" presId="urn:microsoft.com/office/officeart/2018/2/layout/IconVerticalSolidList"/>
    <dgm:cxn modelId="{2406B24B-DA39-4067-B6A5-F8F72F6B4A40}" type="presParOf" srcId="{5C371395-6CBB-49D6-8C9E-42267F9F0685}" destId="{289F83D9-4FA7-4753-9138-075E235BD583}" srcOrd="0" destOrd="0" presId="urn:microsoft.com/office/officeart/2018/2/layout/IconVerticalSolidList"/>
    <dgm:cxn modelId="{5356FAC2-178F-42A6-97DA-057B97C1AA77}" type="presParOf" srcId="{5C371395-6CBB-49D6-8C9E-42267F9F0685}" destId="{4A2D8B01-4D24-4EE6-AEFF-45C413F63FAA}" srcOrd="1" destOrd="0" presId="urn:microsoft.com/office/officeart/2018/2/layout/IconVerticalSolidList"/>
    <dgm:cxn modelId="{0FCC37D7-F4B4-4A03-B553-CA20CDCF04CF}" type="presParOf" srcId="{5C371395-6CBB-49D6-8C9E-42267F9F0685}" destId="{B3F32F16-7F73-46E2-8D72-2668359F77E4}" srcOrd="2" destOrd="0" presId="urn:microsoft.com/office/officeart/2018/2/layout/IconVerticalSolidList"/>
    <dgm:cxn modelId="{95271BBE-9972-485B-8DE1-16750FB92CE3}" type="presParOf" srcId="{5C371395-6CBB-49D6-8C9E-42267F9F0685}" destId="{9064E6F2-48FB-4C47-B9C0-D91AFD302B44}" srcOrd="3" destOrd="0" presId="urn:microsoft.com/office/officeart/2018/2/layout/IconVerticalSolidList"/>
    <dgm:cxn modelId="{6B4125C7-D7F3-4771-8BE0-CB4C49511B60}" type="presParOf" srcId="{767F676E-EC84-4227-9351-FA9A1D7C23F1}" destId="{EAEFE272-61CF-4849-AC64-3932F05EAC15}" srcOrd="3" destOrd="0" presId="urn:microsoft.com/office/officeart/2018/2/layout/IconVerticalSolidList"/>
    <dgm:cxn modelId="{84EC2E43-190D-4F37-947A-78E0A0015E98}" type="presParOf" srcId="{767F676E-EC84-4227-9351-FA9A1D7C23F1}" destId="{6E5DF821-2557-402B-93E5-8FC5568B3385}" srcOrd="4" destOrd="0" presId="urn:microsoft.com/office/officeart/2018/2/layout/IconVerticalSolidList"/>
    <dgm:cxn modelId="{3DD6EB7D-4D4E-4F2E-8965-5572CEA5A68E}" type="presParOf" srcId="{6E5DF821-2557-402B-93E5-8FC5568B3385}" destId="{06515724-EF1D-45BE-BA01-6E7D4BBAF139}" srcOrd="0" destOrd="0" presId="urn:microsoft.com/office/officeart/2018/2/layout/IconVerticalSolidList"/>
    <dgm:cxn modelId="{11467CA1-10ED-4452-B929-2D2D228DECE6}" type="presParOf" srcId="{6E5DF821-2557-402B-93E5-8FC5568B3385}" destId="{F963D388-4B1B-4A0C-A842-536DD18D2A31}" srcOrd="1" destOrd="0" presId="urn:microsoft.com/office/officeart/2018/2/layout/IconVerticalSolidList"/>
    <dgm:cxn modelId="{FA7EA830-7307-4821-8F64-444CBC465B76}" type="presParOf" srcId="{6E5DF821-2557-402B-93E5-8FC5568B3385}" destId="{E58CA484-A407-427B-B00C-224235FFC0C6}" srcOrd="2" destOrd="0" presId="urn:microsoft.com/office/officeart/2018/2/layout/IconVerticalSolidList"/>
    <dgm:cxn modelId="{6F1D2D5C-2888-429A-A1CA-118D96514CAD}" type="presParOf" srcId="{6E5DF821-2557-402B-93E5-8FC5568B3385}" destId="{E6DD191F-B706-4065-8356-1AC1794587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2D837D-3764-4F45-8DF4-1EE4FE68B3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C40EF7-D75D-4702-AFBB-3861FAB8EE2C}">
      <dgm:prSet/>
      <dgm:spPr/>
      <dgm:t>
        <a:bodyPr/>
        <a:lstStyle/>
        <a:p>
          <a:pPr>
            <a:lnSpc>
              <a:spcPct val="100000"/>
            </a:lnSpc>
          </a:pPr>
          <a:r>
            <a:rPr lang="en-US">
              <a:solidFill>
                <a:srgbClr val="002060"/>
              </a:solidFill>
            </a:rPr>
            <a:t>Before each of the students’ meetings with their practice assessor, they should look at the upcoming placement areas, and plan the range of proficiencies they could achieve in this area</a:t>
          </a:r>
        </a:p>
      </dgm:t>
    </dgm:pt>
    <dgm:pt modelId="{EB413620-D93D-48BA-9B71-F9C2E90B27CC}" type="parTrans" cxnId="{B95A4335-896E-43FC-B0C6-0FD7C68D2A69}">
      <dgm:prSet/>
      <dgm:spPr/>
      <dgm:t>
        <a:bodyPr/>
        <a:lstStyle/>
        <a:p>
          <a:endParaRPr lang="en-US"/>
        </a:p>
      </dgm:t>
    </dgm:pt>
    <dgm:pt modelId="{8057900F-0146-4E6A-80A2-CCA52E8368C6}" type="sibTrans" cxnId="{B95A4335-896E-43FC-B0C6-0FD7C68D2A69}">
      <dgm:prSet/>
      <dgm:spPr/>
      <dgm:t>
        <a:bodyPr/>
        <a:lstStyle/>
        <a:p>
          <a:endParaRPr lang="en-US"/>
        </a:p>
      </dgm:t>
    </dgm:pt>
    <dgm:pt modelId="{5B1D21E7-8856-4BEB-B387-5B9339725945}">
      <dgm:prSet custT="1"/>
      <dgm:spPr/>
      <dgm:t>
        <a:bodyPr/>
        <a:lstStyle/>
        <a:p>
          <a:pPr>
            <a:lnSpc>
              <a:spcPct val="100000"/>
            </a:lnSpc>
          </a:pPr>
          <a:r>
            <a:rPr lang="en-US" sz="1800" b="0" dirty="0">
              <a:solidFill>
                <a:srgbClr val="002060"/>
              </a:solidFill>
              <a:latin typeface="+mn-lt"/>
            </a:rPr>
            <a:t>The student and practice assessors should meet at the required intervals (see slides 41 &amp; 42) to plan and document how the skills in the next placement(s) can be met - using mapping tools if necessary to guide them</a:t>
          </a:r>
        </a:p>
      </dgm:t>
    </dgm:pt>
    <dgm:pt modelId="{3968C685-6EED-4223-9A49-7177B2F3A645}" type="parTrans" cxnId="{5948AE39-7D9C-480D-8A60-366A9579B5B6}">
      <dgm:prSet/>
      <dgm:spPr/>
      <dgm:t>
        <a:bodyPr/>
        <a:lstStyle/>
        <a:p>
          <a:endParaRPr lang="en-US"/>
        </a:p>
      </dgm:t>
    </dgm:pt>
    <dgm:pt modelId="{F7D64A44-069D-4D28-B09C-1D2ED22563B3}" type="sibTrans" cxnId="{5948AE39-7D9C-480D-8A60-366A9579B5B6}">
      <dgm:prSet/>
      <dgm:spPr/>
      <dgm:t>
        <a:bodyPr/>
        <a:lstStyle/>
        <a:p>
          <a:endParaRPr lang="en-US"/>
        </a:p>
      </dgm:t>
    </dgm:pt>
    <dgm:pt modelId="{33FA9E77-4068-4887-8E59-1E54DCB07571}">
      <dgm:prSet/>
      <dgm:spPr/>
      <dgm:t>
        <a:bodyPr/>
        <a:lstStyle/>
        <a:p>
          <a:pPr>
            <a:lnSpc>
              <a:spcPct val="100000"/>
            </a:lnSpc>
          </a:pPr>
          <a:r>
            <a:rPr lang="en-US" dirty="0">
              <a:solidFill>
                <a:srgbClr val="002060"/>
              </a:solidFill>
              <a:latin typeface="+mn-lt"/>
            </a:rPr>
            <a:t>PAs and PEFs should ensure that the proficiencies are planned and met across the domains applicable to that year and the placement(s) available to the student</a:t>
          </a:r>
        </a:p>
      </dgm:t>
    </dgm:pt>
    <dgm:pt modelId="{9213EE26-59F4-4ED1-8E0F-C5CD4CBC16BC}" type="parTrans" cxnId="{75C4B4B9-AE28-4FC5-85CA-07143DEF197A}">
      <dgm:prSet/>
      <dgm:spPr/>
      <dgm:t>
        <a:bodyPr/>
        <a:lstStyle/>
        <a:p>
          <a:endParaRPr lang="en-US"/>
        </a:p>
      </dgm:t>
    </dgm:pt>
    <dgm:pt modelId="{BF4FC39C-E2A1-483E-9BB3-7466C7869F7F}" type="sibTrans" cxnId="{75C4B4B9-AE28-4FC5-85CA-07143DEF197A}">
      <dgm:prSet/>
      <dgm:spPr/>
      <dgm:t>
        <a:bodyPr/>
        <a:lstStyle/>
        <a:p>
          <a:endParaRPr lang="en-US"/>
        </a:p>
      </dgm:t>
    </dgm:pt>
    <dgm:pt modelId="{5C5A5AE3-B7AD-4150-BD04-C49C94E6D318}">
      <dgm:prSet/>
      <dgm:spPr/>
      <dgm:t>
        <a:bodyPr/>
        <a:lstStyle/>
        <a:p>
          <a:pPr>
            <a:lnSpc>
              <a:spcPct val="100000"/>
            </a:lnSpc>
          </a:pPr>
          <a:r>
            <a:rPr lang="en-US" dirty="0">
              <a:solidFill>
                <a:srgbClr val="002060"/>
              </a:solidFill>
              <a:latin typeface="+mn-lt"/>
            </a:rPr>
            <a:t>Students should have an understanding of the proficiencies they can achieve and should guide practice supervisors to the relevant proficiencies   </a:t>
          </a:r>
        </a:p>
      </dgm:t>
    </dgm:pt>
    <dgm:pt modelId="{D365D8C5-E319-48BE-862C-FD9322B80BA9}" type="parTrans" cxnId="{001DF127-AADE-4B37-942E-AB8873BBC1B6}">
      <dgm:prSet/>
      <dgm:spPr/>
      <dgm:t>
        <a:bodyPr/>
        <a:lstStyle/>
        <a:p>
          <a:endParaRPr lang="en-US"/>
        </a:p>
      </dgm:t>
    </dgm:pt>
    <dgm:pt modelId="{D9EFA523-55E1-4DC0-99EE-9F4313078B08}" type="sibTrans" cxnId="{001DF127-AADE-4B37-942E-AB8873BBC1B6}">
      <dgm:prSet/>
      <dgm:spPr/>
      <dgm:t>
        <a:bodyPr/>
        <a:lstStyle/>
        <a:p>
          <a:endParaRPr lang="en-US"/>
        </a:p>
      </dgm:t>
    </dgm:pt>
    <dgm:pt modelId="{9EFC0390-A96D-4775-824E-20E539BCB70B}" type="pres">
      <dgm:prSet presAssocID="{5D2D837D-3764-4F45-8DF4-1EE4FE68B31E}" presName="root" presStyleCnt="0">
        <dgm:presLayoutVars>
          <dgm:dir/>
          <dgm:resizeHandles val="exact"/>
        </dgm:presLayoutVars>
      </dgm:prSet>
      <dgm:spPr/>
    </dgm:pt>
    <dgm:pt modelId="{12A1E4C5-3E95-45AA-BE80-9A03E79814DE}" type="pres">
      <dgm:prSet presAssocID="{B6C40EF7-D75D-4702-AFBB-3861FAB8EE2C}" presName="compNode" presStyleCnt="0"/>
      <dgm:spPr/>
    </dgm:pt>
    <dgm:pt modelId="{6724D6FA-8DF1-4CE4-A9EE-EA20DD0FB3EE}" type="pres">
      <dgm:prSet presAssocID="{B6C40EF7-D75D-4702-AFBB-3861FAB8EE2C}" presName="bgRect" presStyleLbl="bgShp" presStyleIdx="0" presStyleCnt="4"/>
      <dgm:spPr/>
    </dgm:pt>
    <dgm:pt modelId="{F7A3C905-7DD0-4C05-83F7-C9DD7758F949}" type="pres">
      <dgm:prSet presAssocID="{B6C40EF7-D75D-4702-AFBB-3861FAB8EE2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EFDEC2B-1917-4D0F-917C-64EEDACDABB5}" type="pres">
      <dgm:prSet presAssocID="{B6C40EF7-D75D-4702-AFBB-3861FAB8EE2C}" presName="spaceRect" presStyleCnt="0"/>
      <dgm:spPr/>
    </dgm:pt>
    <dgm:pt modelId="{A2536C8C-BB04-4327-9BFC-84B2A78335A0}" type="pres">
      <dgm:prSet presAssocID="{B6C40EF7-D75D-4702-AFBB-3861FAB8EE2C}" presName="parTx" presStyleLbl="revTx" presStyleIdx="0" presStyleCnt="4">
        <dgm:presLayoutVars>
          <dgm:chMax val="0"/>
          <dgm:chPref val="0"/>
        </dgm:presLayoutVars>
      </dgm:prSet>
      <dgm:spPr/>
    </dgm:pt>
    <dgm:pt modelId="{CB3F1D47-BA6D-480A-AC44-BD1F570C3E55}" type="pres">
      <dgm:prSet presAssocID="{8057900F-0146-4E6A-80A2-CCA52E8368C6}" presName="sibTrans" presStyleCnt="0"/>
      <dgm:spPr/>
    </dgm:pt>
    <dgm:pt modelId="{CB851849-D50E-414B-A257-A296DDD4002C}" type="pres">
      <dgm:prSet presAssocID="{5B1D21E7-8856-4BEB-B387-5B9339725945}" presName="compNode" presStyleCnt="0"/>
      <dgm:spPr/>
    </dgm:pt>
    <dgm:pt modelId="{1AA84F7E-DC55-4CF4-B71C-84632B34F5F2}" type="pres">
      <dgm:prSet presAssocID="{5B1D21E7-8856-4BEB-B387-5B9339725945}" presName="bgRect" presStyleLbl="bgShp" presStyleIdx="1" presStyleCnt="4"/>
      <dgm:spPr/>
    </dgm:pt>
    <dgm:pt modelId="{E52C6CE5-87EA-4996-BB07-54EDA151D447}" type="pres">
      <dgm:prSet presAssocID="{5B1D21E7-8856-4BEB-B387-5B933972594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8338BD25-D219-4168-AB43-372D76E4E7B3}" type="pres">
      <dgm:prSet presAssocID="{5B1D21E7-8856-4BEB-B387-5B9339725945}" presName="spaceRect" presStyleCnt="0"/>
      <dgm:spPr/>
    </dgm:pt>
    <dgm:pt modelId="{E2C0118E-87D4-48BB-8F6C-4D07B6FCAC73}" type="pres">
      <dgm:prSet presAssocID="{5B1D21E7-8856-4BEB-B387-5B9339725945}" presName="parTx" presStyleLbl="revTx" presStyleIdx="1" presStyleCnt="4">
        <dgm:presLayoutVars>
          <dgm:chMax val="0"/>
          <dgm:chPref val="0"/>
        </dgm:presLayoutVars>
      </dgm:prSet>
      <dgm:spPr/>
    </dgm:pt>
    <dgm:pt modelId="{8068915B-D028-4F9C-B93D-03E3ED96B8A2}" type="pres">
      <dgm:prSet presAssocID="{F7D64A44-069D-4D28-B09C-1D2ED22563B3}" presName="sibTrans" presStyleCnt="0"/>
      <dgm:spPr/>
    </dgm:pt>
    <dgm:pt modelId="{6B3B5EB3-B71C-4707-AE74-A786902CFD74}" type="pres">
      <dgm:prSet presAssocID="{33FA9E77-4068-4887-8E59-1E54DCB07571}" presName="compNode" presStyleCnt="0"/>
      <dgm:spPr/>
    </dgm:pt>
    <dgm:pt modelId="{FC92DB0F-D9B9-4A93-87BC-FC2BAF8F12D9}" type="pres">
      <dgm:prSet presAssocID="{33FA9E77-4068-4887-8E59-1E54DCB07571}" presName="bgRect" presStyleLbl="bgShp" presStyleIdx="2" presStyleCnt="4"/>
      <dgm:spPr/>
    </dgm:pt>
    <dgm:pt modelId="{3E8736E1-4F6F-473E-AC35-175B2D4C3D1D}" type="pres">
      <dgm:prSet presAssocID="{33FA9E77-4068-4887-8E59-1E54DCB0757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6D275DC6-D506-433B-A67A-EDAE6DD678E3}" type="pres">
      <dgm:prSet presAssocID="{33FA9E77-4068-4887-8E59-1E54DCB07571}" presName="spaceRect" presStyleCnt="0"/>
      <dgm:spPr/>
    </dgm:pt>
    <dgm:pt modelId="{B48D116A-F5AC-40C2-B140-A70805147F14}" type="pres">
      <dgm:prSet presAssocID="{33FA9E77-4068-4887-8E59-1E54DCB07571}" presName="parTx" presStyleLbl="revTx" presStyleIdx="2" presStyleCnt="4">
        <dgm:presLayoutVars>
          <dgm:chMax val="0"/>
          <dgm:chPref val="0"/>
        </dgm:presLayoutVars>
      </dgm:prSet>
      <dgm:spPr/>
    </dgm:pt>
    <dgm:pt modelId="{8490E1A6-258E-45E6-8954-BC1EB1DDBA71}" type="pres">
      <dgm:prSet presAssocID="{BF4FC39C-E2A1-483E-9BB3-7466C7869F7F}" presName="sibTrans" presStyleCnt="0"/>
      <dgm:spPr/>
    </dgm:pt>
    <dgm:pt modelId="{87BC5287-BA8A-43D3-AF1E-FF70D1F11BE7}" type="pres">
      <dgm:prSet presAssocID="{5C5A5AE3-B7AD-4150-BD04-C49C94E6D318}" presName="compNode" presStyleCnt="0"/>
      <dgm:spPr/>
    </dgm:pt>
    <dgm:pt modelId="{B7C8B47D-F4BC-4E32-87F1-D5E84537A731}" type="pres">
      <dgm:prSet presAssocID="{5C5A5AE3-B7AD-4150-BD04-C49C94E6D318}" presName="bgRect" presStyleLbl="bgShp" presStyleIdx="3" presStyleCnt="4"/>
      <dgm:spPr/>
    </dgm:pt>
    <dgm:pt modelId="{885DE509-846E-481E-A980-1B648AE1F25F}" type="pres">
      <dgm:prSet presAssocID="{5C5A5AE3-B7AD-4150-BD04-C49C94E6D318}"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E06507AD-CBCF-463F-8782-196988DC0483}" type="pres">
      <dgm:prSet presAssocID="{5C5A5AE3-B7AD-4150-BD04-C49C94E6D318}" presName="spaceRect" presStyleCnt="0"/>
      <dgm:spPr/>
    </dgm:pt>
    <dgm:pt modelId="{A1C2D49A-D124-49CB-9416-956D65DB57F2}" type="pres">
      <dgm:prSet presAssocID="{5C5A5AE3-B7AD-4150-BD04-C49C94E6D318}" presName="parTx" presStyleLbl="revTx" presStyleIdx="3" presStyleCnt="4">
        <dgm:presLayoutVars>
          <dgm:chMax val="0"/>
          <dgm:chPref val="0"/>
        </dgm:presLayoutVars>
      </dgm:prSet>
      <dgm:spPr/>
    </dgm:pt>
  </dgm:ptLst>
  <dgm:cxnLst>
    <dgm:cxn modelId="{001DF127-AADE-4B37-942E-AB8873BBC1B6}" srcId="{5D2D837D-3764-4F45-8DF4-1EE4FE68B31E}" destId="{5C5A5AE3-B7AD-4150-BD04-C49C94E6D318}" srcOrd="3" destOrd="0" parTransId="{D365D8C5-E319-48BE-862C-FD9322B80BA9}" sibTransId="{D9EFA523-55E1-4DC0-99EE-9F4313078B08}"/>
    <dgm:cxn modelId="{B95A4335-896E-43FC-B0C6-0FD7C68D2A69}" srcId="{5D2D837D-3764-4F45-8DF4-1EE4FE68B31E}" destId="{B6C40EF7-D75D-4702-AFBB-3861FAB8EE2C}" srcOrd="0" destOrd="0" parTransId="{EB413620-D93D-48BA-9B71-F9C2E90B27CC}" sibTransId="{8057900F-0146-4E6A-80A2-CCA52E8368C6}"/>
    <dgm:cxn modelId="{4E7ACF38-479B-49E3-88FA-30D9FEEEC853}" type="presOf" srcId="{B6C40EF7-D75D-4702-AFBB-3861FAB8EE2C}" destId="{A2536C8C-BB04-4327-9BFC-84B2A78335A0}" srcOrd="0" destOrd="0" presId="urn:microsoft.com/office/officeart/2018/2/layout/IconVerticalSolidList"/>
    <dgm:cxn modelId="{5948AE39-7D9C-480D-8A60-366A9579B5B6}" srcId="{5D2D837D-3764-4F45-8DF4-1EE4FE68B31E}" destId="{5B1D21E7-8856-4BEB-B387-5B9339725945}" srcOrd="1" destOrd="0" parTransId="{3968C685-6EED-4223-9A49-7177B2F3A645}" sibTransId="{F7D64A44-069D-4D28-B09C-1D2ED22563B3}"/>
    <dgm:cxn modelId="{4D0DF251-28A9-4780-98BC-0C3328B8B1E8}" type="presOf" srcId="{5D2D837D-3764-4F45-8DF4-1EE4FE68B31E}" destId="{9EFC0390-A96D-4775-824E-20E539BCB70B}" srcOrd="0" destOrd="0" presId="urn:microsoft.com/office/officeart/2018/2/layout/IconVerticalSolidList"/>
    <dgm:cxn modelId="{387ABA81-C802-42F3-9167-5B83B0521F80}" type="presOf" srcId="{33FA9E77-4068-4887-8E59-1E54DCB07571}" destId="{B48D116A-F5AC-40C2-B140-A70805147F14}" srcOrd="0" destOrd="0" presId="urn:microsoft.com/office/officeart/2018/2/layout/IconVerticalSolidList"/>
    <dgm:cxn modelId="{75C4B4B9-AE28-4FC5-85CA-07143DEF197A}" srcId="{5D2D837D-3764-4F45-8DF4-1EE4FE68B31E}" destId="{33FA9E77-4068-4887-8E59-1E54DCB07571}" srcOrd="2" destOrd="0" parTransId="{9213EE26-59F4-4ED1-8E0F-C5CD4CBC16BC}" sibTransId="{BF4FC39C-E2A1-483E-9BB3-7466C7869F7F}"/>
    <dgm:cxn modelId="{CF67C9C6-E67D-4ADF-BFBA-02A8C1C654D2}" type="presOf" srcId="{5B1D21E7-8856-4BEB-B387-5B9339725945}" destId="{E2C0118E-87D4-48BB-8F6C-4D07B6FCAC73}" srcOrd="0" destOrd="0" presId="urn:microsoft.com/office/officeart/2018/2/layout/IconVerticalSolidList"/>
    <dgm:cxn modelId="{77405EDC-7044-43A4-A1C9-DB0E778A40ED}" type="presOf" srcId="{5C5A5AE3-B7AD-4150-BD04-C49C94E6D318}" destId="{A1C2D49A-D124-49CB-9416-956D65DB57F2}" srcOrd="0" destOrd="0" presId="urn:microsoft.com/office/officeart/2018/2/layout/IconVerticalSolidList"/>
    <dgm:cxn modelId="{EB96A964-77E9-46DA-9DE2-6073117C8DFB}" type="presParOf" srcId="{9EFC0390-A96D-4775-824E-20E539BCB70B}" destId="{12A1E4C5-3E95-45AA-BE80-9A03E79814DE}" srcOrd="0" destOrd="0" presId="urn:microsoft.com/office/officeart/2018/2/layout/IconVerticalSolidList"/>
    <dgm:cxn modelId="{AF26E5DA-FB88-4DA3-B62E-597EED856182}" type="presParOf" srcId="{12A1E4C5-3E95-45AA-BE80-9A03E79814DE}" destId="{6724D6FA-8DF1-4CE4-A9EE-EA20DD0FB3EE}" srcOrd="0" destOrd="0" presId="urn:microsoft.com/office/officeart/2018/2/layout/IconVerticalSolidList"/>
    <dgm:cxn modelId="{532EC3FB-37A6-4E5C-BC2F-0442815241B1}" type="presParOf" srcId="{12A1E4C5-3E95-45AA-BE80-9A03E79814DE}" destId="{F7A3C905-7DD0-4C05-83F7-C9DD7758F949}" srcOrd="1" destOrd="0" presId="urn:microsoft.com/office/officeart/2018/2/layout/IconVerticalSolidList"/>
    <dgm:cxn modelId="{C151A516-2BED-48A0-B746-2F44E6AE2DFF}" type="presParOf" srcId="{12A1E4C5-3E95-45AA-BE80-9A03E79814DE}" destId="{AEFDEC2B-1917-4D0F-917C-64EEDACDABB5}" srcOrd="2" destOrd="0" presId="urn:microsoft.com/office/officeart/2018/2/layout/IconVerticalSolidList"/>
    <dgm:cxn modelId="{2262A607-EC7F-4017-98D0-2254DBA47707}" type="presParOf" srcId="{12A1E4C5-3E95-45AA-BE80-9A03E79814DE}" destId="{A2536C8C-BB04-4327-9BFC-84B2A78335A0}" srcOrd="3" destOrd="0" presId="urn:microsoft.com/office/officeart/2018/2/layout/IconVerticalSolidList"/>
    <dgm:cxn modelId="{248BF2B0-5DBB-4AD3-AE30-31F214AEEFCB}" type="presParOf" srcId="{9EFC0390-A96D-4775-824E-20E539BCB70B}" destId="{CB3F1D47-BA6D-480A-AC44-BD1F570C3E55}" srcOrd="1" destOrd="0" presId="urn:microsoft.com/office/officeart/2018/2/layout/IconVerticalSolidList"/>
    <dgm:cxn modelId="{C04E84BA-72D9-4C27-A323-E5A9CD1F42A2}" type="presParOf" srcId="{9EFC0390-A96D-4775-824E-20E539BCB70B}" destId="{CB851849-D50E-414B-A257-A296DDD4002C}" srcOrd="2" destOrd="0" presId="urn:microsoft.com/office/officeart/2018/2/layout/IconVerticalSolidList"/>
    <dgm:cxn modelId="{AFE9D394-AD59-4EAC-8F75-78BC4387F319}" type="presParOf" srcId="{CB851849-D50E-414B-A257-A296DDD4002C}" destId="{1AA84F7E-DC55-4CF4-B71C-84632B34F5F2}" srcOrd="0" destOrd="0" presId="urn:microsoft.com/office/officeart/2018/2/layout/IconVerticalSolidList"/>
    <dgm:cxn modelId="{6F937FBE-ABFC-43EC-8E3E-85B30206B40D}" type="presParOf" srcId="{CB851849-D50E-414B-A257-A296DDD4002C}" destId="{E52C6CE5-87EA-4996-BB07-54EDA151D447}" srcOrd="1" destOrd="0" presId="urn:microsoft.com/office/officeart/2018/2/layout/IconVerticalSolidList"/>
    <dgm:cxn modelId="{9599D3A6-0406-4595-9061-2A23F76B57FD}" type="presParOf" srcId="{CB851849-D50E-414B-A257-A296DDD4002C}" destId="{8338BD25-D219-4168-AB43-372D76E4E7B3}" srcOrd="2" destOrd="0" presId="urn:microsoft.com/office/officeart/2018/2/layout/IconVerticalSolidList"/>
    <dgm:cxn modelId="{CEA08EEB-696D-44EB-A0D8-F18505DC917A}" type="presParOf" srcId="{CB851849-D50E-414B-A257-A296DDD4002C}" destId="{E2C0118E-87D4-48BB-8F6C-4D07B6FCAC73}" srcOrd="3" destOrd="0" presId="urn:microsoft.com/office/officeart/2018/2/layout/IconVerticalSolidList"/>
    <dgm:cxn modelId="{7BBA1D35-4D39-458B-8ADF-87DFA9CED310}" type="presParOf" srcId="{9EFC0390-A96D-4775-824E-20E539BCB70B}" destId="{8068915B-D028-4F9C-B93D-03E3ED96B8A2}" srcOrd="3" destOrd="0" presId="urn:microsoft.com/office/officeart/2018/2/layout/IconVerticalSolidList"/>
    <dgm:cxn modelId="{72C7A22E-D73C-418A-B345-E4308A857D5D}" type="presParOf" srcId="{9EFC0390-A96D-4775-824E-20E539BCB70B}" destId="{6B3B5EB3-B71C-4707-AE74-A786902CFD74}" srcOrd="4" destOrd="0" presId="urn:microsoft.com/office/officeart/2018/2/layout/IconVerticalSolidList"/>
    <dgm:cxn modelId="{60779547-B9C4-4B22-B61F-64368BDE32DC}" type="presParOf" srcId="{6B3B5EB3-B71C-4707-AE74-A786902CFD74}" destId="{FC92DB0F-D9B9-4A93-87BC-FC2BAF8F12D9}" srcOrd="0" destOrd="0" presId="urn:microsoft.com/office/officeart/2018/2/layout/IconVerticalSolidList"/>
    <dgm:cxn modelId="{9E435BC8-317B-4561-8C58-4D51BF8DC865}" type="presParOf" srcId="{6B3B5EB3-B71C-4707-AE74-A786902CFD74}" destId="{3E8736E1-4F6F-473E-AC35-175B2D4C3D1D}" srcOrd="1" destOrd="0" presId="urn:microsoft.com/office/officeart/2018/2/layout/IconVerticalSolidList"/>
    <dgm:cxn modelId="{5C84DC0D-13E0-4A25-AD96-CA9AB2B804EE}" type="presParOf" srcId="{6B3B5EB3-B71C-4707-AE74-A786902CFD74}" destId="{6D275DC6-D506-433B-A67A-EDAE6DD678E3}" srcOrd="2" destOrd="0" presId="urn:microsoft.com/office/officeart/2018/2/layout/IconVerticalSolidList"/>
    <dgm:cxn modelId="{606E8303-99C9-4797-AA02-6564C00E8382}" type="presParOf" srcId="{6B3B5EB3-B71C-4707-AE74-A786902CFD74}" destId="{B48D116A-F5AC-40C2-B140-A70805147F14}" srcOrd="3" destOrd="0" presId="urn:microsoft.com/office/officeart/2018/2/layout/IconVerticalSolidList"/>
    <dgm:cxn modelId="{406E2272-613B-40AD-BEDA-9313A2D2A82A}" type="presParOf" srcId="{9EFC0390-A96D-4775-824E-20E539BCB70B}" destId="{8490E1A6-258E-45E6-8954-BC1EB1DDBA71}" srcOrd="5" destOrd="0" presId="urn:microsoft.com/office/officeart/2018/2/layout/IconVerticalSolidList"/>
    <dgm:cxn modelId="{B15B602A-887C-4506-A8C8-F03E147E2BC4}" type="presParOf" srcId="{9EFC0390-A96D-4775-824E-20E539BCB70B}" destId="{87BC5287-BA8A-43D3-AF1E-FF70D1F11BE7}" srcOrd="6" destOrd="0" presId="urn:microsoft.com/office/officeart/2018/2/layout/IconVerticalSolidList"/>
    <dgm:cxn modelId="{F8461B86-E777-4109-9AFA-C75234B00B0F}" type="presParOf" srcId="{87BC5287-BA8A-43D3-AF1E-FF70D1F11BE7}" destId="{B7C8B47D-F4BC-4E32-87F1-D5E84537A731}" srcOrd="0" destOrd="0" presId="urn:microsoft.com/office/officeart/2018/2/layout/IconVerticalSolidList"/>
    <dgm:cxn modelId="{EFAB7606-45F1-4C2C-B359-E6E627103039}" type="presParOf" srcId="{87BC5287-BA8A-43D3-AF1E-FF70D1F11BE7}" destId="{885DE509-846E-481E-A980-1B648AE1F25F}" srcOrd="1" destOrd="0" presId="urn:microsoft.com/office/officeart/2018/2/layout/IconVerticalSolidList"/>
    <dgm:cxn modelId="{F19F4FE8-A516-47A5-B97E-A3DC42A2D877}" type="presParOf" srcId="{87BC5287-BA8A-43D3-AF1E-FF70D1F11BE7}" destId="{E06507AD-CBCF-463F-8782-196988DC0483}" srcOrd="2" destOrd="0" presId="urn:microsoft.com/office/officeart/2018/2/layout/IconVerticalSolidList"/>
    <dgm:cxn modelId="{5D5FF6AB-7409-4627-B256-459E33E7C5C9}" type="presParOf" srcId="{87BC5287-BA8A-43D3-AF1E-FF70D1F11BE7}" destId="{A1C2D49A-D124-49CB-9416-956D65DB57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55B4A-9B7D-41B4-9CAF-EC8389631C6F}">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83700-034D-4581-8DDA-64681940391A}">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b="0" kern="1200">
              <a:solidFill>
                <a:srgbClr val="002060"/>
              </a:solidFill>
              <a:latin typeface="Calibri"/>
              <a:cs typeface="Calibri"/>
            </a:rPr>
            <a:t>Students and clinicians should be aware that most of the information required to use the MORA is contained within the MORA document. This guide has been produced to assist the student/clinician to use MORA effectively</a:t>
          </a:r>
        </a:p>
      </dsp:txBody>
      <dsp:txXfrm>
        <a:off x="0" y="0"/>
        <a:ext cx="10515600" cy="2175669"/>
      </dsp:txXfrm>
    </dsp:sp>
    <dsp:sp modelId="{3D9445FB-E973-41F9-B294-C28149D237F3}">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87CBC-2CC6-440F-9AA7-BE5B85C154D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b="0" kern="1200">
              <a:solidFill>
                <a:srgbClr val="002060"/>
              </a:solidFill>
              <a:latin typeface="Calibri"/>
              <a:cs typeface="Calibri"/>
            </a:rPr>
            <a:t>Please note, different universities (HEIs) may use their own ‘mapping document’ to outline where NMC proficiencies are correlated to their programme, modules and year specific requirements. This mapping document may help you to ascertain where individual proficiencies may be achieved according to HEI programme plans</a:t>
          </a:r>
          <a:endParaRPr lang="en-US" sz="2800" b="0" kern="1200">
            <a:solidFill>
              <a:srgbClr val="002060"/>
            </a:solidFill>
            <a:latin typeface="Calibri"/>
            <a:cs typeface="Calibri"/>
          </a:endParaRPr>
        </a:p>
      </dsp:txBody>
      <dsp:txXfrm>
        <a:off x="0" y="2175669"/>
        <a:ext cx="10515600" cy="2175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82BE5-4047-426B-9485-9778FC7723C2}">
      <dsp:nvSpPr>
        <dsp:cNvPr id="0" name=""/>
        <dsp:cNvSpPr/>
      </dsp:nvSpPr>
      <dsp:spPr>
        <a:xfrm>
          <a:off x="0" y="0"/>
          <a:ext cx="10998678" cy="1300707"/>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Students can meet any proficiency at any level if they have met the criteria.                                                                                      However they must be signed specific to the students' current level. For example: </a:t>
          </a:r>
        </a:p>
      </dsp:txBody>
      <dsp:txXfrm>
        <a:off x="63495" y="63495"/>
        <a:ext cx="10871688" cy="1173717"/>
      </dsp:txXfrm>
    </dsp:sp>
    <dsp:sp modelId="{91B47C5B-364C-40D8-91EF-D500809D9788}">
      <dsp:nvSpPr>
        <dsp:cNvPr id="0" name=""/>
        <dsp:cNvSpPr/>
      </dsp:nvSpPr>
      <dsp:spPr>
        <a:xfrm>
          <a:off x="0" y="1420885"/>
          <a:ext cx="10998678" cy="357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20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'E4.2 identifying vulnerability of other individuals providing support and/or referring for intervention as needed' - although this is a level 6 skill, it should be signed off at level 4, but must be signed again when the student is at level 6. </a:t>
          </a:r>
        </a:p>
        <a:p>
          <a:pPr marL="171450" lvl="1" indent="-171450" algn="l" defTabSz="711200">
            <a:lnSpc>
              <a:spcPct val="90000"/>
            </a:lnSpc>
            <a:spcBef>
              <a:spcPct val="0"/>
            </a:spcBef>
            <a:spcAft>
              <a:spcPct val="20000"/>
            </a:spcAft>
            <a:buChar char="•"/>
          </a:pPr>
          <a:r>
            <a:rPr lang="en-GB" sz="1600" kern="1200" dirty="0"/>
            <a:t> Students will be expected to attain proficiencies in line with module learning in the year that they are currently studying in (see MORA mapping document)</a:t>
          </a:r>
        </a:p>
        <a:p>
          <a:pPr marL="171450" lvl="1" indent="-171450" algn="l" defTabSz="711200">
            <a:lnSpc>
              <a:spcPct val="90000"/>
            </a:lnSpc>
            <a:spcBef>
              <a:spcPct val="0"/>
            </a:spcBef>
            <a:spcAft>
              <a:spcPct val="20000"/>
            </a:spcAft>
            <a:buChar char="•"/>
          </a:pPr>
          <a:r>
            <a:rPr lang="en-GB" sz="1600" kern="1200" dirty="0"/>
            <a:t>First year students may experience obstetric emergencies, but will not be expected to manage them. However this is the expectation for third year students</a:t>
          </a:r>
        </a:p>
        <a:p>
          <a:pPr marL="171450" lvl="1" indent="-171450" algn="l" defTabSz="711200">
            <a:lnSpc>
              <a:spcPct val="90000"/>
            </a:lnSpc>
            <a:spcBef>
              <a:spcPct val="0"/>
            </a:spcBef>
            <a:spcAft>
              <a:spcPct val="20000"/>
            </a:spcAft>
            <a:buChar char="•"/>
          </a:pPr>
          <a:r>
            <a:rPr lang="en-GB" sz="1600" kern="1200" dirty="0"/>
            <a:t>First years are not expected to ‘manage, supervise, support, teach and delegate care responsibilities to other members of the midwifery and interdisciplinary team’ (E2.5) as third years are, but they may display these skills in some situations, or may participate appropriately at their year level - therefore this field may be signed</a:t>
          </a:r>
        </a:p>
        <a:p>
          <a:pPr marL="171450" lvl="1" indent="-171450" algn="l" defTabSz="711200">
            <a:lnSpc>
              <a:spcPct val="90000"/>
            </a:lnSpc>
            <a:spcBef>
              <a:spcPct val="0"/>
            </a:spcBef>
            <a:spcAft>
              <a:spcPct val="20000"/>
            </a:spcAft>
            <a:buChar char="•"/>
          </a:pPr>
          <a:endParaRPr lang="en-GB" sz="1600" kern="1200" dirty="0"/>
        </a:p>
      </dsp:txBody>
      <dsp:txXfrm>
        <a:off x="0" y="1420885"/>
        <a:ext cx="10998678" cy="3573502"/>
      </dsp:txXfrm>
    </dsp:sp>
    <dsp:sp modelId="{BB977A92-B36A-487A-8016-15F5F222000C}">
      <dsp:nvSpPr>
        <dsp:cNvPr id="0" name=""/>
        <dsp:cNvSpPr/>
      </dsp:nvSpPr>
      <dsp:spPr>
        <a:xfrm>
          <a:off x="0" y="4302195"/>
          <a:ext cx="10998678" cy="1198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Students do not have to achieve all of the proficiencies in years one and two of the programme. They can achieve    the required level of engagement when they have the opportunity to participate (year one) or contribute (year two). Students could therefore identify as having met a competency at each level of the programme </a:t>
          </a:r>
        </a:p>
      </dsp:txBody>
      <dsp:txXfrm>
        <a:off x="58485" y="4360680"/>
        <a:ext cx="10881708" cy="10811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0D92-C70B-465D-8EC6-56E08C06780C}">
      <dsp:nvSpPr>
        <dsp:cNvPr id="0" name=""/>
        <dsp:cNvSpPr/>
      </dsp:nvSpPr>
      <dsp:spPr>
        <a:xfrm>
          <a:off x="0" y="945490"/>
          <a:ext cx="10998678" cy="14098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solidFill>
                <a:schemeClr val="tx1"/>
              </a:solidFill>
            </a:rPr>
            <a:t>Practice Supervisors should only confirm proficiency in the column that relates to the student’s current part of the programme. This is to ensure that students maintain proficiency and that at the point of progression to the NMC register they have demonstrated the required proficiencies within the final part of their programme underpinned by the relevant theory and application to practice</a:t>
          </a:r>
          <a:endParaRPr lang="en-US" sz="2000" kern="1200" dirty="0">
            <a:solidFill>
              <a:schemeClr val="tx1"/>
            </a:solidFill>
            <a:latin typeface="Calibri"/>
            <a:cs typeface="Calibri"/>
          </a:endParaRPr>
        </a:p>
      </dsp:txBody>
      <dsp:txXfrm>
        <a:off x="68823" y="1014313"/>
        <a:ext cx="10861032" cy="1272194"/>
      </dsp:txXfrm>
    </dsp:sp>
    <dsp:sp modelId="{EACA9D36-F7C2-44E3-908A-9078F9C4AAE1}">
      <dsp:nvSpPr>
        <dsp:cNvPr id="0" name=""/>
        <dsp:cNvSpPr/>
      </dsp:nvSpPr>
      <dsp:spPr>
        <a:xfrm>
          <a:off x="0" y="2580749"/>
          <a:ext cx="10998678" cy="119808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alibri"/>
              <a:cs typeface="Calibri"/>
            </a:rPr>
            <a:t>The expectations of student achievement are 'participation' in year 1 and 'contribution' in year 2. It is only the year 3 expectation that states, 'demonstrates proficiency' which should be under appropriate supervision</a:t>
          </a:r>
        </a:p>
      </dsp:txBody>
      <dsp:txXfrm>
        <a:off x="58485" y="2639234"/>
        <a:ext cx="10881708" cy="1081110"/>
      </dsp:txXfrm>
    </dsp:sp>
    <dsp:sp modelId="{EA832447-F045-4CB2-9DF8-B8F3EFD62DF8}">
      <dsp:nvSpPr>
        <dsp:cNvPr id="0" name=""/>
        <dsp:cNvSpPr/>
      </dsp:nvSpPr>
      <dsp:spPr>
        <a:xfrm>
          <a:off x="0" y="3963149"/>
          <a:ext cx="10998678" cy="1110248"/>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a:cs typeface="Calibri"/>
            </a:rPr>
            <a:t>If students are unable to achieve these proficiencies in practice in year 3, simulation could be used, and proficiency confirmed in the university environment</a:t>
          </a:r>
          <a:endParaRPr lang="en-US" sz="2000" kern="1200" dirty="0">
            <a:solidFill>
              <a:schemeClr val="tx1"/>
            </a:solidFill>
          </a:endParaRPr>
        </a:p>
      </dsp:txBody>
      <dsp:txXfrm>
        <a:off x="54198" y="4017347"/>
        <a:ext cx="10890282" cy="1001852"/>
      </dsp:txXfrm>
    </dsp:sp>
    <dsp:sp modelId="{0ACD55B0-1A0C-4679-9B6C-21893543B07A}">
      <dsp:nvSpPr>
        <dsp:cNvPr id="0" name=""/>
        <dsp:cNvSpPr/>
      </dsp:nvSpPr>
      <dsp:spPr>
        <a:xfrm>
          <a:off x="0" y="5257718"/>
          <a:ext cx="10998678" cy="11294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Students will always need to make sure that they are </a:t>
          </a:r>
          <a:r>
            <a:rPr lang="en-US" sz="2000" kern="1200" dirty="0" err="1">
              <a:solidFill>
                <a:schemeClr val="tx1"/>
              </a:solidFill>
            </a:rPr>
            <a:t>practising</a:t>
          </a:r>
          <a:r>
            <a:rPr lang="en-US" sz="2000" kern="1200" dirty="0">
              <a:solidFill>
                <a:schemeClr val="tx1"/>
              </a:solidFill>
            </a:rPr>
            <a:t> according to local policy</a:t>
          </a:r>
          <a:endParaRPr lang="en-US" sz="2000" kern="1200" dirty="0">
            <a:solidFill>
              <a:schemeClr val="tx1"/>
            </a:solidFill>
            <a:latin typeface="Calibri"/>
            <a:cs typeface="Calibri"/>
          </a:endParaRPr>
        </a:p>
      </dsp:txBody>
      <dsp:txXfrm>
        <a:off x="55133" y="5312851"/>
        <a:ext cx="10888412" cy="1019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856E-91B8-4CA2-84FC-3BCFCF902BD1}">
      <dsp:nvSpPr>
        <dsp:cNvPr id="0" name=""/>
        <dsp:cNvSpPr/>
      </dsp:nvSpPr>
      <dsp:spPr>
        <a:xfrm>
          <a:off x="0" y="449462"/>
          <a:ext cx="10515600" cy="5113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82EC4-E03E-4B8D-8A58-7997FAD7EFC4}">
      <dsp:nvSpPr>
        <dsp:cNvPr id="0" name=""/>
        <dsp:cNvSpPr/>
      </dsp:nvSpPr>
      <dsp:spPr>
        <a:xfrm>
          <a:off x="89437" y="623835"/>
          <a:ext cx="162773" cy="162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30F9A8-C5AC-4081-931F-B13F19540E0F}">
      <dsp:nvSpPr>
        <dsp:cNvPr id="0" name=""/>
        <dsp:cNvSpPr/>
      </dsp:nvSpPr>
      <dsp:spPr>
        <a:xfrm>
          <a:off x="341649" y="557311"/>
          <a:ext cx="10112736" cy="4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GB" sz="1400" kern="1200" dirty="0">
              <a:solidFill>
                <a:srgbClr val="002060"/>
              </a:solidFill>
              <a:latin typeface="Calibri Light" panose="020F0302020204030204"/>
            </a:rPr>
            <a:t>Note: Competence is competence – therefore Practice Supervisors (PS) should sign off a proficiency if  the student competency demonstrates knowledge and competency, even if the PS has seen this only once</a:t>
          </a:r>
          <a:endParaRPr lang="en-US" sz="1400" kern="1200" dirty="0">
            <a:solidFill>
              <a:srgbClr val="002060"/>
            </a:solidFill>
            <a:latin typeface="+mn-lt"/>
          </a:endParaRPr>
        </a:p>
      </dsp:txBody>
      <dsp:txXfrm>
        <a:off x="341649" y="557311"/>
        <a:ext cx="10112736" cy="406535"/>
      </dsp:txXfrm>
    </dsp:sp>
    <dsp:sp modelId="{F1422BC6-A054-419D-BB58-CB91D0BB045D}">
      <dsp:nvSpPr>
        <dsp:cNvPr id="0" name=""/>
        <dsp:cNvSpPr/>
      </dsp:nvSpPr>
      <dsp:spPr>
        <a:xfrm>
          <a:off x="0" y="1065481"/>
          <a:ext cx="10515600" cy="7790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EC0A9-04FE-4E28-A9B4-FE818FCD633F}">
      <dsp:nvSpPr>
        <dsp:cNvPr id="0" name=""/>
        <dsp:cNvSpPr/>
      </dsp:nvSpPr>
      <dsp:spPr>
        <a:xfrm>
          <a:off x="89437" y="1373700"/>
          <a:ext cx="162773" cy="162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5568F-D973-462C-8295-A2B181F9B7A2}">
      <dsp:nvSpPr>
        <dsp:cNvPr id="0" name=""/>
        <dsp:cNvSpPr/>
      </dsp:nvSpPr>
      <dsp:spPr>
        <a:xfrm>
          <a:off x="341649" y="1198468"/>
          <a:ext cx="10112736" cy="62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002060"/>
              </a:solidFill>
              <a:latin typeface="Calibri Light" panose="020F0302020204030204"/>
            </a:rPr>
            <a:t>Noted concern(s)</a:t>
          </a:r>
          <a:r>
            <a:rPr lang="en-US" sz="1400" kern="1200" dirty="0">
              <a:solidFill>
                <a:srgbClr val="002060"/>
              </a:solidFill>
            </a:rPr>
            <a:t> and/or lack of experience needed in clinical practice to complete the required proficiencies</a:t>
          </a:r>
          <a:r>
            <a:rPr lang="en-US" sz="1400" kern="1200" dirty="0">
              <a:solidFill>
                <a:srgbClr val="002060"/>
              </a:solidFill>
              <a:latin typeface="Calibri Light" panose="020F0302020204030204"/>
            </a:rPr>
            <a:t>,</a:t>
          </a:r>
          <a:r>
            <a:rPr lang="en-US" sz="1400" kern="1200" dirty="0">
              <a:solidFill>
                <a:srgbClr val="002060"/>
              </a:solidFill>
            </a:rPr>
            <a:t> should result in a tripartite meeting between student, PA and AA, and then the development of a Progression Plan. The PA is most likely to identify a problem due to the close supervision in practice, but the student or an AA may also identify an issue</a:t>
          </a:r>
          <a:endParaRPr lang="en-US" sz="1400" kern="1200" dirty="0">
            <a:solidFill>
              <a:srgbClr val="002060"/>
            </a:solidFill>
            <a:latin typeface="+mn-lt"/>
          </a:endParaRPr>
        </a:p>
      </dsp:txBody>
      <dsp:txXfrm>
        <a:off x="341649" y="1198468"/>
        <a:ext cx="10112736" cy="623951"/>
      </dsp:txXfrm>
    </dsp:sp>
    <dsp:sp modelId="{985287E3-59FE-408F-A3F9-DF984FAC1E84}">
      <dsp:nvSpPr>
        <dsp:cNvPr id="0" name=""/>
        <dsp:cNvSpPr/>
      </dsp:nvSpPr>
      <dsp:spPr>
        <a:xfrm>
          <a:off x="0" y="1946168"/>
          <a:ext cx="10515600" cy="4489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6018D-3D76-4EFB-A486-A3E24B06E149}">
      <dsp:nvSpPr>
        <dsp:cNvPr id="0" name=""/>
        <dsp:cNvSpPr/>
      </dsp:nvSpPr>
      <dsp:spPr>
        <a:xfrm>
          <a:off x="89437" y="2089333"/>
          <a:ext cx="162773" cy="162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D256B-AA97-43E4-A518-F4BA8042041B}">
      <dsp:nvSpPr>
        <dsp:cNvPr id="0" name=""/>
        <dsp:cNvSpPr/>
      </dsp:nvSpPr>
      <dsp:spPr>
        <a:xfrm>
          <a:off x="341649" y="1998305"/>
          <a:ext cx="10112736" cy="45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002060"/>
              </a:solidFill>
            </a:rPr>
            <a:t>Students subject to a Progression Plan related to incomplete proficiencies in any one year </a:t>
          </a:r>
          <a:r>
            <a:rPr lang="en-US" sz="1400" b="1" kern="1200" dirty="0">
              <a:solidFill>
                <a:srgbClr val="002060"/>
              </a:solidFill>
            </a:rPr>
            <a:t>(up to a maximum of 10%) </a:t>
          </a:r>
          <a:r>
            <a:rPr lang="en-US" sz="1400" kern="1200" dirty="0">
              <a:solidFill>
                <a:srgbClr val="002060"/>
              </a:solidFill>
            </a:rPr>
            <a:t>would be permitted to progress, subject to satisfactory completion within a negotiated timeframe</a:t>
          </a:r>
        </a:p>
      </dsp:txBody>
      <dsp:txXfrm>
        <a:off x="341649" y="1998305"/>
        <a:ext cx="10112736" cy="455543"/>
      </dsp:txXfrm>
    </dsp:sp>
    <dsp:sp modelId="{75BD3901-2EEA-44CC-82EA-FB606907B599}">
      <dsp:nvSpPr>
        <dsp:cNvPr id="0" name=""/>
        <dsp:cNvSpPr/>
      </dsp:nvSpPr>
      <dsp:spPr>
        <a:xfrm>
          <a:off x="0" y="2555483"/>
          <a:ext cx="10515600" cy="5170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03C8A-9E45-453F-BA8F-D7FCC5EE73DC}">
      <dsp:nvSpPr>
        <dsp:cNvPr id="0" name=""/>
        <dsp:cNvSpPr/>
      </dsp:nvSpPr>
      <dsp:spPr>
        <a:xfrm>
          <a:off x="89437" y="2732682"/>
          <a:ext cx="162773" cy="162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A4536-F88D-49B0-AB4F-88BF5AD1D687}">
      <dsp:nvSpPr>
        <dsp:cNvPr id="0" name=""/>
        <dsp:cNvSpPr/>
      </dsp:nvSpPr>
      <dsp:spPr>
        <a:xfrm>
          <a:off x="341649" y="2600722"/>
          <a:ext cx="10112736" cy="53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002060"/>
              </a:solidFill>
            </a:rPr>
            <a:t>Students are expected to be able to demonstrate achievement of all proficiencies at the final point of progression in year three, to qualify to enter the Midwifery Register. Students always need to make sure that they are </a:t>
          </a:r>
          <a:r>
            <a:rPr lang="en-US" sz="1400" kern="1200" dirty="0" err="1">
              <a:solidFill>
                <a:srgbClr val="002060"/>
              </a:solidFill>
            </a:rPr>
            <a:t>practising</a:t>
          </a:r>
          <a:r>
            <a:rPr lang="en-US" sz="1400" kern="1200" dirty="0">
              <a:solidFill>
                <a:srgbClr val="002060"/>
              </a:solidFill>
            </a:rPr>
            <a:t> according to local policy</a:t>
          </a:r>
        </a:p>
      </dsp:txBody>
      <dsp:txXfrm>
        <a:off x="341649" y="2600722"/>
        <a:ext cx="10112736" cy="537407"/>
      </dsp:txXfrm>
    </dsp:sp>
    <dsp:sp modelId="{9E4834A4-EAC1-4E1B-B216-B5A6692AEE74}">
      <dsp:nvSpPr>
        <dsp:cNvPr id="0" name=""/>
        <dsp:cNvSpPr/>
      </dsp:nvSpPr>
      <dsp:spPr>
        <a:xfrm>
          <a:off x="0" y="3239764"/>
          <a:ext cx="10515600" cy="2956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EF68E-07C8-4134-988E-76307A2F43A7}">
      <dsp:nvSpPr>
        <dsp:cNvPr id="0" name=""/>
        <dsp:cNvSpPr/>
      </dsp:nvSpPr>
      <dsp:spPr>
        <a:xfrm>
          <a:off x="89437" y="3306288"/>
          <a:ext cx="162773" cy="1626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D4CDB-1AE0-42EB-B6EA-5CE66D29070D}">
      <dsp:nvSpPr>
        <dsp:cNvPr id="0" name=""/>
        <dsp:cNvSpPr/>
      </dsp:nvSpPr>
      <dsp:spPr>
        <a:xfrm>
          <a:off x="341649" y="3239764"/>
          <a:ext cx="10112736" cy="4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002060"/>
              </a:solidFill>
            </a:rPr>
            <a:t>If students are having difficulties obtaining proficiencies students should liaise with their PEF and AA as a matter of urgency</a:t>
          </a:r>
        </a:p>
      </dsp:txBody>
      <dsp:txXfrm>
        <a:off x="341649" y="3239764"/>
        <a:ext cx="10112736" cy="406535"/>
      </dsp:txXfrm>
    </dsp:sp>
    <dsp:sp modelId="{E6F3F0B4-C08B-4806-B51F-2AB5D144106E}">
      <dsp:nvSpPr>
        <dsp:cNvPr id="0" name=""/>
        <dsp:cNvSpPr/>
      </dsp:nvSpPr>
      <dsp:spPr>
        <a:xfrm>
          <a:off x="0" y="3747934"/>
          <a:ext cx="10515600" cy="488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88109-C525-48B1-9ED4-754CA8C071EF}">
      <dsp:nvSpPr>
        <dsp:cNvPr id="0" name=""/>
        <dsp:cNvSpPr/>
      </dsp:nvSpPr>
      <dsp:spPr>
        <a:xfrm>
          <a:off x="89437" y="3911029"/>
          <a:ext cx="162773" cy="162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066D6-6611-4299-8BEB-99A6153674DF}">
      <dsp:nvSpPr>
        <dsp:cNvPr id="0" name=""/>
        <dsp:cNvSpPr/>
      </dsp:nvSpPr>
      <dsp:spPr>
        <a:xfrm>
          <a:off x="341649" y="3844505"/>
          <a:ext cx="10112736" cy="40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25" tIns="43025" rIns="43025" bIns="43025"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rgbClr val="002060"/>
              </a:solidFill>
            </a:rPr>
            <a:t>If a student misses an assessment point, then a progression plan must be started (see slides 50 and 51).  </a:t>
          </a:r>
          <a:r>
            <a:rPr lang="en-US" sz="1400" kern="1200" dirty="0">
              <a:solidFill>
                <a:srgbClr val="002060"/>
              </a:solidFill>
            </a:rPr>
            <a:t>If the student is struggling to arrange an assessment point, the PEF should assist</a:t>
          </a:r>
        </a:p>
      </dsp:txBody>
      <dsp:txXfrm>
        <a:off x="341649" y="3844505"/>
        <a:ext cx="10112736" cy="4065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C425B-CFE1-4295-BC05-90DE9D2B7E82}">
      <dsp:nvSpPr>
        <dsp:cNvPr id="0" name=""/>
        <dsp:cNvSpPr/>
      </dsp:nvSpPr>
      <dsp:spPr>
        <a:xfrm>
          <a:off x="0" y="662082"/>
          <a:ext cx="6196642" cy="289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928" tIns="416560" rIns="4809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E1.1 contributing  to audit and risk management</a:t>
          </a:r>
        </a:p>
        <a:p>
          <a:pPr marL="228600" lvl="1" indent="-228600" algn="l" defTabSz="889000">
            <a:lnSpc>
              <a:spcPct val="90000"/>
            </a:lnSpc>
            <a:spcBef>
              <a:spcPct val="0"/>
            </a:spcBef>
            <a:spcAft>
              <a:spcPct val="15000"/>
            </a:spcAft>
            <a:buChar char="•"/>
          </a:pPr>
          <a:r>
            <a:rPr lang="en-US" sz="2000" kern="1200"/>
            <a:t>E1.2 contributing to investigations of critical incidents, near misses and serious event reviews</a:t>
          </a:r>
        </a:p>
        <a:p>
          <a:pPr marL="228600" lvl="1" indent="-228600" algn="l" defTabSz="889000">
            <a:lnSpc>
              <a:spcPct val="90000"/>
            </a:lnSpc>
            <a:spcBef>
              <a:spcPct val="0"/>
            </a:spcBef>
            <a:spcAft>
              <a:spcPct val="15000"/>
            </a:spcAft>
            <a:buChar char="•"/>
          </a:pPr>
          <a:r>
            <a:rPr lang="en-US" sz="2000" kern="1200"/>
            <a:t>E1.3 being an advocate  for change, using negotiation negation and challenge skills and evidence informed approaches to support change </a:t>
          </a:r>
        </a:p>
      </dsp:txBody>
      <dsp:txXfrm>
        <a:off x="0" y="662082"/>
        <a:ext cx="6196642" cy="2898000"/>
      </dsp:txXfrm>
    </dsp:sp>
    <dsp:sp modelId="{2670F06D-B2E1-4025-BDC1-5E005D33BEBF}">
      <dsp:nvSpPr>
        <dsp:cNvPr id="0" name=""/>
        <dsp:cNvSpPr/>
      </dsp:nvSpPr>
      <dsp:spPr>
        <a:xfrm>
          <a:off x="309832" y="366882"/>
          <a:ext cx="433764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953" tIns="0" rIns="163953" bIns="0" numCol="1" spcCol="1270" anchor="ctr" anchorCtr="0">
          <a:noAutofit/>
        </a:bodyPr>
        <a:lstStyle/>
        <a:p>
          <a:pPr marL="0" lvl="0" indent="0" algn="l" defTabSz="889000" rtl="0">
            <a:lnSpc>
              <a:spcPct val="90000"/>
            </a:lnSpc>
            <a:spcBef>
              <a:spcPct val="0"/>
            </a:spcBef>
            <a:spcAft>
              <a:spcPct val="35000"/>
            </a:spcAft>
            <a:buNone/>
          </a:pPr>
          <a:r>
            <a:rPr lang="en-US" sz="2000" kern="1200"/>
            <a:t>Promoting Excellence examples:</a:t>
          </a:r>
        </a:p>
      </dsp:txBody>
      <dsp:txXfrm>
        <a:off x="338653" y="395703"/>
        <a:ext cx="4280007" cy="532758"/>
      </dsp:txXfrm>
    </dsp:sp>
    <dsp:sp modelId="{4C61EFE1-EA56-40DE-A8FE-4D9F9B4ACAF4}">
      <dsp:nvSpPr>
        <dsp:cNvPr id="0" name=""/>
        <dsp:cNvSpPr/>
      </dsp:nvSpPr>
      <dsp:spPr>
        <a:xfrm>
          <a:off x="0" y="3963283"/>
          <a:ext cx="6196642" cy="201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928" tIns="416560" rIns="4809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N1.1 undertaking a full systematic physical examination of the newborn infant in line with local and national evidence-based  protocols</a:t>
          </a:r>
        </a:p>
        <a:p>
          <a:pPr marL="228600" lvl="1" indent="-228600" algn="l" defTabSz="889000">
            <a:lnSpc>
              <a:spcPct val="90000"/>
            </a:lnSpc>
            <a:spcBef>
              <a:spcPct val="0"/>
            </a:spcBef>
            <a:spcAft>
              <a:spcPct val="15000"/>
            </a:spcAft>
            <a:buChar char="•"/>
          </a:pPr>
          <a:r>
            <a:rPr lang="en-US" sz="2000" kern="1200"/>
            <a:t>N6.4 undertaking delegated tests for the newborn infant as appropriate</a:t>
          </a:r>
        </a:p>
      </dsp:txBody>
      <dsp:txXfrm>
        <a:off x="0" y="3963283"/>
        <a:ext cx="6196642" cy="2016000"/>
      </dsp:txXfrm>
    </dsp:sp>
    <dsp:sp modelId="{92B494E4-0B6E-4720-A365-7B3BA37F119D}">
      <dsp:nvSpPr>
        <dsp:cNvPr id="0" name=""/>
        <dsp:cNvSpPr/>
      </dsp:nvSpPr>
      <dsp:spPr>
        <a:xfrm>
          <a:off x="309832" y="3668083"/>
          <a:ext cx="433764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953" tIns="0" rIns="163953" bIns="0" numCol="1" spcCol="1270" anchor="ctr" anchorCtr="0">
          <a:noAutofit/>
        </a:bodyPr>
        <a:lstStyle/>
        <a:p>
          <a:pPr marL="0" lvl="0" indent="0" algn="l" defTabSz="889000">
            <a:lnSpc>
              <a:spcPct val="90000"/>
            </a:lnSpc>
            <a:spcBef>
              <a:spcPct val="0"/>
            </a:spcBef>
            <a:spcAft>
              <a:spcPct val="35000"/>
            </a:spcAft>
            <a:buNone/>
          </a:pPr>
          <a:r>
            <a:rPr lang="en-US" sz="2000" kern="1200"/>
            <a:t>Neonatal Care examples:</a:t>
          </a:r>
        </a:p>
      </dsp:txBody>
      <dsp:txXfrm>
        <a:off x="338653" y="3696904"/>
        <a:ext cx="4280007" cy="532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C425B-CFE1-4295-BC05-90DE9D2B7E82}">
      <dsp:nvSpPr>
        <dsp:cNvPr id="0" name=""/>
        <dsp:cNvSpPr/>
      </dsp:nvSpPr>
      <dsp:spPr>
        <a:xfrm>
          <a:off x="0" y="662082"/>
          <a:ext cx="6196642" cy="289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928" tIns="416560" rIns="4809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2060"/>
              </a:solidFill>
              <a:latin typeface="+mn-lt"/>
            </a:rPr>
            <a:t>E1.1 contributing  to audit and risk management</a:t>
          </a:r>
        </a:p>
        <a:p>
          <a:pPr marL="228600" lvl="1" indent="-228600" algn="l" defTabSz="889000">
            <a:lnSpc>
              <a:spcPct val="90000"/>
            </a:lnSpc>
            <a:spcBef>
              <a:spcPct val="0"/>
            </a:spcBef>
            <a:spcAft>
              <a:spcPct val="15000"/>
            </a:spcAft>
            <a:buChar char="•"/>
          </a:pPr>
          <a:r>
            <a:rPr lang="en-US" sz="2000" kern="1200" dirty="0">
              <a:solidFill>
                <a:srgbClr val="002060"/>
              </a:solidFill>
              <a:latin typeface="+mn-lt"/>
            </a:rPr>
            <a:t>E1.2 contributing to investigations of critical incidents, near misses and serious event reviews</a:t>
          </a:r>
        </a:p>
        <a:p>
          <a:pPr marL="228600" lvl="1" indent="-228600" algn="l" defTabSz="889000" rtl="0">
            <a:lnSpc>
              <a:spcPct val="90000"/>
            </a:lnSpc>
            <a:spcBef>
              <a:spcPct val="0"/>
            </a:spcBef>
            <a:spcAft>
              <a:spcPct val="15000"/>
            </a:spcAft>
            <a:buChar char="•"/>
          </a:pPr>
          <a:r>
            <a:rPr lang="en-US" sz="2000" kern="1200" dirty="0">
              <a:solidFill>
                <a:srgbClr val="002060"/>
              </a:solidFill>
              <a:latin typeface="+mn-lt"/>
            </a:rPr>
            <a:t>E1.3 being an advocate  for change, using negotiation negation and challenge skills and evidence informed approaches to support change </a:t>
          </a:r>
        </a:p>
      </dsp:txBody>
      <dsp:txXfrm>
        <a:off x="0" y="662082"/>
        <a:ext cx="6196642" cy="2898000"/>
      </dsp:txXfrm>
    </dsp:sp>
    <dsp:sp modelId="{2670F06D-B2E1-4025-BDC1-5E005D33BEBF}">
      <dsp:nvSpPr>
        <dsp:cNvPr id="0" name=""/>
        <dsp:cNvSpPr/>
      </dsp:nvSpPr>
      <dsp:spPr>
        <a:xfrm>
          <a:off x="309832" y="366882"/>
          <a:ext cx="433764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953" tIns="0" rIns="163953" bIns="0" numCol="1" spcCol="1270" anchor="ctr" anchorCtr="0">
          <a:noAutofit/>
        </a:bodyPr>
        <a:lstStyle/>
        <a:p>
          <a:pPr marL="0" lvl="0" indent="0" algn="l" defTabSz="889000" rtl="0">
            <a:lnSpc>
              <a:spcPct val="90000"/>
            </a:lnSpc>
            <a:spcBef>
              <a:spcPct val="0"/>
            </a:spcBef>
            <a:spcAft>
              <a:spcPct val="35000"/>
            </a:spcAft>
            <a:buNone/>
          </a:pPr>
          <a:r>
            <a:rPr lang="en-US" sz="2000" kern="1200">
              <a:solidFill>
                <a:srgbClr val="002060"/>
              </a:solidFill>
            </a:rPr>
            <a:t>Promoting Excellence examples:</a:t>
          </a:r>
        </a:p>
      </dsp:txBody>
      <dsp:txXfrm>
        <a:off x="338653" y="395703"/>
        <a:ext cx="4280007" cy="532758"/>
      </dsp:txXfrm>
    </dsp:sp>
    <dsp:sp modelId="{4C61EFE1-EA56-40DE-A8FE-4D9F9B4ACAF4}">
      <dsp:nvSpPr>
        <dsp:cNvPr id="0" name=""/>
        <dsp:cNvSpPr/>
      </dsp:nvSpPr>
      <dsp:spPr>
        <a:xfrm>
          <a:off x="0" y="3963283"/>
          <a:ext cx="6196642" cy="201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928" tIns="416560" rIns="4809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2060"/>
              </a:solidFill>
            </a:rPr>
            <a:t>N1.1 undertaking a full systematic physical examination of the newborn infant in line with local and national evidence-based  protocols</a:t>
          </a:r>
        </a:p>
        <a:p>
          <a:pPr marL="228600" lvl="1" indent="-228600" algn="l" defTabSz="889000">
            <a:lnSpc>
              <a:spcPct val="90000"/>
            </a:lnSpc>
            <a:spcBef>
              <a:spcPct val="0"/>
            </a:spcBef>
            <a:spcAft>
              <a:spcPct val="15000"/>
            </a:spcAft>
            <a:buChar char="•"/>
          </a:pPr>
          <a:r>
            <a:rPr lang="en-US" sz="2000" kern="1200">
              <a:solidFill>
                <a:srgbClr val="002060"/>
              </a:solidFill>
            </a:rPr>
            <a:t>N6.4 undertaking delegated tests for the newborn infant as appropriate</a:t>
          </a:r>
        </a:p>
      </dsp:txBody>
      <dsp:txXfrm>
        <a:off x="0" y="3963283"/>
        <a:ext cx="6196642" cy="2016000"/>
      </dsp:txXfrm>
    </dsp:sp>
    <dsp:sp modelId="{92B494E4-0B6E-4720-A365-7B3BA37F119D}">
      <dsp:nvSpPr>
        <dsp:cNvPr id="0" name=""/>
        <dsp:cNvSpPr/>
      </dsp:nvSpPr>
      <dsp:spPr>
        <a:xfrm>
          <a:off x="309832" y="3668083"/>
          <a:ext cx="433764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953" tIns="0" rIns="163953" bIns="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002060"/>
              </a:solidFill>
            </a:rPr>
            <a:t>Neonatal Care examples:</a:t>
          </a:r>
        </a:p>
      </dsp:txBody>
      <dsp:txXfrm>
        <a:off x="338653" y="3696904"/>
        <a:ext cx="4280007" cy="5327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AB3B6-67B9-4E8F-9EC7-FA5227DD79C9}">
      <dsp:nvSpPr>
        <dsp:cNvPr id="0" name=""/>
        <dsp:cNvSpPr/>
      </dsp:nvSpPr>
      <dsp:spPr>
        <a:xfrm>
          <a:off x="0" y="788635"/>
          <a:ext cx="10812965" cy="1455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B55F3-CD55-43CF-A4B5-203D12E17605}">
      <dsp:nvSpPr>
        <dsp:cNvPr id="0" name=""/>
        <dsp:cNvSpPr/>
      </dsp:nvSpPr>
      <dsp:spPr>
        <a:xfrm>
          <a:off x="440422" y="1116222"/>
          <a:ext cx="800768" cy="8007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EAE27-EC86-4155-8842-32EE464741AA}">
      <dsp:nvSpPr>
        <dsp:cNvPr id="0" name=""/>
        <dsp:cNvSpPr/>
      </dsp:nvSpPr>
      <dsp:spPr>
        <a:xfrm>
          <a:off x="1681613" y="788635"/>
          <a:ext cx="9131351" cy="145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87" tIns="154087" rIns="154087" bIns="154087"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rgbClr val="002060"/>
              </a:solidFill>
            </a:rPr>
            <a:t>E1.1</a:t>
          </a:r>
          <a:r>
            <a:rPr lang="en-US" sz="2400" kern="1200" dirty="0">
              <a:solidFill>
                <a:srgbClr val="002060"/>
              </a:solidFill>
            </a:rPr>
            <a:t> contributing to audit and risk management</a:t>
          </a:r>
        </a:p>
      </dsp:txBody>
      <dsp:txXfrm>
        <a:off x="1681613" y="788635"/>
        <a:ext cx="9131351" cy="1455942"/>
      </dsp:txXfrm>
    </dsp:sp>
    <dsp:sp modelId="{B5E691FF-A7B9-4BB3-B57A-3FD8E09868D6}">
      <dsp:nvSpPr>
        <dsp:cNvPr id="0" name=""/>
        <dsp:cNvSpPr/>
      </dsp:nvSpPr>
      <dsp:spPr>
        <a:xfrm>
          <a:off x="0" y="2608563"/>
          <a:ext cx="10812965" cy="14559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A62D99-EA1A-43A0-ADC2-8FEB027D2F92}">
      <dsp:nvSpPr>
        <dsp:cNvPr id="0" name=""/>
        <dsp:cNvSpPr/>
      </dsp:nvSpPr>
      <dsp:spPr>
        <a:xfrm>
          <a:off x="440422" y="2936150"/>
          <a:ext cx="800768" cy="8007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818F77-53ED-4AE1-9A26-63619B2F6643}">
      <dsp:nvSpPr>
        <dsp:cNvPr id="0" name=""/>
        <dsp:cNvSpPr/>
      </dsp:nvSpPr>
      <dsp:spPr>
        <a:xfrm>
          <a:off x="1681613" y="2608563"/>
          <a:ext cx="9131351" cy="145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87" tIns="154087" rIns="154087" bIns="154087" numCol="1" spcCol="1270" anchor="ctr" anchorCtr="0">
          <a:noAutofit/>
        </a:bodyPr>
        <a:lstStyle/>
        <a:p>
          <a:pPr marL="0" lvl="0" indent="0" algn="l" defTabSz="800100" rtl="0">
            <a:lnSpc>
              <a:spcPct val="100000"/>
            </a:lnSpc>
            <a:spcBef>
              <a:spcPct val="0"/>
            </a:spcBef>
            <a:spcAft>
              <a:spcPct val="35000"/>
            </a:spcAft>
            <a:buNone/>
          </a:pPr>
          <a:r>
            <a:rPr lang="en-US" sz="1800" b="0" kern="1200" dirty="0">
              <a:solidFill>
                <a:srgbClr val="002060"/>
              </a:solidFill>
            </a:rPr>
            <a:t>Examples could include</a:t>
          </a:r>
          <a:r>
            <a:rPr lang="en-US" sz="1800" b="0" kern="1200" dirty="0">
              <a:solidFill>
                <a:srgbClr val="002060"/>
              </a:solidFill>
              <a:latin typeface="Calibri Light" panose="020F0302020204030204"/>
            </a:rPr>
            <a:t>:</a:t>
          </a:r>
          <a:r>
            <a:rPr lang="en-US" sz="1800" b="0" kern="1200" dirty="0">
              <a:solidFill>
                <a:srgbClr val="002060"/>
              </a:solidFill>
            </a:rPr>
            <a:t> </a:t>
          </a:r>
          <a:r>
            <a:rPr lang="en-US" sz="1800" b="0" kern="1200" dirty="0">
              <a:solidFill>
                <a:srgbClr val="002060"/>
              </a:solidFill>
              <a:latin typeface="+mn-lt"/>
            </a:rPr>
            <a:t>report an adverse incident, work with audit/risk midwife or team, participate in Trust audits (e.g. BFI audit), stop someone coming onto the ward with no identification badge or reason to be there, identify spillages/hazards and report, administer a baby security tag, generate a GROW chart if absent</a:t>
          </a:r>
          <a:r>
            <a:rPr lang="en-US" sz="1800" b="0" kern="1200" dirty="0">
              <a:solidFill>
                <a:srgbClr val="002060"/>
              </a:solidFill>
              <a:latin typeface="Calibri Light" panose="020F0302020204030204"/>
            </a:rPr>
            <a:t> </a:t>
          </a:r>
        </a:p>
      </dsp:txBody>
      <dsp:txXfrm>
        <a:off x="1681613" y="2608563"/>
        <a:ext cx="9131351" cy="14559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CC539-8668-4C03-AD22-953070355930}">
      <dsp:nvSpPr>
        <dsp:cNvPr id="0" name=""/>
        <dsp:cNvSpPr/>
      </dsp:nvSpPr>
      <dsp:spPr>
        <a:xfrm>
          <a:off x="0" y="32552"/>
          <a:ext cx="6172199" cy="7558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chemeClr val="tx1"/>
              </a:solidFill>
              <a:latin typeface="Calibri"/>
              <a:cs typeface="Calibri"/>
            </a:rPr>
            <a:t>Advising of pregnant women, involving at least </a:t>
          </a:r>
          <a:r>
            <a:rPr lang="en-US" sz="1900" b="1" kern="1200">
              <a:solidFill>
                <a:schemeClr val="tx1"/>
              </a:solidFill>
              <a:latin typeface="Calibri"/>
              <a:cs typeface="Calibri"/>
            </a:rPr>
            <a:t>100 antenatal examinations</a:t>
          </a:r>
          <a:endParaRPr lang="en-US" sz="1900" kern="1200">
            <a:solidFill>
              <a:schemeClr val="tx1"/>
            </a:solidFill>
          </a:endParaRPr>
        </a:p>
      </dsp:txBody>
      <dsp:txXfrm>
        <a:off x="36896" y="69448"/>
        <a:ext cx="6098407" cy="682028"/>
      </dsp:txXfrm>
    </dsp:sp>
    <dsp:sp modelId="{16A0CB84-9504-45D0-BED5-60541308BA6D}">
      <dsp:nvSpPr>
        <dsp:cNvPr id="0" name=""/>
        <dsp:cNvSpPr/>
      </dsp:nvSpPr>
      <dsp:spPr>
        <a:xfrm>
          <a:off x="0" y="843092"/>
          <a:ext cx="6172199" cy="755820"/>
        </a:xfrm>
        <a:prstGeom prst="round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chemeClr val="tx1"/>
              </a:solidFill>
              <a:latin typeface="Calibri"/>
              <a:cs typeface="Calibri"/>
            </a:rPr>
            <a:t>Supervising and caring for at least </a:t>
          </a:r>
          <a:r>
            <a:rPr lang="en-US" sz="1900" b="1" kern="1200">
              <a:solidFill>
                <a:schemeClr val="tx1"/>
              </a:solidFill>
              <a:latin typeface="Calibri"/>
              <a:cs typeface="Calibri"/>
            </a:rPr>
            <a:t>40 pregnant women</a:t>
          </a:r>
          <a:endParaRPr lang="en-US" sz="1900" kern="1200">
            <a:solidFill>
              <a:schemeClr val="tx1"/>
            </a:solidFill>
          </a:endParaRPr>
        </a:p>
      </dsp:txBody>
      <dsp:txXfrm>
        <a:off x="36896" y="879988"/>
        <a:ext cx="6098407" cy="682028"/>
      </dsp:txXfrm>
    </dsp:sp>
    <dsp:sp modelId="{5FF42AC5-88FF-42DE-AC36-3A5203822E7A}">
      <dsp:nvSpPr>
        <dsp:cNvPr id="0" name=""/>
        <dsp:cNvSpPr/>
      </dsp:nvSpPr>
      <dsp:spPr>
        <a:xfrm>
          <a:off x="0" y="1653632"/>
          <a:ext cx="6172199" cy="755820"/>
        </a:xfrm>
        <a:prstGeom prst="round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chemeClr val="tx1"/>
              </a:solidFill>
              <a:latin typeface="Calibri"/>
              <a:cs typeface="Calibri"/>
            </a:rPr>
            <a:t>Personally facilitating at least </a:t>
          </a:r>
          <a:r>
            <a:rPr lang="en-US" sz="1900" b="1" kern="1200">
              <a:solidFill>
                <a:schemeClr val="tx1"/>
              </a:solidFill>
              <a:latin typeface="Calibri"/>
              <a:cs typeface="Calibri"/>
            </a:rPr>
            <a:t>40 births</a:t>
          </a:r>
          <a:endParaRPr lang="en-US" sz="1900" kern="1200">
            <a:solidFill>
              <a:schemeClr val="tx1"/>
            </a:solidFill>
          </a:endParaRPr>
        </a:p>
      </dsp:txBody>
      <dsp:txXfrm>
        <a:off x="36896" y="1690528"/>
        <a:ext cx="6098407" cy="682028"/>
      </dsp:txXfrm>
    </dsp:sp>
    <dsp:sp modelId="{58AC463F-709F-430B-9432-BB0245487B02}">
      <dsp:nvSpPr>
        <dsp:cNvPr id="0" name=""/>
        <dsp:cNvSpPr/>
      </dsp:nvSpPr>
      <dsp:spPr>
        <a:xfrm>
          <a:off x="0" y="2464172"/>
          <a:ext cx="6172199" cy="755820"/>
        </a:xfrm>
        <a:prstGeom prst="round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chemeClr val="tx1"/>
              </a:solidFill>
              <a:latin typeface="Calibri"/>
              <a:cs typeface="Calibri"/>
            </a:rPr>
            <a:t>Supervising and caring for </a:t>
          </a:r>
          <a:r>
            <a:rPr lang="en-US" sz="1900" b="1" kern="1200">
              <a:solidFill>
                <a:schemeClr val="tx1"/>
              </a:solidFill>
              <a:latin typeface="Calibri"/>
              <a:cs typeface="Calibri"/>
            </a:rPr>
            <a:t>40 women at risk*</a:t>
          </a:r>
          <a:r>
            <a:rPr lang="en-US" sz="1900" kern="1200">
              <a:solidFill>
                <a:schemeClr val="tx1"/>
              </a:solidFill>
              <a:latin typeface="Calibri"/>
              <a:cs typeface="Calibri"/>
            </a:rPr>
            <a:t> during pregnancy, labour or the postnatal period</a:t>
          </a:r>
          <a:endParaRPr lang="en-US" sz="1900" kern="1200">
            <a:solidFill>
              <a:schemeClr val="tx1"/>
            </a:solidFill>
          </a:endParaRPr>
        </a:p>
      </dsp:txBody>
      <dsp:txXfrm>
        <a:off x="36896" y="2501068"/>
        <a:ext cx="6098407" cy="682028"/>
      </dsp:txXfrm>
    </dsp:sp>
    <dsp:sp modelId="{CCAE9225-23B8-46E0-9BEF-EE6FE893629F}">
      <dsp:nvSpPr>
        <dsp:cNvPr id="0" name=""/>
        <dsp:cNvSpPr/>
      </dsp:nvSpPr>
      <dsp:spPr>
        <a:xfrm>
          <a:off x="0" y="3274712"/>
          <a:ext cx="6172199" cy="755820"/>
        </a:xfrm>
        <a:prstGeom prst="round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tx1"/>
              </a:solidFill>
              <a:latin typeface="Calibri"/>
              <a:cs typeface="Calibri"/>
            </a:rPr>
            <a:t>Supervising and caring for (including examination) at least </a:t>
          </a:r>
          <a:r>
            <a:rPr lang="en-US" sz="1900" b="1" kern="1200">
              <a:solidFill>
                <a:schemeClr val="tx1"/>
              </a:solidFill>
              <a:latin typeface="Calibri"/>
              <a:cs typeface="Calibri"/>
            </a:rPr>
            <a:t>100 postnatal women</a:t>
          </a:r>
        </a:p>
      </dsp:txBody>
      <dsp:txXfrm>
        <a:off x="36896" y="3311608"/>
        <a:ext cx="6098407" cy="682028"/>
      </dsp:txXfrm>
    </dsp:sp>
    <dsp:sp modelId="{22F79361-C2B9-44F7-9B1C-F53E1413D3D7}">
      <dsp:nvSpPr>
        <dsp:cNvPr id="0" name=""/>
        <dsp:cNvSpPr/>
      </dsp:nvSpPr>
      <dsp:spPr>
        <a:xfrm>
          <a:off x="0" y="4085252"/>
          <a:ext cx="6172199" cy="75582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solidFill>
                <a:schemeClr val="tx1"/>
              </a:solidFill>
            </a:rPr>
            <a:t>Supervising and caring for (including examination) </a:t>
          </a:r>
          <a:r>
            <a:rPr lang="en-US" sz="1900" kern="1200">
              <a:solidFill>
                <a:schemeClr val="tx1"/>
              </a:solidFill>
              <a:latin typeface="Calibri Light" panose="020F0302020204030204"/>
            </a:rPr>
            <a:t>at least </a:t>
          </a:r>
          <a:r>
            <a:rPr lang="en-US" sz="1900" b="1" kern="1200">
              <a:solidFill>
                <a:schemeClr val="tx1"/>
              </a:solidFill>
              <a:latin typeface="Calibri Light" panose="020F0302020204030204"/>
            </a:rPr>
            <a:t>100 healthy newborn infants</a:t>
          </a:r>
          <a:endParaRPr lang="en-US" sz="1900" b="1" kern="1200">
            <a:solidFill>
              <a:schemeClr val="tx1"/>
            </a:solidFill>
          </a:endParaRPr>
        </a:p>
      </dsp:txBody>
      <dsp:txXfrm>
        <a:off x="36896" y="4122148"/>
        <a:ext cx="6098407" cy="6820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A73E-D529-417E-A026-1C6AD477F208}">
      <dsp:nvSpPr>
        <dsp:cNvPr id="0" name=""/>
        <dsp:cNvSpPr/>
      </dsp:nvSpPr>
      <dsp:spPr>
        <a:xfrm>
          <a:off x="0" y="403566"/>
          <a:ext cx="6172199" cy="17503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tx1"/>
              </a:solidFill>
            </a:rPr>
            <a:t>Students may include one woman's care in several EU categories: e.g. students may undertake an antenatal examination on admission, care for her in </a:t>
          </a:r>
          <a:r>
            <a:rPr lang="en-US" sz="1700" kern="1200" dirty="0" err="1">
              <a:solidFill>
                <a:schemeClr val="tx1"/>
              </a:solidFill>
            </a:rPr>
            <a:t>labour</a:t>
          </a:r>
          <a:r>
            <a:rPr lang="en-US" sz="1700" kern="1200" dirty="0">
              <a:solidFill>
                <a:schemeClr val="tx1"/>
              </a:solidFill>
            </a:rPr>
            <a:t>, facilitate the birth (she may be at risk/additional needs), complete a postnatal examination, complete a newborn assessment/examination and then provide feeding support (BFI</a:t>
          </a:r>
          <a:r>
            <a:rPr lang="en-US" sz="1700" kern="1200" dirty="0">
              <a:solidFill>
                <a:schemeClr val="tx1"/>
              </a:solidFill>
              <a:latin typeface="Calibri Light" panose="020F0302020204030204"/>
            </a:rPr>
            <a:t>)</a:t>
          </a:r>
          <a:endParaRPr lang="en-US" sz="1700" kern="1200" dirty="0">
            <a:solidFill>
              <a:schemeClr val="tx1"/>
            </a:solidFill>
          </a:endParaRPr>
        </a:p>
      </dsp:txBody>
      <dsp:txXfrm>
        <a:off x="85444" y="489010"/>
        <a:ext cx="6001311" cy="1579432"/>
      </dsp:txXfrm>
    </dsp:sp>
    <dsp:sp modelId="{6B34DFFB-CB96-4F49-A97B-F8FD4A06167C}">
      <dsp:nvSpPr>
        <dsp:cNvPr id="0" name=""/>
        <dsp:cNvSpPr/>
      </dsp:nvSpPr>
      <dsp:spPr>
        <a:xfrm>
          <a:off x="0" y="2202847"/>
          <a:ext cx="6172199" cy="175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tx1"/>
              </a:solidFill>
              <a:latin typeface="Calibri" panose="020F0502020204030204" pitchFamily="34" charset="0"/>
              <a:cs typeface="Calibri" panose="020F0502020204030204" pitchFamily="34" charset="0"/>
            </a:rPr>
            <a:t>In line with contemporaneous record keeping, all EU directives must be uploaded and signed by the students' Practice Supervisor or Practice Assessor - ideally on the same shift or within                            1 week of the event</a:t>
          </a:r>
        </a:p>
      </dsp:txBody>
      <dsp:txXfrm>
        <a:off x="85444" y="2288291"/>
        <a:ext cx="6001311" cy="1579432"/>
      </dsp:txXfrm>
    </dsp:sp>
    <dsp:sp modelId="{9B57479E-39E2-49C6-8E48-FB3A0F7BC66A}">
      <dsp:nvSpPr>
        <dsp:cNvPr id="0" name=""/>
        <dsp:cNvSpPr/>
      </dsp:nvSpPr>
      <dsp:spPr>
        <a:xfrm>
          <a:off x="0" y="4002127"/>
          <a:ext cx="6172199" cy="175032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solidFill>
                <a:schemeClr val="tx1"/>
              </a:solidFill>
              <a:latin typeface="+mn-lt"/>
            </a:rPr>
            <a:t>Students’ EUs are signed by the Practice Supervisor or Practice Assessor </a:t>
          </a:r>
        </a:p>
      </dsp:txBody>
      <dsp:txXfrm>
        <a:off x="85444" y="4087571"/>
        <a:ext cx="6001311" cy="15794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4F566-E79B-45E0-B61E-7A28C63CE0E5}">
      <dsp:nvSpPr>
        <dsp:cNvPr id="0" name=""/>
        <dsp:cNvSpPr/>
      </dsp:nvSpPr>
      <dsp:spPr>
        <a:xfrm>
          <a:off x="0" y="2221"/>
          <a:ext cx="7437406" cy="1089493"/>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Light" panose="020F0302020204030204"/>
            </a:rPr>
            <a:t>In</a:t>
          </a:r>
          <a:r>
            <a:rPr lang="en-US" sz="1600" kern="1200" dirty="0">
              <a:solidFill>
                <a:schemeClr val="tx1"/>
              </a:solidFill>
            </a:rPr>
            <a:t> previous records students recorded ‘normal births’ (over 37</a:t>
          </a:r>
          <a:r>
            <a:rPr lang="en-US" sz="1600" kern="1200" dirty="0">
              <a:solidFill>
                <a:schemeClr val="tx1"/>
              </a:solidFill>
              <a:latin typeface="Calibri Light" panose="020F0302020204030204"/>
            </a:rPr>
            <a:t> </a:t>
          </a:r>
          <a:r>
            <a:rPr lang="en-US" sz="1600" kern="1200" dirty="0">
              <a:solidFill>
                <a:schemeClr val="tx1"/>
              </a:solidFill>
            </a:rPr>
            <a:t>weeks, to end of third stage etc</a:t>
          </a:r>
          <a:r>
            <a:rPr lang="en-US" sz="1600" kern="1200" dirty="0">
              <a:solidFill>
                <a:schemeClr val="tx1"/>
              </a:solidFill>
              <a:latin typeface="Calibri Light" panose="020F0302020204030204"/>
            </a:rPr>
            <a:t>.),</a:t>
          </a:r>
          <a:r>
            <a:rPr lang="en-US" sz="1600" kern="1200" dirty="0">
              <a:solidFill>
                <a:schemeClr val="tx1"/>
              </a:solidFill>
            </a:rPr>
            <a:t> but MORA allows opportunity to record births ‘personally facilitated’</a:t>
          </a:r>
          <a:r>
            <a:rPr lang="en-US" sz="1600" kern="1200" dirty="0">
              <a:solidFill>
                <a:schemeClr val="tx1"/>
              </a:solidFill>
              <a:latin typeface="Calibri Light" panose="020F0302020204030204"/>
            </a:rPr>
            <a:t> </a:t>
          </a:r>
          <a:r>
            <a:rPr lang="en-US" sz="1600" kern="1200" dirty="0">
              <a:solidFill>
                <a:schemeClr val="tx1"/>
              </a:solidFill>
            </a:rPr>
            <a:t>and then record if it is universal or additional care. Examples of additional care might be IOL, medical conditions, pre 37 weeks, epidural</a:t>
          </a:r>
        </a:p>
      </dsp:txBody>
      <dsp:txXfrm>
        <a:off x="53185" y="55406"/>
        <a:ext cx="7331036" cy="983123"/>
      </dsp:txXfrm>
    </dsp:sp>
    <dsp:sp modelId="{81EDED96-DA10-4112-8BE1-C01231C3CE44}">
      <dsp:nvSpPr>
        <dsp:cNvPr id="0" name=""/>
        <dsp:cNvSpPr/>
      </dsp:nvSpPr>
      <dsp:spPr>
        <a:xfrm>
          <a:off x="0" y="1105397"/>
          <a:ext cx="7437406" cy="10894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Universal care will encompass the normal births.  Students need 40 of these for the EU directives.  MORA/PARE automatically adds these up on the summary pages (p96, p108 and p120</a:t>
          </a:r>
          <a:r>
            <a:rPr lang="en-US" sz="1400" kern="1200" dirty="0">
              <a:solidFill>
                <a:schemeClr val="tx1"/>
              </a:solidFill>
            </a:rPr>
            <a:t>)</a:t>
          </a:r>
        </a:p>
      </dsp:txBody>
      <dsp:txXfrm>
        <a:off x="53185" y="1158582"/>
        <a:ext cx="7331036" cy="983123"/>
      </dsp:txXfrm>
    </dsp:sp>
    <dsp:sp modelId="{F26F5FB7-229F-46E1-ABFD-6577E74B2C89}">
      <dsp:nvSpPr>
        <dsp:cNvPr id="0" name=""/>
        <dsp:cNvSpPr/>
      </dsp:nvSpPr>
      <dsp:spPr>
        <a:xfrm>
          <a:off x="0" y="2208574"/>
          <a:ext cx="7437406" cy="1089493"/>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If 'additional care' is chosen, this allows students to record instances such as a 36+0 birth or 'additional care' as outlined in IP9, particularly noting IP9.11</a:t>
          </a:r>
        </a:p>
      </dsp:txBody>
      <dsp:txXfrm>
        <a:off x="53185" y="2261759"/>
        <a:ext cx="7331036" cy="983123"/>
      </dsp:txXfrm>
    </dsp:sp>
    <dsp:sp modelId="{B1AAC24F-51CA-4B39-B6EF-41D954F8E837}">
      <dsp:nvSpPr>
        <dsp:cNvPr id="0" name=""/>
        <dsp:cNvSpPr/>
      </dsp:nvSpPr>
      <dsp:spPr>
        <a:xfrm>
          <a:off x="0" y="3311751"/>
          <a:ext cx="7437406" cy="1089493"/>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‘providing care for women and newborn infants before, during, and after medical interventions such as epidural analgesia, fetal blood sampling, instrumental births, caesarean section and medical and surgical interventions to manage haemorrhage, collaborating with colleagues as appropriate’</a:t>
          </a:r>
        </a:p>
      </dsp:txBody>
      <dsp:txXfrm>
        <a:off x="53185" y="3364936"/>
        <a:ext cx="7331036" cy="983123"/>
      </dsp:txXfrm>
    </dsp:sp>
    <dsp:sp modelId="{98543B64-8071-4C96-8EF3-0465C4577F6E}">
      <dsp:nvSpPr>
        <dsp:cNvPr id="0" name=""/>
        <dsp:cNvSpPr/>
      </dsp:nvSpPr>
      <dsp:spPr>
        <a:xfrm>
          <a:off x="0" y="4414928"/>
          <a:ext cx="7437406" cy="10894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Universal Care </a:t>
          </a:r>
          <a:r>
            <a:rPr lang="en-US" sz="1800" kern="1200" dirty="0">
              <a:solidFill>
                <a:schemeClr val="tx1"/>
              </a:solidFill>
            </a:rPr>
            <a:t>= (Low Risk) Care where a woman has required </a:t>
          </a:r>
          <a:r>
            <a:rPr lang="en-US" sz="1800" u="sng" kern="1200" dirty="0">
              <a:solidFill>
                <a:schemeClr val="tx1"/>
              </a:solidFill>
            </a:rPr>
            <a:t>no</a:t>
          </a:r>
          <a:r>
            <a:rPr lang="en-US" sz="1800" kern="1200" dirty="0">
              <a:solidFill>
                <a:schemeClr val="tx1"/>
              </a:solidFill>
            </a:rPr>
            <a:t> intervention </a:t>
          </a:r>
        </a:p>
      </dsp:txBody>
      <dsp:txXfrm>
        <a:off x="53185" y="4468113"/>
        <a:ext cx="7331036" cy="983123"/>
      </dsp:txXfrm>
    </dsp:sp>
    <dsp:sp modelId="{FC97475C-91AE-4265-89B9-AC9FB4BC7D2D}">
      <dsp:nvSpPr>
        <dsp:cNvPr id="0" name=""/>
        <dsp:cNvSpPr/>
      </dsp:nvSpPr>
      <dsp:spPr>
        <a:xfrm>
          <a:off x="0" y="5518104"/>
          <a:ext cx="7437406" cy="1089493"/>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Additional Care </a:t>
          </a:r>
          <a:r>
            <a:rPr lang="en-US" sz="1800" kern="1200" dirty="0">
              <a:solidFill>
                <a:schemeClr val="tx1"/>
              </a:solidFill>
            </a:rPr>
            <a:t>= (High Risk) Care when a woman requires any level of intervention from the ‘norm’ i.e. IOL, CTG, epidural, instrumental birth, EMCS </a:t>
          </a:r>
          <a:r>
            <a:rPr lang="en-US" sz="1800" kern="1200" dirty="0" err="1">
              <a:solidFill>
                <a:schemeClr val="tx1"/>
              </a:solidFill>
            </a:rPr>
            <a:t>etc</a:t>
          </a:r>
          <a:endParaRPr lang="en-US" sz="1800" kern="1200" dirty="0">
            <a:solidFill>
              <a:schemeClr val="tx1"/>
            </a:solidFill>
          </a:endParaRPr>
        </a:p>
      </dsp:txBody>
      <dsp:txXfrm>
        <a:off x="53185" y="5571289"/>
        <a:ext cx="7331036" cy="9831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4F566-E79B-45E0-B61E-7A28C63CE0E5}">
      <dsp:nvSpPr>
        <dsp:cNvPr id="0" name=""/>
        <dsp:cNvSpPr/>
      </dsp:nvSpPr>
      <dsp:spPr>
        <a:xfrm>
          <a:off x="0" y="517160"/>
          <a:ext cx="7437406" cy="1818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This is where students may input any episodes of intrapartum care where they care for a woman during </a:t>
          </a:r>
          <a:r>
            <a:rPr lang="en-US" sz="2100" kern="1200" dirty="0" err="1"/>
            <a:t>labour</a:t>
          </a:r>
          <a:r>
            <a:rPr lang="en-US" sz="2100" kern="1200" dirty="0"/>
            <a:t> but do not facilitate the birth. Examples may include instrumental birth, the woman births after the shift has ended, the woman has a category 1 or 2 caesarean section </a:t>
          </a:r>
        </a:p>
      </dsp:txBody>
      <dsp:txXfrm>
        <a:off x="88756" y="605916"/>
        <a:ext cx="7259894" cy="1640667"/>
      </dsp:txXfrm>
    </dsp:sp>
    <dsp:sp modelId="{C745C81C-5F15-4AB5-8723-CDE5349BD20A}">
      <dsp:nvSpPr>
        <dsp:cNvPr id="0" name=""/>
        <dsp:cNvSpPr/>
      </dsp:nvSpPr>
      <dsp:spPr>
        <a:xfrm>
          <a:off x="0" y="2395820"/>
          <a:ext cx="7437406" cy="18181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Examples of women detailed as ’additional’ in the intrapartum section may include p</a:t>
          </a:r>
          <a:r>
            <a:rPr lang="en-US" sz="2100" kern="1200" dirty="0">
              <a:latin typeface="Calibri Light" panose="020F0302020204030204"/>
            </a:rPr>
            <a:t>re-eclampsia / IOL</a:t>
          </a:r>
          <a:r>
            <a:rPr lang="en-US" sz="2100" kern="1200" dirty="0"/>
            <a:t> / </a:t>
          </a:r>
          <a:r>
            <a:rPr lang="en-US" sz="2100" kern="1200" dirty="0">
              <a:latin typeface="Calibri Light" panose="020F0302020204030204"/>
            </a:rPr>
            <a:t>Augmentation / Diabetic</a:t>
          </a:r>
          <a:r>
            <a:rPr lang="en-US" sz="2100" kern="1200" dirty="0"/>
            <a:t> (on a sliding scale)</a:t>
          </a:r>
          <a:r>
            <a:rPr lang="en-US" sz="2100" kern="1200" dirty="0">
              <a:latin typeface="Calibri Light" panose="020F0302020204030204"/>
            </a:rPr>
            <a:t> / Sepsis / Epidural / Pre-term                      </a:t>
          </a:r>
          <a:r>
            <a:rPr lang="en-US" sz="2100" kern="1200" dirty="0"/>
            <a:t>(this is not a definitive list)  </a:t>
          </a:r>
        </a:p>
      </dsp:txBody>
      <dsp:txXfrm>
        <a:off x="88756" y="2484576"/>
        <a:ext cx="7259894" cy="1640667"/>
      </dsp:txXfrm>
    </dsp:sp>
    <dsp:sp modelId="{07D096EA-4A93-4EFB-B48D-6B5D377BFE3F}">
      <dsp:nvSpPr>
        <dsp:cNvPr id="0" name=""/>
        <dsp:cNvSpPr/>
      </dsp:nvSpPr>
      <dsp:spPr>
        <a:xfrm>
          <a:off x="0" y="4274480"/>
          <a:ext cx="7437406" cy="181817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Please note :</a:t>
          </a:r>
          <a:r>
            <a:rPr lang="en-US" sz="2100" kern="1200" dirty="0">
              <a:latin typeface="Calibri Light" panose="020F0302020204030204"/>
            </a:rPr>
            <a:t> Twins</a:t>
          </a:r>
          <a:r>
            <a:rPr lang="en-US" sz="2100" kern="1200" dirty="0"/>
            <a:t> count as two births (if the student facilitates both births vaginally</a:t>
          </a:r>
          <a:r>
            <a:rPr lang="en-US" sz="2100" kern="1200" dirty="0">
              <a:latin typeface="Calibri Light" panose="020F0302020204030204"/>
            </a:rPr>
            <a:t>)</a:t>
          </a:r>
        </a:p>
      </dsp:txBody>
      <dsp:txXfrm>
        <a:off x="88756" y="4363236"/>
        <a:ext cx="7259894" cy="164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FF108-3641-4325-A81C-D2B23CDBE831}">
      <dsp:nvSpPr>
        <dsp:cNvPr id="0" name=""/>
        <dsp:cNvSpPr/>
      </dsp:nvSpPr>
      <dsp:spPr>
        <a:xfrm>
          <a:off x="2720438" y="668205"/>
          <a:ext cx="5074723" cy="301492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GB" sz="4700" kern="1200" dirty="0"/>
            <a:t>A </a:t>
          </a:r>
          <a:r>
            <a:rPr lang="en-GB" sz="4700" b="0" kern="1200" dirty="0">
              <a:latin typeface="Calibri Light" panose="020F0302020204030204"/>
            </a:rPr>
            <a:t>single national</a:t>
          </a:r>
          <a:r>
            <a:rPr lang="en-GB" sz="4700" kern="1200" dirty="0"/>
            <a:t> document</a:t>
          </a:r>
          <a:r>
            <a:rPr lang="en-GB" sz="4700" kern="1200" dirty="0">
              <a:latin typeface="Calibri Light" panose="020F0302020204030204"/>
            </a:rPr>
            <a:t> that</a:t>
          </a:r>
          <a:r>
            <a:rPr lang="en-GB" sz="4700" kern="1200" dirty="0"/>
            <a:t> spans the duration of training</a:t>
          </a:r>
          <a:endParaRPr lang="en-US" sz="4700" kern="1200" dirty="0"/>
        </a:p>
      </dsp:txBody>
      <dsp:txXfrm>
        <a:off x="2720438" y="668205"/>
        <a:ext cx="5074723" cy="30149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3722-7F95-4BFC-816E-ED445A5229D8}">
      <dsp:nvSpPr>
        <dsp:cNvPr id="0" name=""/>
        <dsp:cNvSpPr/>
      </dsp:nvSpPr>
      <dsp:spPr>
        <a:xfrm>
          <a:off x="0" y="1823"/>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2315497-99E2-4782-8710-B83CF5816700}">
      <dsp:nvSpPr>
        <dsp:cNvPr id="0" name=""/>
        <dsp:cNvSpPr/>
      </dsp:nvSpPr>
      <dsp:spPr>
        <a:xfrm>
          <a:off x="0" y="1823"/>
          <a:ext cx="4500610" cy="78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Calibri"/>
              <a:cs typeface="Calibri"/>
            </a:rPr>
            <a:t>Students are allocated to work with a PS on a day-to-day basis</a:t>
          </a:r>
          <a:endParaRPr lang="en-US" sz="1600" kern="1200" dirty="0"/>
        </a:p>
      </dsp:txBody>
      <dsp:txXfrm>
        <a:off x="0" y="1823"/>
        <a:ext cx="4500610" cy="784501"/>
      </dsp:txXfrm>
    </dsp:sp>
    <dsp:sp modelId="{F58364DE-0A20-4F53-98A0-82EBF9CC4E0E}">
      <dsp:nvSpPr>
        <dsp:cNvPr id="0" name=""/>
        <dsp:cNvSpPr/>
      </dsp:nvSpPr>
      <dsp:spPr>
        <a:xfrm>
          <a:off x="0" y="786325"/>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EBD1B3-CB0E-44AB-8B48-CEBD7800710E}">
      <dsp:nvSpPr>
        <dsp:cNvPr id="0" name=""/>
        <dsp:cNvSpPr/>
      </dsp:nvSpPr>
      <dsp:spPr>
        <a:xfrm>
          <a:off x="0" y="786325"/>
          <a:ext cx="4496214" cy="107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Calibri"/>
              <a:cs typeface="Calibri"/>
            </a:rPr>
            <a:t>PS verify (sign) student practice episode records contemporaneously (i.e</a:t>
          </a:r>
          <a:r>
            <a:rPr lang="en-US" sz="1600" kern="1200" dirty="0">
              <a:solidFill>
                <a:srgbClr val="002060"/>
              </a:solidFill>
              <a:latin typeface="+mn-lt"/>
              <a:cs typeface="Calibri"/>
            </a:rPr>
            <a:t>. EU </a:t>
          </a:r>
          <a:r>
            <a:rPr lang="en-US" sz="1600" kern="1200" dirty="0">
              <a:solidFill>
                <a:srgbClr val="002060"/>
              </a:solidFill>
              <a:latin typeface="Calibri"/>
              <a:cs typeface="Calibri"/>
            </a:rPr>
            <a:t>directives, Breastfeeding Assessment Tool and systematic examination of the newborn)</a:t>
          </a:r>
          <a:endParaRPr lang="en-US" sz="1600" kern="1200" dirty="0"/>
        </a:p>
      </dsp:txBody>
      <dsp:txXfrm>
        <a:off x="0" y="786325"/>
        <a:ext cx="4496214" cy="1071228"/>
      </dsp:txXfrm>
    </dsp:sp>
    <dsp:sp modelId="{C5C07436-804B-46C4-9D90-F07E687C38E2}">
      <dsp:nvSpPr>
        <dsp:cNvPr id="0" name=""/>
        <dsp:cNvSpPr/>
      </dsp:nvSpPr>
      <dsp:spPr>
        <a:xfrm>
          <a:off x="0" y="1857553"/>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459AE4-D3DB-42D6-BC3A-710D7343AA2B}">
      <dsp:nvSpPr>
        <dsp:cNvPr id="0" name=""/>
        <dsp:cNvSpPr/>
      </dsp:nvSpPr>
      <dsp:spPr>
        <a:xfrm>
          <a:off x="0" y="1857553"/>
          <a:ext cx="4500610" cy="78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Calibri"/>
              <a:cs typeface="Calibri"/>
            </a:rPr>
            <a:t>PS confirm (sign) when a proficiency is met contemporaneously (remember this is year specific – see slide 16) </a:t>
          </a:r>
          <a:endParaRPr lang="en-US" sz="1600" kern="1200" dirty="0"/>
        </a:p>
      </dsp:txBody>
      <dsp:txXfrm>
        <a:off x="0" y="1857553"/>
        <a:ext cx="4500610" cy="784501"/>
      </dsp:txXfrm>
    </dsp:sp>
    <dsp:sp modelId="{FA484D38-12EC-44FE-95E3-40260F8A9C9A}">
      <dsp:nvSpPr>
        <dsp:cNvPr id="0" name=""/>
        <dsp:cNvSpPr/>
      </dsp:nvSpPr>
      <dsp:spPr>
        <a:xfrm>
          <a:off x="0" y="2642055"/>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49113C-2581-431A-9762-A78F53DB955A}">
      <dsp:nvSpPr>
        <dsp:cNvPr id="0" name=""/>
        <dsp:cNvSpPr/>
      </dsp:nvSpPr>
      <dsp:spPr>
        <a:xfrm>
          <a:off x="0" y="2642055"/>
          <a:ext cx="4500610" cy="78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Calibri"/>
              <a:cs typeface="Calibri"/>
            </a:rPr>
            <a:t>PS required to provide regular structured feedback to students (students need 1-2 feedback entries per week – p. 87, 99 and 111) </a:t>
          </a:r>
          <a:endParaRPr lang="en-US" sz="1600" kern="1200" dirty="0"/>
        </a:p>
      </dsp:txBody>
      <dsp:txXfrm>
        <a:off x="0" y="2642055"/>
        <a:ext cx="4500610" cy="784501"/>
      </dsp:txXfrm>
    </dsp:sp>
    <dsp:sp modelId="{B623854A-849D-473D-B4E5-6F2FD91DF306}">
      <dsp:nvSpPr>
        <dsp:cNvPr id="0" name=""/>
        <dsp:cNvSpPr/>
      </dsp:nvSpPr>
      <dsp:spPr>
        <a:xfrm>
          <a:off x="0" y="3426556"/>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9DA904-7220-4CF7-BCBB-88EEFE4D33C6}">
      <dsp:nvSpPr>
        <dsp:cNvPr id="0" name=""/>
        <dsp:cNvSpPr/>
      </dsp:nvSpPr>
      <dsp:spPr>
        <a:xfrm>
          <a:off x="0" y="3426556"/>
          <a:ext cx="4500610" cy="78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002060"/>
              </a:solidFill>
              <a:latin typeface="Calibri"/>
              <a:cs typeface="Calibri"/>
            </a:rPr>
            <a:t>PS required to seek service user feedback</a:t>
          </a:r>
          <a:endParaRPr lang="en-US" sz="1600" kern="1200" dirty="0"/>
        </a:p>
      </dsp:txBody>
      <dsp:txXfrm>
        <a:off x="0" y="3426556"/>
        <a:ext cx="4500610" cy="784501"/>
      </dsp:txXfrm>
    </dsp:sp>
    <dsp:sp modelId="{B798ED06-9E38-4879-B98D-21984214309C}">
      <dsp:nvSpPr>
        <dsp:cNvPr id="0" name=""/>
        <dsp:cNvSpPr/>
      </dsp:nvSpPr>
      <dsp:spPr>
        <a:xfrm>
          <a:off x="0" y="4211057"/>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C26655-0ADB-4DF7-8010-21973610C715}">
      <dsp:nvSpPr>
        <dsp:cNvPr id="0" name=""/>
        <dsp:cNvSpPr/>
      </dsp:nvSpPr>
      <dsp:spPr>
        <a:xfrm>
          <a:off x="0" y="4211057"/>
          <a:ext cx="4500610" cy="78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rgbClr val="002060"/>
              </a:solidFill>
              <a:latin typeface="Calibri"/>
              <a:cs typeface="Calibri"/>
            </a:rPr>
            <a:t>PS to verify (sign) timesheets contemporaneously</a:t>
          </a:r>
          <a:endParaRPr lang="en-US" sz="1600" kern="1200" dirty="0"/>
        </a:p>
      </dsp:txBody>
      <dsp:txXfrm>
        <a:off x="0" y="4211057"/>
        <a:ext cx="4500610" cy="78450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8ED06-9E38-4879-B98D-21984214309C}">
      <dsp:nvSpPr>
        <dsp:cNvPr id="0" name=""/>
        <dsp:cNvSpPr/>
      </dsp:nvSpPr>
      <dsp:spPr>
        <a:xfrm>
          <a:off x="0" y="0"/>
          <a:ext cx="450061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C26655-0ADB-4DF7-8010-21973610C715}">
      <dsp:nvSpPr>
        <dsp:cNvPr id="0" name=""/>
        <dsp:cNvSpPr/>
      </dsp:nvSpPr>
      <dsp:spPr>
        <a:xfrm>
          <a:off x="0" y="0"/>
          <a:ext cx="4500610" cy="4997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4500610" cy="49973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12EE4-C657-4A04-8DB7-E160B914FDD4}">
      <dsp:nvSpPr>
        <dsp:cNvPr id="0" name=""/>
        <dsp:cNvSpPr/>
      </dsp:nvSpPr>
      <dsp:spPr>
        <a:xfrm>
          <a:off x="0" y="630"/>
          <a:ext cx="514701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805908-DD16-498E-8DDF-DF14EDBAAF4A}">
      <dsp:nvSpPr>
        <dsp:cNvPr id="0" name=""/>
        <dsp:cNvSpPr/>
      </dsp:nvSpPr>
      <dsp:spPr>
        <a:xfrm>
          <a:off x="0" y="630"/>
          <a:ext cx="5147018" cy="103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solidFill>
                <a:srgbClr val="002060"/>
              </a:solidFill>
            </a:rPr>
            <a:t>According to their Trust structure, students are allocated a PA for either the whole academic year, or for a placement or series of placements </a:t>
          </a:r>
        </a:p>
      </dsp:txBody>
      <dsp:txXfrm>
        <a:off x="0" y="630"/>
        <a:ext cx="5147018" cy="1032253"/>
      </dsp:txXfrm>
    </dsp:sp>
    <dsp:sp modelId="{9E7D2F48-EADB-418A-8F61-9DDFBA46EE2F}">
      <dsp:nvSpPr>
        <dsp:cNvPr id="0" name=""/>
        <dsp:cNvSpPr/>
      </dsp:nvSpPr>
      <dsp:spPr>
        <a:xfrm>
          <a:off x="0" y="1032883"/>
          <a:ext cx="514701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435C6E-A151-48D7-A9B5-BEE4F69C2B37}">
      <dsp:nvSpPr>
        <dsp:cNvPr id="0" name=""/>
        <dsp:cNvSpPr/>
      </dsp:nvSpPr>
      <dsp:spPr>
        <a:xfrm>
          <a:off x="0" y="1032883"/>
          <a:ext cx="5147018" cy="103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02060"/>
              </a:solidFill>
            </a:rPr>
            <a:t>Students meet with their PA at the beginning of the year and at regular points throughout the year (see suggested PA and student review timings on slides 41-42 but note this is HEI specific)</a:t>
          </a:r>
          <a:endParaRPr lang="en-US" sz="1600" kern="1200" dirty="0">
            <a:solidFill>
              <a:srgbClr val="002060"/>
            </a:solidFill>
          </a:endParaRPr>
        </a:p>
      </dsp:txBody>
      <dsp:txXfrm>
        <a:off x="0" y="1032883"/>
        <a:ext cx="5147018" cy="1032253"/>
      </dsp:txXfrm>
    </dsp:sp>
    <dsp:sp modelId="{92CAA1BA-6BFB-4FE7-8C1C-B615FBFCD8F3}">
      <dsp:nvSpPr>
        <dsp:cNvPr id="0" name=""/>
        <dsp:cNvSpPr/>
      </dsp:nvSpPr>
      <dsp:spPr>
        <a:xfrm>
          <a:off x="0" y="2065136"/>
          <a:ext cx="514701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BA2E02-64C8-42E7-B00A-156E50B4D5C4}">
      <dsp:nvSpPr>
        <dsp:cNvPr id="0" name=""/>
        <dsp:cNvSpPr/>
      </dsp:nvSpPr>
      <dsp:spPr>
        <a:xfrm>
          <a:off x="0" y="2065136"/>
          <a:ext cx="5147018" cy="103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02060"/>
              </a:solidFill>
            </a:rPr>
            <a:t>The Assessment Planner (p. 12, 13 and 14) in MORA should be completed by students with their PA to plan for the PA meetings </a:t>
          </a:r>
          <a:r>
            <a:rPr lang="en-US" sz="1600" kern="1200" dirty="0">
              <a:solidFill>
                <a:srgbClr val="002060"/>
              </a:solidFill>
            </a:rPr>
            <a:t> </a:t>
          </a:r>
        </a:p>
      </dsp:txBody>
      <dsp:txXfrm>
        <a:off x="0" y="2065136"/>
        <a:ext cx="5147018" cy="1032253"/>
      </dsp:txXfrm>
    </dsp:sp>
    <dsp:sp modelId="{DE3857FA-1A00-4FF6-949C-C1F078A4B723}">
      <dsp:nvSpPr>
        <dsp:cNvPr id="0" name=""/>
        <dsp:cNvSpPr/>
      </dsp:nvSpPr>
      <dsp:spPr>
        <a:xfrm>
          <a:off x="0" y="3097389"/>
          <a:ext cx="514701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A58BE58-3AAB-43E8-AE30-5ADC2C3BBF0A}">
      <dsp:nvSpPr>
        <dsp:cNvPr id="0" name=""/>
        <dsp:cNvSpPr/>
      </dsp:nvSpPr>
      <dsp:spPr>
        <a:xfrm>
          <a:off x="0" y="3097389"/>
          <a:ext cx="5147018" cy="103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solidFill>
                <a:srgbClr val="002060"/>
              </a:solidFill>
            </a:rPr>
            <a:t>The PA should contact the Academic Assessor (AA) if the scheduled meeting did not take place, so that a Progression Plan (MORA p. 95, 106 and 118) can be initiated</a:t>
          </a:r>
          <a:r>
            <a:rPr lang="en-US" sz="1600" kern="1200" dirty="0">
              <a:solidFill>
                <a:srgbClr val="002060"/>
              </a:solidFill>
            </a:rPr>
            <a:t> </a:t>
          </a:r>
        </a:p>
      </dsp:txBody>
      <dsp:txXfrm>
        <a:off x="0" y="3097389"/>
        <a:ext cx="5147018" cy="1032253"/>
      </dsp:txXfrm>
    </dsp:sp>
    <dsp:sp modelId="{97F476E6-32E8-4307-A444-D62857A33708}">
      <dsp:nvSpPr>
        <dsp:cNvPr id="0" name=""/>
        <dsp:cNvSpPr/>
      </dsp:nvSpPr>
      <dsp:spPr>
        <a:xfrm>
          <a:off x="0" y="4129642"/>
          <a:ext cx="514701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FB5A36A-5C69-4558-8492-8DAC7CE48DA0}">
      <dsp:nvSpPr>
        <dsp:cNvPr id="0" name=""/>
        <dsp:cNvSpPr/>
      </dsp:nvSpPr>
      <dsp:spPr>
        <a:xfrm>
          <a:off x="0" y="4129642"/>
          <a:ext cx="5147018" cy="103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solidFill>
                <a:srgbClr val="002060"/>
              </a:solidFill>
            </a:rPr>
            <a:t>If concerns are raised at any point, the AA should be contacted by the PA or PEF</a:t>
          </a:r>
          <a:endParaRPr lang="en-US" sz="1600" kern="1200">
            <a:solidFill>
              <a:srgbClr val="002060"/>
            </a:solidFill>
          </a:endParaRPr>
        </a:p>
      </dsp:txBody>
      <dsp:txXfrm>
        <a:off x="0" y="4129642"/>
        <a:ext cx="5147018" cy="10322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1AF36-FB13-4118-B270-E94AD65E6E62}">
      <dsp:nvSpPr>
        <dsp:cNvPr id="0" name=""/>
        <dsp:cNvSpPr/>
      </dsp:nvSpPr>
      <dsp:spPr>
        <a:xfrm>
          <a:off x="0" y="526"/>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5633028-AB76-4426-AC3E-D703D56706E9}">
      <dsp:nvSpPr>
        <dsp:cNvPr id="0" name=""/>
        <dsp:cNvSpPr/>
      </dsp:nvSpPr>
      <dsp:spPr>
        <a:xfrm>
          <a:off x="0" y="526"/>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100000"/>
            </a:lnSpc>
            <a:spcBef>
              <a:spcPct val="0"/>
            </a:spcBef>
            <a:spcAft>
              <a:spcPct val="35000"/>
            </a:spcAft>
            <a:buNone/>
          </a:pPr>
          <a:r>
            <a:rPr lang="en-GB" sz="1500" kern="1200" dirty="0">
              <a:solidFill>
                <a:srgbClr val="002060"/>
              </a:solidFill>
              <a:latin typeface="Calibri"/>
              <a:cs typeface="Calibri"/>
            </a:rPr>
            <a:t>Practice Assessors undertake the reviews and summative holistic assessments </a:t>
          </a:r>
          <a:endParaRPr lang="en-US" sz="1500" kern="1200" dirty="0">
            <a:solidFill>
              <a:srgbClr val="002060"/>
            </a:solidFill>
          </a:endParaRPr>
        </a:p>
      </dsp:txBody>
      <dsp:txXfrm>
        <a:off x="0" y="526"/>
        <a:ext cx="4389998" cy="615439"/>
      </dsp:txXfrm>
    </dsp:sp>
    <dsp:sp modelId="{29E19304-2265-4993-92BF-21B36E91ACA2}">
      <dsp:nvSpPr>
        <dsp:cNvPr id="0" name=""/>
        <dsp:cNvSpPr/>
      </dsp:nvSpPr>
      <dsp:spPr>
        <a:xfrm>
          <a:off x="0" y="615965"/>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042D02-8184-4C2B-A572-DEC469617671}">
      <dsp:nvSpPr>
        <dsp:cNvPr id="0" name=""/>
        <dsp:cNvSpPr/>
      </dsp:nvSpPr>
      <dsp:spPr>
        <a:xfrm>
          <a:off x="0" y="615965"/>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en-GB" sz="1500" b="1" kern="1200" dirty="0">
              <a:solidFill>
                <a:srgbClr val="002060"/>
              </a:solidFill>
              <a:latin typeface="Calibri"/>
              <a:cs typeface="Calibri"/>
            </a:rPr>
            <a:t>PA to review: </a:t>
          </a:r>
          <a:r>
            <a:rPr lang="en-US" sz="1500" b="1" kern="1200" dirty="0">
              <a:solidFill>
                <a:srgbClr val="002060"/>
              </a:solidFill>
              <a:latin typeface="Calibri"/>
              <a:cs typeface="Calibri"/>
            </a:rPr>
            <a:t> </a:t>
          </a:r>
          <a:endParaRPr lang="en-US" sz="1500" kern="1200" dirty="0">
            <a:solidFill>
              <a:srgbClr val="002060"/>
            </a:solidFill>
          </a:endParaRPr>
        </a:p>
      </dsp:txBody>
      <dsp:txXfrm>
        <a:off x="0" y="615965"/>
        <a:ext cx="4389998" cy="615439"/>
      </dsp:txXfrm>
    </dsp:sp>
    <dsp:sp modelId="{E4FB5834-EE6B-4788-83A9-33595342257B}">
      <dsp:nvSpPr>
        <dsp:cNvPr id="0" name=""/>
        <dsp:cNvSpPr/>
      </dsp:nvSpPr>
      <dsp:spPr>
        <a:xfrm>
          <a:off x="0" y="1231404"/>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DAFF73-9770-47ED-8A3C-A1BDB7B25D5D}">
      <dsp:nvSpPr>
        <dsp:cNvPr id="0" name=""/>
        <dsp:cNvSpPr/>
      </dsp:nvSpPr>
      <dsp:spPr>
        <a:xfrm>
          <a:off x="0" y="1231404"/>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100000"/>
            </a:lnSpc>
            <a:spcBef>
              <a:spcPct val="0"/>
            </a:spcBef>
            <a:spcAft>
              <a:spcPct val="35000"/>
            </a:spcAft>
            <a:buNone/>
          </a:pPr>
          <a:r>
            <a:rPr lang="en-GB" sz="1500" kern="1200" dirty="0">
              <a:solidFill>
                <a:srgbClr val="002060"/>
              </a:solidFill>
              <a:latin typeface="Calibri"/>
              <a:cs typeface="Calibri"/>
            </a:rPr>
            <a:t>- PS feedback</a:t>
          </a:r>
          <a:endParaRPr lang="en-US" sz="1500" kern="1200" dirty="0">
            <a:solidFill>
              <a:srgbClr val="002060"/>
            </a:solidFill>
          </a:endParaRPr>
        </a:p>
      </dsp:txBody>
      <dsp:txXfrm>
        <a:off x="0" y="1231404"/>
        <a:ext cx="4389998" cy="615439"/>
      </dsp:txXfrm>
    </dsp:sp>
    <dsp:sp modelId="{B63D356B-B755-4A23-8EA6-376C02F8F225}">
      <dsp:nvSpPr>
        <dsp:cNvPr id="0" name=""/>
        <dsp:cNvSpPr/>
      </dsp:nvSpPr>
      <dsp:spPr>
        <a:xfrm>
          <a:off x="0" y="1846843"/>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74E86B-7669-4BE7-A8DC-17AE33BAA835}">
      <dsp:nvSpPr>
        <dsp:cNvPr id="0" name=""/>
        <dsp:cNvSpPr/>
      </dsp:nvSpPr>
      <dsp:spPr>
        <a:xfrm>
          <a:off x="0" y="1846843"/>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100000"/>
            </a:lnSpc>
            <a:spcBef>
              <a:spcPct val="0"/>
            </a:spcBef>
            <a:spcAft>
              <a:spcPct val="35000"/>
            </a:spcAft>
            <a:buNone/>
          </a:pPr>
          <a:r>
            <a:rPr lang="en-GB" sz="1500" kern="1200" dirty="0">
              <a:solidFill>
                <a:srgbClr val="002060"/>
              </a:solidFill>
              <a:latin typeface="Calibri"/>
              <a:cs typeface="Calibri"/>
            </a:rPr>
            <a:t>- SU feedback</a:t>
          </a:r>
          <a:r>
            <a:rPr lang="en-US" sz="1500" kern="1200" dirty="0">
              <a:solidFill>
                <a:srgbClr val="002060"/>
              </a:solidFill>
              <a:latin typeface="Calibri"/>
              <a:cs typeface="Calibri"/>
            </a:rPr>
            <a:t> </a:t>
          </a:r>
          <a:endParaRPr lang="en-US" sz="1500" kern="1200" dirty="0">
            <a:solidFill>
              <a:srgbClr val="002060"/>
            </a:solidFill>
          </a:endParaRPr>
        </a:p>
      </dsp:txBody>
      <dsp:txXfrm>
        <a:off x="0" y="1846843"/>
        <a:ext cx="4389998" cy="615439"/>
      </dsp:txXfrm>
    </dsp:sp>
    <dsp:sp modelId="{FF35D763-EA65-414E-8E37-FC37F8462F74}">
      <dsp:nvSpPr>
        <dsp:cNvPr id="0" name=""/>
        <dsp:cNvSpPr/>
      </dsp:nvSpPr>
      <dsp:spPr>
        <a:xfrm>
          <a:off x="0" y="2462282"/>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7B03DA3-EBCE-4BC9-B0D2-282CE983812C}">
      <dsp:nvSpPr>
        <dsp:cNvPr id="0" name=""/>
        <dsp:cNvSpPr/>
      </dsp:nvSpPr>
      <dsp:spPr>
        <a:xfrm>
          <a:off x="0" y="2462282"/>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100000"/>
            </a:lnSpc>
            <a:spcBef>
              <a:spcPct val="0"/>
            </a:spcBef>
            <a:spcAft>
              <a:spcPct val="35000"/>
            </a:spcAft>
            <a:buNone/>
          </a:pPr>
          <a:r>
            <a:rPr lang="en-GB" sz="1500" kern="1200" dirty="0">
              <a:solidFill>
                <a:srgbClr val="002060"/>
              </a:solidFill>
              <a:latin typeface="Calibri"/>
              <a:cs typeface="Calibri"/>
            </a:rPr>
            <a:t>- NMC proficiencies (sufficient number attained at the stage of review)</a:t>
          </a:r>
          <a:r>
            <a:rPr lang="en-US" sz="1500" kern="1200" dirty="0">
              <a:solidFill>
                <a:srgbClr val="002060"/>
              </a:solidFill>
              <a:latin typeface="Calibri"/>
              <a:cs typeface="Calibri"/>
            </a:rPr>
            <a:t> </a:t>
          </a:r>
          <a:endParaRPr lang="en-US" sz="1500" kern="1200" dirty="0">
            <a:solidFill>
              <a:srgbClr val="002060"/>
            </a:solidFill>
          </a:endParaRPr>
        </a:p>
      </dsp:txBody>
      <dsp:txXfrm>
        <a:off x="0" y="2462282"/>
        <a:ext cx="4389998" cy="615439"/>
      </dsp:txXfrm>
    </dsp:sp>
    <dsp:sp modelId="{A2326508-0668-498E-A625-56ED3B89B706}">
      <dsp:nvSpPr>
        <dsp:cNvPr id="0" name=""/>
        <dsp:cNvSpPr/>
      </dsp:nvSpPr>
      <dsp:spPr>
        <a:xfrm>
          <a:off x="0" y="3077721"/>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3EB7A10-8E05-49FE-BA4E-A14DAED04592}">
      <dsp:nvSpPr>
        <dsp:cNvPr id="0" name=""/>
        <dsp:cNvSpPr/>
      </dsp:nvSpPr>
      <dsp:spPr>
        <a:xfrm>
          <a:off x="0" y="3077721"/>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100000"/>
            </a:lnSpc>
            <a:spcBef>
              <a:spcPct val="0"/>
            </a:spcBef>
            <a:spcAft>
              <a:spcPct val="35000"/>
            </a:spcAft>
            <a:buNone/>
          </a:pPr>
          <a:r>
            <a:rPr lang="en-GB" sz="1500" kern="1200" dirty="0">
              <a:solidFill>
                <a:srgbClr val="002060"/>
              </a:solidFill>
              <a:latin typeface="Calibri"/>
              <a:cs typeface="Calibri"/>
            </a:rPr>
            <a:t>- EU directives (sufficient number attained at the stage of review – see page 3 of MORA)</a:t>
          </a:r>
          <a:r>
            <a:rPr lang="en-US" sz="1500" kern="1200" dirty="0">
              <a:solidFill>
                <a:srgbClr val="002060"/>
              </a:solidFill>
              <a:latin typeface="Calibri"/>
              <a:cs typeface="Calibri"/>
            </a:rPr>
            <a:t> </a:t>
          </a:r>
          <a:endParaRPr lang="en-US" sz="1500" kern="1200" dirty="0">
            <a:solidFill>
              <a:srgbClr val="002060"/>
            </a:solidFill>
          </a:endParaRPr>
        </a:p>
      </dsp:txBody>
      <dsp:txXfrm>
        <a:off x="0" y="3077721"/>
        <a:ext cx="4389998" cy="615439"/>
      </dsp:txXfrm>
    </dsp:sp>
    <dsp:sp modelId="{97F476E6-32E8-4307-A444-D62857A33708}">
      <dsp:nvSpPr>
        <dsp:cNvPr id="0" name=""/>
        <dsp:cNvSpPr/>
      </dsp:nvSpPr>
      <dsp:spPr>
        <a:xfrm>
          <a:off x="0" y="3693160"/>
          <a:ext cx="438999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FB5A36A-5C69-4558-8492-8DAC7CE48DA0}">
      <dsp:nvSpPr>
        <dsp:cNvPr id="0" name=""/>
        <dsp:cNvSpPr/>
      </dsp:nvSpPr>
      <dsp:spPr>
        <a:xfrm>
          <a:off x="0" y="3693160"/>
          <a:ext cx="4389998" cy="61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dirty="0">
              <a:solidFill>
                <a:srgbClr val="002060"/>
              </a:solidFill>
              <a:latin typeface="Calibri"/>
              <a:cs typeface="Calibri"/>
            </a:rPr>
            <a:t>- PA to assess progress/progression</a:t>
          </a:r>
          <a:endParaRPr lang="en-US" sz="1500" kern="1200" dirty="0">
            <a:solidFill>
              <a:srgbClr val="002060"/>
            </a:solidFill>
          </a:endParaRPr>
        </a:p>
      </dsp:txBody>
      <dsp:txXfrm>
        <a:off x="0" y="3693160"/>
        <a:ext cx="4389998" cy="6154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3722-7F95-4BFC-816E-ED445A5229D8}">
      <dsp:nvSpPr>
        <dsp:cNvPr id="0" name=""/>
        <dsp:cNvSpPr/>
      </dsp:nvSpPr>
      <dsp:spPr>
        <a:xfrm>
          <a:off x="0" y="2434"/>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2315497-99E2-4782-8710-B83CF5816700}">
      <dsp:nvSpPr>
        <dsp:cNvPr id="0" name=""/>
        <dsp:cNvSpPr/>
      </dsp:nvSpPr>
      <dsp:spPr>
        <a:xfrm>
          <a:off x="0" y="2434"/>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a:solidFill>
                <a:schemeClr val="tx2"/>
              </a:solidFill>
            </a:rPr>
            <a:t>Students are allocated a different AA for each year or part of their programme</a:t>
          </a:r>
          <a:endParaRPr lang="en-GB" sz="1500" kern="1200">
            <a:solidFill>
              <a:schemeClr val="tx2"/>
            </a:solidFill>
            <a:latin typeface="Calibri Light" panose="020F0302020204030204"/>
          </a:endParaRPr>
        </a:p>
      </dsp:txBody>
      <dsp:txXfrm>
        <a:off x="0" y="2434"/>
        <a:ext cx="4850071" cy="829998"/>
      </dsp:txXfrm>
    </dsp:sp>
    <dsp:sp modelId="{124040C9-E095-4CF6-A307-58440B5FBDE8}">
      <dsp:nvSpPr>
        <dsp:cNvPr id="0" name=""/>
        <dsp:cNvSpPr/>
      </dsp:nvSpPr>
      <dsp:spPr>
        <a:xfrm>
          <a:off x="0" y="832432"/>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F9278B-027A-4597-84FD-C0EF530F3F2B}">
      <dsp:nvSpPr>
        <dsp:cNvPr id="0" name=""/>
        <dsp:cNvSpPr/>
      </dsp:nvSpPr>
      <dsp:spPr>
        <a:xfrm>
          <a:off x="0" y="832432"/>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a:solidFill>
                <a:schemeClr val="tx2"/>
              </a:solidFill>
              <a:latin typeface="Calibri Light" panose="020F0302020204030204"/>
            </a:rPr>
            <a:t>The AA </a:t>
          </a:r>
          <a:r>
            <a:rPr lang="en-GB" sz="1500" kern="1200">
              <a:solidFill>
                <a:schemeClr val="tx2"/>
              </a:solidFill>
            </a:rPr>
            <a:t>will have an understanding of </a:t>
          </a:r>
          <a:r>
            <a:rPr lang="en-GB" sz="1500" kern="1200">
              <a:solidFill>
                <a:schemeClr val="tx2"/>
              </a:solidFill>
              <a:latin typeface="Calibri Light" panose="020F0302020204030204"/>
            </a:rPr>
            <a:t>the students' </a:t>
          </a:r>
          <a:r>
            <a:rPr lang="en-GB" sz="1500" kern="1200">
              <a:solidFill>
                <a:schemeClr val="tx2"/>
              </a:solidFill>
            </a:rPr>
            <a:t>achievements in theory and practice</a:t>
          </a:r>
          <a:r>
            <a:rPr lang="en-GB" sz="1500" kern="1200">
              <a:solidFill>
                <a:schemeClr val="tx2"/>
              </a:solidFill>
              <a:latin typeface="Calibri Light" panose="020F0302020204030204"/>
            </a:rPr>
            <a:t> </a:t>
          </a:r>
          <a:endParaRPr lang="en-US" sz="1500" kern="1200">
            <a:solidFill>
              <a:schemeClr val="tx2"/>
            </a:solidFill>
            <a:latin typeface="Calibri Light" panose="020F0302020204030204"/>
          </a:endParaRPr>
        </a:p>
      </dsp:txBody>
      <dsp:txXfrm>
        <a:off x="0" y="832432"/>
        <a:ext cx="4850071" cy="829998"/>
      </dsp:txXfrm>
    </dsp:sp>
    <dsp:sp modelId="{8DBC6E3C-AE83-4173-8C95-C74FAE4C7D90}">
      <dsp:nvSpPr>
        <dsp:cNvPr id="0" name=""/>
        <dsp:cNvSpPr/>
      </dsp:nvSpPr>
      <dsp:spPr>
        <a:xfrm>
          <a:off x="0" y="1662431"/>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248C12-59E5-4D28-93E8-54C5A4775EDD}">
      <dsp:nvSpPr>
        <dsp:cNvPr id="0" name=""/>
        <dsp:cNvSpPr/>
      </dsp:nvSpPr>
      <dsp:spPr>
        <a:xfrm>
          <a:off x="0" y="1662431"/>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a:solidFill>
                <a:schemeClr val="tx2"/>
              </a:solidFill>
            </a:rPr>
            <a:t>The Practice Assessor and Academic Assessor communicate at defined points (or additionally if there are concerns raised) to make decisions in partnership, based on the evidence</a:t>
          </a:r>
        </a:p>
      </dsp:txBody>
      <dsp:txXfrm>
        <a:off x="0" y="1662431"/>
        <a:ext cx="4850071" cy="829998"/>
      </dsp:txXfrm>
    </dsp:sp>
    <dsp:sp modelId="{15EFCFF5-54B5-4253-9495-B905E9E2764C}">
      <dsp:nvSpPr>
        <dsp:cNvPr id="0" name=""/>
        <dsp:cNvSpPr/>
      </dsp:nvSpPr>
      <dsp:spPr>
        <a:xfrm>
          <a:off x="0" y="2492430"/>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258DD1-A092-4F30-9AED-A44DAACE2C51}">
      <dsp:nvSpPr>
        <dsp:cNvPr id="0" name=""/>
        <dsp:cNvSpPr/>
      </dsp:nvSpPr>
      <dsp:spPr>
        <a:xfrm>
          <a:off x="0" y="2492430"/>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dirty="0">
              <a:solidFill>
                <a:schemeClr val="tx2"/>
              </a:solidFill>
              <a:latin typeface="+mn-lt"/>
            </a:rPr>
            <a:t>This decision informs student progression</a:t>
          </a:r>
        </a:p>
      </dsp:txBody>
      <dsp:txXfrm>
        <a:off x="0" y="2492430"/>
        <a:ext cx="4850071" cy="829998"/>
      </dsp:txXfrm>
    </dsp:sp>
    <dsp:sp modelId="{C5C07436-804B-46C4-9D90-F07E687C38E2}">
      <dsp:nvSpPr>
        <dsp:cNvPr id="0" name=""/>
        <dsp:cNvSpPr/>
      </dsp:nvSpPr>
      <dsp:spPr>
        <a:xfrm>
          <a:off x="0" y="3322429"/>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459AE4-D3DB-42D6-BC3A-710D7343AA2B}">
      <dsp:nvSpPr>
        <dsp:cNvPr id="0" name=""/>
        <dsp:cNvSpPr/>
      </dsp:nvSpPr>
      <dsp:spPr>
        <a:xfrm>
          <a:off x="0" y="3322429"/>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kern="1200">
              <a:solidFill>
                <a:schemeClr val="tx2"/>
              </a:solidFill>
              <a:latin typeface="Calibri Light" panose="020F0302020204030204"/>
            </a:rPr>
            <a:t> </a:t>
          </a:r>
          <a:r>
            <a:rPr lang="en-GB" sz="1500" kern="1200">
              <a:solidFill>
                <a:schemeClr val="tx2"/>
              </a:solidFill>
            </a:rPr>
            <a:t>The MORA is designed to be the communication tool between PS, PA and the AA </a:t>
          </a:r>
          <a:endParaRPr lang="en-US" sz="1500" kern="1200">
            <a:solidFill>
              <a:schemeClr val="tx2"/>
            </a:solidFill>
          </a:endParaRPr>
        </a:p>
      </dsp:txBody>
      <dsp:txXfrm>
        <a:off x="0" y="3322429"/>
        <a:ext cx="4850071" cy="829998"/>
      </dsp:txXfrm>
    </dsp:sp>
    <dsp:sp modelId="{B798ED06-9E38-4879-B98D-21984214309C}">
      <dsp:nvSpPr>
        <dsp:cNvPr id="0" name=""/>
        <dsp:cNvSpPr/>
      </dsp:nvSpPr>
      <dsp:spPr>
        <a:xfrm>
          <a:off x="0" y="4152428"/>
          <a:ext cx="4850071"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C26655-0ADB-4DF7-8010-21973610C715}">
      <dsp:nvSpPr>
        <dsp:cNvPr id="0" name=""/>
        <dsp:cNvSpPr/>
      </dsp:nvSpPr>
      <dsp:spPr>
        <a:xfrm>
          <a:off x="0" y="4152428"/>
          <a:ext cx="4850071" cy="82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solidFill>
                <a:schemeClr val="tx2"/>
              </a:solidFill>
            </a:rPr>
            <a:t>There is no requirement for tripartite meetings, however this may be appropriate in certain situations (for example a Progression Plan)</a:t>
          </a:r>
          <a:endParaRPr lang="en-US" sz="1500" kern="1200">
            <a:solidFill>
              <a:schemeClr val="tx2"/>
            </a:solidFill>
          </a:endParaRPr>
        </a:p>
      </dsp:txBody>
      <dsp:txXfrm>
        <a:off x="0" y="4152428"/>
        <a:ext cx="4850071" cy="82999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FD71F-699C-4248-BE0F-C8B6A35B09ED}">
      <dsp:nvSpPr>
        <dsp:cNvPr id="0" name=""/>
        <dsp:cNvSpPr/>
      </dsp:nvSpPr>
      <dsp:spPr>
        <a:xfrm>
          <a:off x="4227" y="131300"/>
          <a:ext cx="2541773" cy="6939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rtl="0">
            <a:lnSpc>
              <a:spcPct val="90000"/>
            </a:lnSpc>
            <a:spcBef>
              <a:spcPct val="0"/>
            </a:spcBef>
            <a:spcAft>
              <a:spcPct val="35000"/>
            </a:spcAft>
            <a:buNone/>
          </a:pPr>
          <a:r>
            <a:rPr lang="en-US" sz="1900" b="1" kern="1200" dirty="0"/>
            <a:t>Initial meeting </a:t>
          </a:r>
        </a:p>
      </dsp:txBody>
      <dsp:txXfrm>
        <a:off x="4227" y="131300"/>
        <a:ext cx="2541773" cy="693921"/>
      </dsp:txXfrm>
    </dsp:sp>
    <dsp:sp modelId="{2061994D-42C1-4C44-9B28-33529E596B27}">
      <dsp:nvSpPr>
        <dsp:cNvPr id="0" name=""/>
        <dsp:cNvSpPr/>
      </dsp:nvSpPr>
      <dsp:spPr>
        <a:xfrm>
          <a:off x="4227" y="825222"/>
          <a:ext cx="2541773" cy="40094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solidFill>
                <a:srgbClr val="002060"/>
              </a:solidFill>
              <a:latin typeface="+mn-lt"/>
            </a:rPr>
            <a:t>Establish a </a:t>
          </a:r>
          <a:r>
            <a:rPr lang="en-US" sz="1900" kern="1200" dirty="0">
              <a:solidFill>
                <a:srgbClr val="002060"/>
              </a:solidFill>
            </a:rPr>
            <a:t>relationship and mode of contact</a:t>
          </a:r>
        </a:p>
        <a:p>
          <a:pPr marL="171450" lvl="1" indent="-171450" algn="l" defTabSz="844550">
            <a:lnSpc>
              <a:spcPct val="90000"/>
            </a:lnSpc>
            <a:spcBef>
              <a:spcPct val="0"/>
            </a:spcBef>
            <a:spcAft>
              <a:spcPct val="15000"/>
            </a:spcAft>
            <a:buChar char="•"/>
          </a:pPr>
          <a:r>
            <a:rPr lang="en-US" sz="1900" kern="1200" dirty="0">
              <a:solidFill>
                <a:srgbClr val="002060"/>
              </a:solidFill>
            </a:rPr>
            <a:t>Identify learning needs</a:t>
          </a:r>
        </a:p>
        <a:p>
          <a:pPr marL="171450" lvl="1" indent="-171450" algn="l" defTabSz="844550">
            <a:lnSpc>
              <a:spcPct val="90000"/>
            </a:lnSpc>
            <a:spcBef>
              <a:spcPct val="0"/>
            </a:spcBef>
            <a:spcAft>
              <a:spcPct val="15000"/>
            </a:spcAft>
            <a:buChar char="•"/>
          </a:pPr>
          <a:r>
            <a:rPr lang="en-US" sz="1900" kern="1200" dirty="0">
              <a:solidFill>
                <a:srgbClr val="002060"/>
              </a:solidFill>
            </a:rPr>
            <a:t>Discuss expectations</a:t>
          </a:r>
        </a:p>
        <a:p>
          <a:pPr marL="171450" lvl="1" indent="-171450" algn="l" defTabSz="844550">
            <a:lnSpc>
              <a:spcPct val="90000"/>
            </a:lnSpc>
            <a:spcBef>
              <a:spcPct val="0"/>
            </a:spcBef>
            <a:spcAft>
              <a:spcPct val="15000"/>
            </a:spcAft>
            <a:buChar char="•"/>
          </a:pPr>
          <a:r>
            <a:rPr lang="en-US" sz="1900" kern="1200" dirty="0">
              <a:solidFill>
                <a:srgbClr val="002060"/>
              </a:solidFill>
            </a:rPr>
            <a:t>Plan for review 1</a:t>
          </a:r>
        </a:p>
        <a:p>
          <a:pPr marL="171450" lvl="1" indent="-171450" algn="l" defTabSz="844550">
            <a:lnSpc>
              <a:spcPct val="90000"/>
            </a:lnSpc>
            <a:spcBef>
              <a:spcPct val="0"/>
            </a:spcBef>
            <a:spcAft>
              <a:spcPct val="15000"/>
            </a:spcAft>
            <a:buChar char="•"/>
          </a:pPr>
          <a:r>
            <a:rPr lang="en-US" sz="1900" kern="1200" dirty="0">
              <a:solidFill>
                <a:srgbClr val="002060"/>
              </a:solidFill>
            </a:rPr>
            <a:t>Establish a timeline of completion</a:t>
          </a:r>
        </a:p>
        <a:p>
          <a:pPr marL="171450" lvl="1" indent="-171450" algn="l" defTabSz="844550">
            <a:lnSpc>
              <a:spcPct val="90000"/>
            </a:lnSpc>
            <a:spcBef>
              <a:spcPct val="0"/>
            </a:spcBef>
            <a:spcAft>
              <a:spcPct val="15000"/>
            </a:spcAft>
            <a:buChar char="•"/>
          </a:pPr>
          <a:endParaRPr lang="en-US" sz="1900" kern="1200">
            <a:solidFill>
              <a:srgbClr val="002060"/>
            </a:solidFill>
          </a:endParaRPr>
        </a:p>
      </dsp:txBody>
      <dsp:txXfrm>
        <a:off x="4227" y="825222"/>
        <a:ext cx="2541773" cy="4009415"/>
      </dsp:txXfrm>
    </dsp:sp>
    <dsp:sp modelId="{2E363C84-917A-4E72-9600-8A32E7C2CB45}">
      <dsp:nvSpPr>
        <dsp:cNvPr id="0" name=""/>
        <dsp:cNvSpPr/>
      </dsp:nvSpPr>
      <dsp:spPr>
        <a:xfrm>
          <a:off x="2901848" y="131300"/>
          <a:ext cx="2541773" cy="69392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n-US" sz="1900" b="1" kern="1200" dirty="0"/>
            <a:t>Review 1</a:t>
          </a:r>
        </a:p>
      </dsp:txBody>
      <dsp:txXfrm>
        <a:off x="2901848" y="131300"/>
        <a:ext cx="2541773" cy="693921"/>
      </dsp:txXfrm>
    </dsp:sp>
    <dsp:sp modelId="{4CBF609D-94E8-41FF-AA49-FC3580F8B675}">
      <dsp:nvSpPr>
        <dsp:cNvPr id="0" name=""/>
        <dsp:cNvSpPr/>
      </dsp:nvSpPr>
      <dsp:spPr>
        <a:xfrm>
          <a:off x="2901848" y="825222"/>
          <a:ext cx="2541773" cy="40094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First formative check point</a:t>
          </a:r>
        </a:p>
        <a:p>
          <a:pPr marL="171450" lvl="1" indent="-171450" algn="l" defTabSz="844550">
            <a:lnSpc>
              <a:spcPct val="90000"/>
            </a:lnSpc>
            <a:spcBef>
              <a:spcPct val="0"/>
            </a:spcBef>
            <a:spcAft>
              <a:spcPct val="15000"/>
            </a:spcAft>
            <a:buChar char="•"/>
          </a:pPr>
          <a:r>
            <a:rPr lang="en-US" sz="1900" kern="1200" dirty="0">
              <a:solidFill>
                <a:srgbClr val="002060"/>
              </a:solidFill>
            </a:rPr>
            <a:t>Review progress including skills, knowledge and professional values</a:t>
          </a:r>
        </a:p>
        <a:p>
          <a:pPr marL="171450" lvl="1" indent="-171450" algn="l" defTabSz="844550">
            <a:lnSpc>
              <a:spcPct val="90000"/>
            </a:lnSpc>
            <a:spcBef>
              <a:spcPct val="0"/>
            </a:spcBef>
            <a:spcAft>
              <a:spcPct val="15000"/>
            </a:spcAft>
            <a:buChar char="•"/>
          </a:pPr>
          <a:r>
            <a:rPr lang="en-US" sz="1900" kern="1200" dirty="0">
              <a:solidFill>
                <a:srgbClr val="002060"/>
              </a:solidFill>
            </a:rPr>
            <a:t>Identify areas of strength</a:t>
          </a:r>
        </a:p>
        <a:p>
          <a:pPr marL="171450" lvl="1" indent="-171450" algn="l" defTabSz="844550">
            <a:lnSpc>
              <a:spcPct val="90000"/>
            </a:lnSpc>
            <a:spcBef>
              <a:spcPct val="0"/>
            </a:spcBef>
            <a:spcAft>
              <a:spcPct val="15000"/>
            </a:spcAft>
            <a:buChar char="•"/>
          </a:pPr>
          <a:r>
            <a:rPr lang="en-US" sz="1900" kern="1200" dirty="0">
              <a:solidFill>
                <a:srgbClr val="002060"/>
              </a:solidFill>
            </a:rPr>
            <a:t>Identify areas for development</a:t>
          </a:r>
        </a:p>
        <a:p>
          <a:pPr marL="171450" lvl="1" indent="-171450" algn="l" defTabSz="844550">
            <a:lnSpc>
              <a:spcPct val="90000"/>
            </a:lnSpc>
            <a:spcBef>
              <a:spcPct val="0"/>
            </a:spcBef>
            <a:spcAft>
              <a:spcPct val="15000"/>
            </a:spcAft>
            <a:buChar char="•"/>
          </a:pPr>
          <a:r>
            <a:rPr lang="en-US" sz="1900" kern="1200" dirty="0">
              <a:solidFill>
                <a:srgbClr val="002060"/>
              </a:solidFill>
            </a:rPr>
            <a:t>Is a progression plan required?</a:t>
          </a:r>
        </a:p>
        <a:p>
          <a:pPr marL="342900" lvl="2" indent="-171450" algn="l" defTabSz="844550">
            <a:lnSpc>
              <a:spcPct val="90000"/>
            </a:lnSpc>
            <a:spcBef>
              <a:spcPct val="0"/>
            </a:spcBef>
            <a:spcAft>
              <a:spcPct val="15000"/>
            </a:spcAft>
            <a:buChar char="•"/>
          </a:pPr>
          <a:endParaRPr lang="en-US" sz="1900" kern="1200">
            <a:solidFill>
              <a:srgbClr val="002060"/>
            </a:solidFill>
          </a:endParaRPr>
        </a:p>
      </dsp:txBody>
      <dsp:txXfrm>
        <a:off x="2901848" y="825222"/>
        <a:ext cx="2541773" cy="4009415"/>
      </dsp:txXfrm>
    </dsp:sp>
    <dsp:sp modelId="{E8579A63-BC9A-449C-9EB6-43D7490E2E59}">
      <dsp:nvSpPr>
        <dsp:cNvPr id="0" name=""/>
        <dsp:cNvSpPr/>
      </dsp:nvSpPr>
      <dsp:spPr>
        <a:xfrm>
          <a:off x="5799470" y="131300"/>
          <a:ext cx="2541773" cy="69392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n-US" sz="1900" b="1" kern="1200" dirty="0"/>
            <a:t>Review 2</a:t>
          </a:r>
        </a:p>
      </dsp:txBody>
      <dsp:txXfrm>
        <a:off x="5799470" y="131300"/>
        <a:ext cx="2541773" cy="693921"/>
      </dsp:txXfrm>
    </dsp:sp>
    <dsp:sp modelId="{DC038673-F5EB-4916-9059-70AF845E1E61}">
      <dsp:nvSpPr>
        <dsp:cNvPr id="0" name=""/>
        <dsp:cNvSpPr/>
      </dsp:nvSpPr>
      <dsp:spPr>
        <a:xfrm>
          <a:off x="5799470" y="825222"/>
          <a:ext cx="2541773" cy="40094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latin typeface="Calibri"/>
              <a:cs typeface="Calibri"/>
            </a:rPr>
            <a:t>Second formative check point</a:t>
          </a:r>
          <a:endParaRPr lang="en-US" sz="1900" kern="1200" dirty="0">
            <a:solidFill>
              <a:srgbClr val="002060"/>
            </a:solidFill>
          </a:endParaRPr>
        </a:p>
        <a:p>
          <a:pPr marL="171450" lvl="1" indent="-171450" algn="l" defTabSz="844550">
            <a:lnSpc>
              <a:spcPct val="90000"/>
            </a:lnSpc>
            <a:spcBef>
              <a:spcPct val="0"/>
            </a:spcBef>
            <a:spcAft>
              <a:spcPct val="15000"/>
            </a:spcAft>
            <a:buChar char="•"/>
          </a:pPr>
          <a:r>
            <a:rPr lang="en-US" sz="1900" kern="1200" dirty="0">
              <a:solidFill>
                <a:srgbClr val="002060"/>
              </a:solidFill>
              <a:latin typeface="Calibri"/>
              <a:cs typeface="Calibri"/>
            </a:rPr>
            <a:t>Review progress including skills, knowledge and professional values</a:t>
          </a:r>
          <a:endParaRPr lang="en-US" sz="1900" kern="1200" dirty="0">
            <a:solidFill>
              <a:srgbClr val="002060"/>
            </a:solidFill>
          </a:endParaRPr>
        </a:p>
        <a:p>
          <a:pPr marL="171450" lvl="1" indent="-171450" algn="l" defTabSz="844550">
            <a:lnSpc>
              <a:spcPct val="90000"/>
            </a:lnSpc>
            <a:spcBef>
              <a:spcPct val="0"/>
            </a:spcBef>
            <a:spcAft>
              <a:spcPct val="15000"/>
            </a:spcAft>
            <a:buChar char="•"/>
          </a:pPr>
          <a:r>
            <a:rPr lang="en-US" sz="1900" kern="1200" dirty="0">
              <a:solidFill>
                <a:srgbClr val="002060"/>
              </a:solidFill>
              <a:latin typeface="Calibri"/>
              <a:cs typeface="Calibri"/>
            </a:rPr>
            <a:t>Identify areas of strength</a:t>
          </a:r>
          <a:endParaRPr lang="en-US" sz="1900" kern="1200" dirty="0">
            <a:solidFill>
              <a:srgbClr val="002060"/>
            </a:solidFill>
          </a:endParaRPr>
        </a:p>
        <a:p>
          <a:pPr marL="171450" lvl="1" indent="-171450" algn="l" defTabSz="844550">
            <a:lnSpc>
              <a:spcPct val="90000"/>
            </a:lnSpc>
            <a:spcBef>
              <a:spcPct val="0"/>
            </a:spcBef>
            <a:spcAft>
              <a:spcPct val="15000"/>
            </a:spcAft>
            <a:buChar char="•"/>
          </a:pPr>
          <a:r>
            <a:rPr lang="en-US" sz="1900" kern="1200" dirty="0">
              <a:solidFill>
                <a:srgbClr val="002060"/>
              </a:solidFill>
              <a:latin typeface="Calibri"/>
              <a:cs typeface="Calibri"/>
            </a:rPr>
            <a:t>Identify areas for development</a:t>
          </a:r>
          <a:endParaRPr lang="en-US" sz="1900" kern="1200" dirty="0">
            <a:solidFill>
              <a:srgbClr val="002060"/>
            </a:solidFill>
          </a:endParaRPr>
        </a:p>
        <a:p>
          <a:pPr marL="171450" lvl="1" indent="-171450" algn="l" defTabSz="844550">
            <a:lnSpc>
              <a:spcPct val="90000"/>
            </a:lnSpc>
            <a:spcBef>
              <a:spcPct val="0"/>
            </a:spcBef>
            <a:spcAft>
              <a:spcPct val="15000"/>
            </a:spcAft>
            <a:buChar char="•"/>
          </a:pPr>
          <a:r>
            <a:rPr lang="en-US" sz="1900" kern="1200" dirty="0">
              <a:solidFill>
                <a:srgbClr val="002060"/>
              </a:solidFill>
              <a:latin typeface="Calibri"/>
              <a:cs typeface="Calibri"/>
            </a:rPr>
            <a:t>Is a progression plan required?</a:t>
          </a:r>
          <a:endParaRPr lang="en-US" sz="1900" kern="1200" dirty="0">
            <a:solidFill>
              <a:srgbClr val="002060"/>
            </a:solidFill>
          </a:endParaRPr>
        </a:p>
        <a:p>
          <a:pPr marL="342900" lvl="2" indent="-171450" algn="l" defTabSz="844550">
            <a:lnSpc>
              <a:spcPct val="90000"/>
            </a:lnSpc>
            <a:spcBef>
              <a:spcPct val="0"/>
            </a:spcBef>
            <a:spcAft>
              <a:spcPct val="15000"/>
            </a:spcAft>
            <a:buChar char="•"/>
          </a:pPr>
          <a:endParaRPr lang="en-US" sz="1900" kern="1200">
            <a:solidFill>
              <a:srgbClr val="002060"/>
            </a:solidFill>
          </a:endParaRPr>
        </a:p>
      </dsp:txBody>
      <dsp:txXfrm>
        <a:off x="5799470" y="825222"/>
        <a:ext cx="2541773" cy="4009415"/>
      </dsp:txXfrm>
    </dsp:sp>
    <dsp:sp modelId="{F8CB1B03-0B7A-4E82-A46B-A5D2AE1D93F5}">
      <dsp:nvSpPr>
        <dsp:cNvPr id="0" name=""/>
        <dsp:cNvSpPr/>
      </dsp:nvSpPr>
      <dsp:spPr>
        <a:xfrm>
          <a:off x="8697092" y="131300"/>
          <a:ext cx="2541773" cy="69392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rtl="0">
            <a:lnSpc>
              <a:spcPct val="90000"/>
            </a:lnSpc>
            <a:spcBef>
              <a:spcPct val="0"/>
            </a:spcBef>
            <a:spcAft>
              <a:spcPct val="35000"/>
            </a:spcAft>
            <a:buNone/>
          </a:pPr>
          <a:r>
            <a:rPr lang="en-US" sz="1900" b="1" kern="1200" dirty="0">
              <a:latin typeface="+mn-lt"/>
            </a:rPr>
            <a:t>Summative Holistic Assessment </a:t>
          </a:r>
        </a:p>
      </dsp:txBody>
      <dsp:txXfrm>
        <a:off x="8697092" y="131300"/>
        <a:ext cx="2541773" cy="693921"/>
      </dsp:txXfrm>
    </dsp:sp>
    <dsp:sp modelId="{60F6D0C7-F39C-46FC-938D-D61480A094F1}">
      <dsp:nvSpPr>
        <dsp:cNvPr id="0" name=""/>
        <dsp:cNvSpPr/>
      </dsp:nvSpPr>
      <dsp:spPr>
        <a:xfrm>
          <a:off x="8697092" y="825222"/>
          <a:ext cx="2541773" cy="40094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Holistic assessment</a:t>
          </a:r>
        </a:p>
        <a:p>
          <a:pPr marL="171450" lvl="1" indent="-171450" algn="l" defTabSz="844550">
            <a:lnSpc>
              <a:spcPct val="90000"/>
            </a:lnSpc>
            <a:spcBef>
              <a:spcPct val="0"/>
            </a:spcBef>
            <a:spcAft>
              <a:spcPct val="15000"/>
            </a:spcAft>
            <a:buChar char="•"/>
          </a:pPr>
          <a:r>
            <a:rPr lang="en-US" sz="1900" kern="1200" dirty="0">
              <a:solidFill>
                <a:srgbClr val="002060"/>
              </a:solidFill>
            </a:rPr>
            <a:t>Objective helicopter view informs assessment</a:t>
          </a:r>
        </a:p>
        <a:p>
          <a:pPr marL="171450" lvl="1" indent="-171450" algn="l" defTabSz="844550">
            <a:lnSpc>
              <a:spcPct val="90000"/>
            </a:lnSpc>
            <a:spcBef>
              <a:spcPct val="0"/>
            </a:spcBef>
            <a:spcAft>
              <a:spcPct val="15000"/>
            </a:spcAft>
            <a:buChar char="•"/>
          </a:pPr>
          <a:r>
            <a:rPr lang="en-US" sz="1900" kern="1200" dirty="0">
              <a:solidFill>
                <a:srgbClr val="002060"/>
              </a:solidFill>
            </a:rPr>
            <a:t>Decide student progression -  knowledge, skills and professional values</a:t>
          </a:r>
        </a:p>
        <a:p>
          <a:pPr marL="171450" lvl="1" indent="-171450" algn="l" defTabSz="844550">
            <a:lnSpc>
              <a:spcPct val="90000"/>
            </a:lnSpc>
            <a:spcBef>
              <a:spcPct val="0"/>
            </a:spcBef>
            <a:spcAft>
              <a:spcPct val="15000"/>
            </a:spcAft>
            <a:buChar char="•"/>
          </a:pPr>
          <a:r>
            <a:rPr lang="en-US" sz="1900" kern="1200" dirty="0">
              <a:solidFill>
                <a:srgbClr val="002060"/>
              </a:solidFill>
            </a:rPr>
            <a:t>Award holistic descriptor</a:t>
          </a:r>
        </a:p>
      </dsp:txBody>
      <dsp:txXfrm>
        <a:off x="8697092" y="825222"/>
        <a:ext cx="2541773" cy="40094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BD5A-FB6B-47AC-8C9E-FD43EE33E448}">
      <dsp:nvSpPr>
        <dsp:cNvPr id="0" name=""/>
        <dsp:cNvSpPr/>
      </dsp:nvSpPr>
      <dsp:spPr>
        <a:xfrm>
          <a:off x="2441385" y="1509691"/>
          <a:ext cx="530808" cy="91440"/>
        </a:xfrm>
        <a:custGeom>
          <a:avLst/>
          <a:gdLst/>
          <a:ahLst/>
          <a:cxnLst/>
          <a:rect l="0" t="0" r="0" b="0"/>
          <a:pathLst>
            <a:path>
              <a:moveTo>
                <a:pt x="0" y="45720"/>
              </a:moveTo>
              <a:lnTo>
                <a:pt x="53080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2754" y="1552604"/>
        <a:ext cx="28070" cy="5614"/>
      </dsp:txXfrm>
    </dsp:sp>
    <dsp:sp modelId="{B4523D99-FA60-4353-94F1-77F14801F8F4}">
      <dsp:nvSpPr>
        <dsp:cNvPr id="0" name=""/>
        <dsp:cNvSpPr/>
      </dsp:nvSpPr>
      <dsp:spPr>
        <a:xfrm>
          <a:off x="2278" y="823139"/>
          <a:ext cx="2440907" cy="14645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latin typeface="Calibri Light" panose="020F0302020204030204"/>
            </a:rPr>
            <a:t>Previously </a:t>
          </a:r>
          <a:r>
            <a:rPr lang="en-US" sz="1800" kern="1200" dirty="0">
              <a:solidFill>
                <a:schemeClr val="tx1"/>
              </a:solidFill>
            </a:rPr>
            <a:t>known as an action plan</a:t>
          </a:r>
        </a:p>
      </dsp:txBody>
      <dsp:txXfrm>
        <a:off x="2278" y="823139"/>
        <a:ext cx="2440907" cy="1464544"/>
      </dsp:txXfrm>
    </dsp:sp>
    <dsp:sp modelId="{B67D4AA4-210C-4D29-BEA7-B43EB2311439}">
      <dsp:nvSpPr>
        <dsp:cNvPr id="0" name=""/>
        <dsp:cNvSpPr/>
      </dsp:nvSpPr>
      <dsp:spPr>
        <a:xfrm>
          <a:off x="5443701" y="1509691"/>
          <a:ext cx="530808" cy="91440"/>
        </a:xfrm>
        <a:custGeom>
          <a:avLst/>
          <a:gdLst/>
          <a:ahLst/>
          <a:cxnLst/>
          <a:rect l="0" t="0" r="0" b="0"/>
          <a:pathLst>
            <a:path>
              <a:moveTo>
                <a:pt x="0" y="45720"/>
              </a:moveTo>
              <a:lnTo>
                <a:pt x="530808" y="45720"/>
              </a:lnTo>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5070" y="1552604"/>
        <a:ext cx="28070" cy="5614"/>
      </dsp:txXfrm>
    </dsp:sp>
    <dsp:sp modelId="{399F7AF5-C74E-444D-8485-61229B483954}">
      <dsp:nvSpPr>
        <dsp:cNvPr id="0" name=""/>
        <dsp:cNvSpPr/>
      </dsp:nvSpPr>
      <dsp:spPr>
        <a:xfrm>
          <a:off x="3004594" y="823139"/>
          <a:ext cx="2440907" cy="1464544"/>
        </a:xfrm>
        <a:prstGeom prst="rect">
          <a:avLst/>
        </a:prstGeom>
        <a:solidFill>
          <a:schemeClr val="accent5">
            <a:hueOff val="-1225557"/>
            <a:satOff val="-1705"/>
            <a:lumOff val="-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There are multiple check points to review a student's progress</a:t>
          </a:r>
        </a:p>
      </dsp:txBody>
      <dsp:txXfrm>
        <a:off x="3004594" y="823139"/>
        <a:ext cx="2440907" cy="1464544"/>
      </dsp:txXfrm>
    </dsp:sp>
    <dsp:sp modelId="{87AECCD9-4A7D-41D0-9401-8B3027257111}">
      <dsp:nvSpPr>
        <dsp:cNvPr id="0" name=""/>
        <dsp:cNvSpPr/>
      </dsp:nvSpPr>
      <dsp:spPr>
        <a:xfrm>
          <a:off x="8446017" y="1509691"/>
          <a:ext cx="530808" cy="91440"/>
        </a:xfrm>
        <a:custGeom>
          <a:avLst/>
          <a:gdLst/>
          <a:ahLst/>
          <a:cxnLst/>
          <a:rect l="0" t="0" r="0" b="0"/>
          <a:pathLst>
            <a:path>
              <a:moveTo>
                <a:pt x="0" y="45720"/>
              </a:moveTo>
              <a:lnTo>
                <a:pt x="530808" y="45720"/>
              </a:lnTo>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97386" y="1552604"/>
        <a:ext cx="28070" cy="5614"/>
      </dsp:txXfrm>
    </dsp:sp>
    <dsp:sp modelId="{953CC986-1DF4-4D34-A12C-ED44B2C77281}">
      <dsp:nvSpPr>
        <dsp:cNvPr id="0" name=""/>
        <dsp:cNvSpPr/>
      </dsp:nvSpPr>
      <dsp:spPr>
        <a:xfrm>
          <a:off x="6006910" y="823139"/>
          <a:ext cx="2440907" cy="1464544"/>
        </a:xfrm>
        <a:prstGeom prst="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tx1"/>
              </a:solidFill>
              <a:latin typeface="Calibri Light" panose="020F0302020204030204"/>
            </a:rPr>
            <a:t>However, at </a:t>
          </a:r>
          <a:r>
            <a:rPr lang="en-US" sz="1500" b="1" kern="1200" dirty="0">
              <a:solidFill>
                <a:schemeClr val="tx1"/>
              </a:solidFill>
              <a:latin typeface="Calibri Light" panose="020F0302020204030204"/>
            </a:rPr>
            <a:t>ANY STAGE</a:t>
          </a:r>
          <a:r>
            <a:rPr lang="en-US" sz="1500" kern="1200" dirty="0">
              <a:solidFill>
                <a:schemeClr val="tx1"/>
              </a:solidFill>
              <a:latin typeface="Calibri Light" panose="020F0302020204030204"/>
            </a:rPr>
            <a:t>, if </a:t>
          </a:r>
          <a:r>
            <a:rPr lang="en-US" sz="1500" kern="1200" dirty="0">
              <a:solidFill>
                <a:schemeClr val="tx1"/>
              </a:solidFill>
            </a:rPr>
            <a:t>there are concerns about a student's progress or performance, a progression plan can be </a:t>
          </a:r>
          <a:r>
            <a:rPr lang="en-US" sz="1500" kern="1200" dirty="0">
              <a:solidFill>
                <a:schemeClr val="tx1"/>
              </a:solidFill>
              <a:latin typeface="Calibri Light" panose="020F0302020204030204"/>
            </a:rPr>
            <a:t>created</a:t>
          </a:r>
          <a:endParaRPr lang="en-US" sz="1500" kern="1200" dirty="0">
            <a:solidFill>
              <a:schemeClr val="tx1"/>
            </a:solidFill>
          </a:endParaRPr>
        </a:p>
      </dsp:txBody>
      <dsp:txXfrm>
        <a:off x="6006910" y="823139"/>
        <a:ext cx="2440907" cy="1464544"/>
      </dsp:txXfrm>
    </dsp:sp>
    <dsp:sp modelId="{3FC79EA2-51A2-4B4F-9FE6-AA6B02FD019C}">
      <dsp:nvSpPr>
        <dsp:cNvPr id="0" name=""/>
        <dsp:cNvSpPr/>
      </dsp:nvSpPr>
      <dsp:spPr>
        <a:xfrm>
          <a:off x="1222732" y="2285883"/>
          <a:ext cx="9006947" cy="530808"/>
        </a:xfrm>
        <a:custGeom>
          <a:avLst/>
          <a:gdLst/>
          <a:ahLst/>
          <a:cxnLst/>
          <a:rect l="0" t="0" r="0" b="0"/>
          <a:pathLst>
            <a:path>
              <a:moveTo>
                <a:pt x="9006947" y="0"/>
              </a:moveTo>
              <a:lnTo>
                <a:pt x="9006947" y="282504"/>
              </a:lnTo>
              <a:lnTo>
                <a:pt x="0" y="282504"/>
              </a:lnTo>
              <a:lnTo>
                <a:pt x="0" y="530808"/>
              </a:lnTo>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00595" y="2548480"/>
        <a:ext cx="451221" cy="5614"/>
      </dsp:txXfrm>
    </dsp:sp>
    <dsp:sp modelId="{07BB01C5-DB8E-42FF-B055-2C12398C136F}">
      <dsp:nvSpPr>
        <dsp:cNvPr id="0" name=""/>
        <dsp:cNvSpPr/>
      </dsp:nvSpPr>
      <dsp:spPr>
        <a:xfrm>
          <a:off x="9009226" y="823139"/>
          <a:ext cx="2440907" cy="1464544"/>
        </a:xfrm>
        <a:prstGeom prst="rect">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Progression plans are created in partnership with the PA and the AA</a:t>
          </a:r>
        </a:p>
      </dsp:txBody>
      <dsp:txXfrm>
        <a:off x="9009226" y="823139"/>
        <a:ext cx="2440907" cy="1464544"/>
      </dsp:txXfrm>
    </dsp:sp>
    <dsp:sp modelId="{4AE6D013-4FD9-4CD1-8D87-6F566C1A4A9A}">
      <dsp:nvSpPr>
        <dsp:cNvPr id="0" name=""/>
        <dsp:cNvSpPr/>
      </dsp:nvSpPr>
      <dsp:spPr>
        <a:xfrm>
          <a:off x="2441385" y="3535644"/>
          <a:ext cx="530808" cy="91440"/>
        </a:xfrm>
        <a:custGeom>
          <a:avLst/>
          <a:gdLst/>
          <a:ahLst/>
          <a:cxnLst/>
          <a:rect l="0" t="0" r="0" b="0"/>
          <a:pathLst>
            <a:path>
              <a:moveTo>
                <a:pt x="0" y="45720"/>
              </a:moveTo>
              <a:lnTo>
                <a:pt x="530808" y="45720"/>
              </a:lnTo>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2754" y="3578557"/>
        <a:ext cx="28070" cy="5614"/>
      </dsp:txXfrm>
    </dsp:sp>
    <dsp:sp modelId="{6E0B508D-CA7A-4BC5-8F9A-C7BDC897897A}">
      <dsp:nvSpPr>
        <dsp:cNvPr id="0" name=""/>
        <dsp:cNvSpPr/>
      </dsp:nvSpPr>
      <dsp:spPr>
        <a:xfrm>
          <a:off x="2278" y="2849092"/>
          <a:ext cx="2440907" cy="1464544"/>
        </a:xfrm>
        <a:prstGeom prst="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progression should be clearly documented using SMART principles</a:t>
          </a:r>
        </a:p>
      </dsp:txBody>
      <dsp:txXfrm>
        <a:off x="2278" y="2849092"/>
        <a:ext cx="2440907" cy="1464544"/>
      </dsp:txXfrm>
    </dsp:sp>
    <dsp:sp modelId="{F3DD6921-084F-4420-9FA4-851D6763A000}">
      <dsp:nvSpPr>
        <dsp:cNvPr id="0" name=""/>
        <dsp:cNvSpPr/>
      </dsp:nvSpPr>
      <dsp:spPr>
        <a:xfrm>
          <a:off x="5443701" y="3535644"/>
          <a:ext cx="530808" cy="91440"/>
        </a:xfrm>
        <a:custGeom>
          <a:avLst/>
          <a:gdLst/>
          <a:ahLst/>
          <a:cxnLst/>
          <a:rect l="0" t="0" r="0" b="0"/>
          <a:pathLst>
            <a:path>
              <a:moveTo>
                <a:pt x="0" y="45720"/>
              </a:moveTo>
              <a:lnTo>
                <a:pt x="530808"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5070" y="3578557"/>
        <a:ext cx="28070" cy="5614"/>
      </dsp:txXfrm>
    </dsp:sp>
    <dsp:sp modelId="{AAC97257-ADB1-4B39-9B17-827CDE6CA87B}">
      <dsp:nvSpPr>
        <dsp:cNvPr id="0" name=""/>
        <dsp:cNvSpPr/>
      </dsp:nvSpPr>
      <dsp:spPr>
        <a:xfrm>
          <a:off x="3004594" y="2849092"/>
          <a:ext cx="2440907" cy="1464544"/>
        </a:xfrm>
        <a:prstGeom prst="rect">
          <a:avLst/>
        </a:prstGeom>
        <a:solidFill>
          <a:schemeClr val="accent5">
            <a:hueOff val="-6127787"/>
            <a:satOff val="-8523"/>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The </a:t>
          </a:r>
          <a:r>
            <a:rPr lang="en-US" sz="1800" kern="1200" dirty="0">
              <a:solidFill>
                <a:schemeClr val="tx1"/>
              </a:solidFill>
              <a:latin typeface="Calibri Light" panose="020F0302020204030204"/>
            </a:rPr>
            <a:t>expectation</a:t>
          </a:r>
          <a:r>
            <a:rPr lang="en-US" sz="1800" kern="1200" dirty="0">
              <a:solidFill>
                <a:schemeClr val="tx1"/>
              </a:solidFill>
            </a:rPr>
            <a:t> should be clear, constructive and realistic for the student to </a:t>
          </a:r>
          <a:r>
            <a:rPr lang="en-US" sz="1800" kern="1200" dirty="0">
              <a:solidFill>
                <a:schemeClr val="tx1"/>
              </a:solidFill>
              <a:latin typeface="Calibri Light" panose="020F0302020204030204"/>
            </a:rPr>
            <a:t>achieve</a:t>
          </a:r>
          <a:endParaRPr lang="en-US" sz="1800" kern="1200" dirty="0">
            <a:solidFill>
              <a:schemeClr val="tx1"/>
            </a:solidFill>
          </a:endParaRPr>
        </a:p>
      </dsp:txBody>
      <dsp:txXfrm>
        <a:off x="3004594" y="2849092"/>
        <a:ext cx="2440907" cy="1464544"/>
      </dsp:txXfrm>
    </dsp:sp>
    <dsp:sp modelId="{260E5F76-8955-4C8B-9AD5-4E064B93BCC2}">
      <dsp:nvSpPr>
        <dsp:cNvPr id="0" name=""/>
        <dsp:cNvSpPr/>
      </dsp:nvSpPr>
      <dsp:spPr>
        <a:xfrm>
          <a:off x="6006910" y="2849092"/>
          <a:ext cx="2440907" cy="1464544"/>
        </a:xfrm>
        <a:prstGeom prst="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9606" tIns="125548" rIns="119606" bIns="125548"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1"/>
              </a:solidFill>
              <a:latin typeface="Calibri Light" panose="020F0302020204030204"/>
            </a:rPr>
            <a:t>Progression plans are supportive not punitive</a:t>
          </a:r>
        </a:p>
      </dsp:txBody>
      <dsp:txXfrm>
        <a:off x="6006910" y="2849092"/>
        <a:ext cx="2440907" cy="146454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7444C-C628-4DA8-A351-ADF119B04EB4}">
      <dsp:nvSpPr>
        <dsp:cNvPr id="0" name=""/>
        <dsp:cNvSpPr/>
      </dsp:nvSpPr>
      <dsp:spPr>
        <a:xfrm>
          <a:off x="0" y="0"/>
          <a:ext cx="54189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CD10F-E612-416E-9BE8-4D624735E051}">
      <dsp:nvSpPr>
        <dsp:cNvPr id="0" name=""/>
        <dsp:cNvSpPr/>
      </dsp:nvSpPr>
      <dsp:spPr>
        <a:xfrm>
          <a:off x="0" y="0"/>
          <a:ext cx="5418915" cy="148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2060"/>
              </a:solidFill>
              <a:latin typeface="+mn-lt"/>
              <a:ea typeface="+mn-ea"/>
              <a:cs typeface="+mn-cs"/>
            </a:rPr>
            <a:t>The student </a:t>
          </a:r>
          <a:r>
            <a:rPr lang="en-US" sz="1700" b="1" kern="1200" dirty="0">
              <a:solidFill>
                <a:srgbClr val="002060"/>
              </a:solidFill>
              <a:latin typeface="+mn-lt"/>
              <a:ea typeface="+mn-ea"/>
              <a:cs typeface="+mn-cs"/>
            </a:rPr>
            <a:t>must fulfill everything required at that level (see slides 16 &amp; 17) </a:t>
          </a:r>
          <a:r>
            <a:rPr lang="en-US" sz="1700" kern="1200" dirty="0">
              <a:solidFill>
                <a:srgbClr val="002060"/>
              </a:solidFill>
              <a:latin typeface="+mn-lt"/>
              <a:ea typeface="+mn-ea"/>
              <a:cs typeface="+mn-cs"/>
            </a:rPr>
            <a:t>and pass the summative holistic assessments at the required levels in year 1, 2 &amp; 3</a:t>
          </a:r>
          <a:endParaRPr lang="en-GB" sz="1700" kern="1200" dirty="0"/>
        </a:p>
      </dsp:txBody>
      <dsp:txXfrm>
        <a:off x="0" y="0"/>
        <a:ext cx="5418915" cy="1482628"/>
      </dsp:txXfrm>
    </dsp:sp>
    <dsp:sp modelId="{96A90F05-3F03-4879-8A6E-C4C60F8E31A1}">
      <dsp:nvSpPr>
        <dsp:cNvPr id="0" name=""/>
        <dsp:cNvSpPr/>
      </dsp:nvSpPr>
      <dsp:spPr>
        <a:xfrm>
          <a:off x="0" y="1482628"/>
          <a:ext cx="54189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4B981-43C1-4110-B93C-85F8A39B211E}">
      <dsp:nvSpPr>
        <dsp:cNvPr id="0" name=""/>
        <dsp:cNvSpPr/>
      </dsp:nvSpPr>
      <dsp:spPr>
        <a:xfrm>
          <a:off x="0" y="1482628"/>
          <a:ext cx="5418915" cy="148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solidFill>
                <a:srgbClr val="002060"/>
              </a:solidFill>
              <a:latin typeface="+mn-lt"/>
              <a:ea typeface="+mn-ea"/>
              <a:cs typeface="+mn-cs"/>
            </a:rPr>
            <a:t>Each year has a </a:t>
          </a:r>
          <a:r>
            <a:rPr lang="en-US" sz="1700" b="1" kern="1200">
              <a:solidFill>
                <a:srgbClr val="002060"/>
              </a:solidFill>
              <a:latin typeface="+mn-lt"/>
              <a:ea typeface="+mn-ea"/>
              <a:cs typeface="+mn-cs"/>
            </a:rPr>
            <a:t>different holistic assessment</a:t>
          </a:r>
          <a:r>
            <a:rPr lang="en-US" sz="1700" kern="1200">
              <a:solidFill>
                <a:srgbClr val="002060"/>
              </a:solidFill>
              <a:latin typeface="+mn-lt"/>
              <a:ea typeface="+mn-ea"/>
              <a:cs typeface="+mn-cs"/>
            </a:rPr>
            <a:t> to represent the levels of performance expected to meet the assessment criteria at each academic level.  </a:t>
          </a:r>
          <a:endParaRPr lang="en-US" sz="1700" kern="1200">
            <a:solidFill>
              <a:srgbClr val="002060"/>
            </a:solidFill>
            <a:latin typeface="+mn-lt"/>
            <a:cs typeface="Calibri"/>
          </a:endParaRPr>
        </a:p>
      </dsp:txBody>
      <dsp:txXfrm>
        <a:off x="0" y="1482628"/>
        <a:ext cx="5418915" cy="1482628"/>
      </dsp:txXfrm>
    </dsp:sp>
    <dsp:sp modelId="{CA1CA376-A229-4857-9B17-9E4EC61C791D}">
      <dsp:nvSpPr>
        <dsp:cNvPr id="0" name=""/>
        <dsp:cNvSpPr/>
      </dsp:nvSpPr>
      <dsp:spPr>
        <a:xfrm>
          <a:off x="0" y="2965257"/>
          <a:ext cx="54189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8B7D7-4227-4722-9EEC-4F9C07A7DD42}">
      <dsp:nvSpPr>
        <dsp:cNvPr id="0" name=""/>
        <dsp:cNvSpPr/>
      </dsp:nvSpPr>
      <dsp:spPr>
        <a:xfrm>
          <a:off x="0" y="2965257"/>
          <a:ext cx="5418915" cy="148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2060"/>
              </a:solidFill>
              <a:latin typeface="+mn-lt"/>
              <a:ea typeface="+mn-ea"/>
              <a:cs typeface="+mn-cs"/>
            </a:rPr>
            <a:t>These describe the knowledge, skill and attitude expected across and between the levels (year 1, year 2 and year 3) The student </a:t>
          </a:r>
          <a:r>
            <a:rPr lang="en-US" sz="1700" b="1" kern="1200" dirty="0">
              <a:solidFill>
                <a:srgbClr val="002060"/>
              </a:solidFill>
              <a:latin typeface="+mn-lt"/>
              <a:ea typeface="+mn-ea"/>
              <a:cs typeface="+mn-cs"/>
            </a:rPr>
            <a:t>must fulfill everything required at that level (see slides 16 &amp; 17) </a:t>
          </a:r>
          <a:r>
            <a:rPr lang="en-US" sz="1700" kern="1200" dirty="0">
              <a:solidFill>
                <a:srgbClr val="002060"/>
              </a:solidFill>
              <a:latin typeface="+mn-lt"/>
              <a:ea typeface="+mn-ea"/>
              <a:cs typeface="+mn-cs"/>
            </a:rPr>
            <a:t>and pass the summative holistic assessments at the required levels in year 1, 2 &amp; 3</a:t>
          </a:r>
          <a:endParaRPr lang="en-US" sz="1700" kern="1200" dirty="0">
            <a:solidFill>
              <a:srgbClr val="002060"/>
            </a:solidFill>
            <a:latin typeface="+mn-lt"/>
            <a:cs typeface="Calibri"/>
          </a:endParaRPr>
        </a:p>
      </dsp:txBody>
      <dsp:txXfrm>
        <a:off x="0" y="2965257"/>
        <a:ext cx="5418915" cy="1482628"/>
      </dsp:txXfrm>
    </dsp:sp>
    <dsp:sp modelId="{4818F607-D794-40F3-A1EE-89A14981AEFC}">
      <dsp:nvSpPr>
        <dsp:cNvPr id="0" name=""/>
        <dsp:cNvSpPr/>
      </dsp:nvSpPr>
      <dsp:spPr>
        <a:xfrm>
          <a:off x="0" y="4447887"/>
          <a:ext cx="54189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DCBE6-320A-4936-9BD4-886D6880C48C}">
      <dsp:nvSpPr>
        <dsp:cNvPr id="0" name=""/>
        <dsp:cNvSpPr/>
      </dsp:nvSpPr>
      <dsp:spPr>
        <a:xfrm>
          <a:off x="0" y="4447886"/>
          <a:ext cx="5418915" cy="148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2060"/>
              </a:solidFill>
              <a:latin typeface="+mn-lt"/>
              <a:ea typeface="+mn-ea"/>
              <a:cs typeface="+mn-cs"/>
            </a:rPr>
            <a:t>Each year has a </a:t>
          </a:r>
          <a:r>
            <a:rPr lang="en-US" sz="1700" b="1" kern="1200" dirty="0">
              <a:solidFill>
                <a:srgbClr val="002060"/>
              </a:solidFill>
              <a:latin typeface="+mn-lt"/>
              <a:ea typeface="+mn-ea"/>
              <a:cs typeface="+mn-cs"/>
            </a:rPr>
            <a:t>different holistic assessment</a:t>
          </a:r>
          <a:r>
            <a:rPr lang="en-US" sz="1700" kern="1200" dirty="0">
              <a:solidFill>
                <a:srgbClr val="002060"/>
              </a:solidFill>
              <a:latin typeface="+mn-lt"/>
              <a:ea typeface="+mn-ea"/>
              <a:cs typeface="+mn-cs"/>
            </a:rPr>
            <a:t> to represent the levels of performance expected to meet the assessment criteria at each academic level which describe the knowledge, skill and attitude expected across and between the levels (year 1, 2 &amp; 3)</a:t>
          </a:r>
          <a:endParaRPr lang="en-US" sz="1700" kern="1200" dirty="0">
            <a:solidFill>
              <a:srgbClr val="002060"/>
            </a:solidFill>
            <a:latin typeface="+mn-lt"/>
            <a:cs typeface="Calibri"/>
          </a:endParaRPr>
        </a:p>
      </dsp:txBody>
      <dsp:txXfrm>
        <a:off x="0" y="4447886"/>
        <a:ext cx="5418915" cy="14826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B9E57-D23B-4547-A772-C309723CD3CF}">
      <dsp:nvSpPr>
        <dsp:cNvPr id="0" name=""/>
        <dsp:cNvSpPr/>
      </dsp:nvSpPr>
      <dsp:spPr>
        <a:xfrm>
          <a:off x="0" y="0"/>
          <a:ext cx="8938260" cy="1305401"/>
        </a:xfrm>
        <a:prstGeom prst="roundRect">
          <a:avLst>
            <a:gd name="adj" fmla="val 1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LJMU and Edge Hill do </a:t>
          </a:r>
          <a:r>
            <a:rPr lang="en-US" sz="3300" u="sng" kern="1200" dirty="0"/>
            <a:t>not</a:t>
          </a:r>
          <a:r>
            <a:rPr lang="en-US" sz="3300" kern="1200" dirty="0"/>
            <a:t> grade in practice  </a:t>
          </a:r>
        </a:p>
      </dsp:txBody>
      <dsp:txXfrm>
        <a:off x="38234" y="38234"/>
        <a:ext cx="7529629" cy="1228933"/>
      </dsp:txXfrm>
    </dsp:sp>
    <dsp:sp modelId="{5774EC82-06AF-40B0-93F2-3DE72CB2D2E1}">
      <dsp:nvSpPr>
        <dsp:cNvPr id="0" name=""/>
        <dsp:cNvSpPr/>
      </dsp:nvSpPr>
      <dsp:spPr>
        <a:xfrm>
          <a:off x="788669" y="1522968"/>
          <a:ext cx="8938260" cy="1305401"/>
        </a:xfrm>
        <a:prstGeom prst="roundRect">
          <a:avLst>
            <a:gd name="adj" fmla="val 1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Students are awarded a grade descriptor to indicate how they are performing</a:t>
          </a:r>
        </a:p>
      </dsp:txBody>
      <dsp:txXfrm>
        <a:off x="826903" y="1561202"/>
        <a:ext cx="7224611" cy="1228933"/>
      </dsp:txXfrm>
    </dsp:sp>
    <dsp:sp modelId="{D864EA2B-3C4A-416A-A686-3EC15B4C49CF}">
      <dsp:nvSpPr>
        <dsp:cNvPr id="0" name=""/>
        <dsp:cNvSpPr/>
      </dsp:nvSpPr>
      <dsp:spPr>
        <a:xfrm>
          <a:off x="1577339" y="3045936"/>
          <a:ext cx="8938260" cy="1305401"/>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Student either ACHIEVE progression or progression is NOT ACHIEVED</a:t>
          </a:r>
        </a:p>
      </dsp:txBody>
      <dsp:txXfrm>
        <a:off x="1615573" y="3084170"/>
        <a:ext cx="7224611" cy="1228933"/>
      </dsp:txXfrm>
    </dsp:sp>
    <dsp:sp modelId="{59653050-6AF1-422A-88CA-D5D62CF18683}">
      <dsp:nvSpPr>
        <dsp:cNvPr id="0" name=""/>
        <dsp:cNvSpPr/>
      </dsp:nvSpPr>
      <dsp:spPr>
        <a:xfrm>
          <a:off x="8089749" y="989929"/>
          <a:ext cx="848510" cy="848510"/>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4CC58521-E4B8-4E8D-B6D4-4D3995624B85}">
      <dsp:nvSpPr>
        <dsp:cNvPr id="0" name=""/>
        <dsp:cNvSpPr/>
      </dsp:nvSpPr>
      <dsp:spPr>
        <a:xfrm>
          <a:off x="8878419" y="2504195"/>
          <a:ext cx="848510" cy="848510"/>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93CAC-A221-4730-AB58-43D087F5DD91}">
      <dsp:nvSpPr>
        <dsp:cNvPr id="0" name=""/>
        <dsp:cNvSpPr/>
      </dsp:nvSpPr>
      <dsp:spPr>
        <a:xfrm>
          <a:off x="0" y="2764217"/>
          <a:ext cx="1746504" cy="9072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rPr>
            <a:t>Select</a:t>
          </a:r>
        </a:p>
      </dsp:txBody>
      <dsp:txXfrm>
        <a:off x="0" y="2764217"/>
        <a:ext cx="1746504" cy="907277"/>
      </dsp:txXfrm>
    </dsp:sp>
    <dsp:sp modelId="{5B0A5AD7-00AA-4837-9273-7A871750AF6B}">
      <dsp:nvSpPr>
        <dsp:cNvPr id="0" name=""/>
        <dsp:cNvSpPr/>
      </dsp:nvSpPr>
      <dsp:spPr>
        <a:xfrm>
          <a:off x="1746503" y="2764217"/>
          <a:ext cx="5239512" cy="90727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002060"/>
              </a:solidFill>
              <a:latin typeface="+mn-lt"/>
            </a:rPr>
            <a:t>Midwifery</a:t>
          </a:r>
          <a:r>
            <a:rPr lang="en-US" sz="2300" kern="1200" dirty="0">
              <a:solidFill>
                <a:srgbClr val="002060"/>
              </a:solidFill>
            </a:rPr>
            <a:t> and Cohort Year</a:t>
          </a:r>
        </a:p>
      </dsp:txBody>
      <dsp:txXfrm>
        <a:off x="1746503" y="2764217"/>
        <a:ext cx="5239512" cy="907277"/>
      </dsp:txXfrm>
    </dsp:sp>
    <dsp:sp modelId="{8F4AE5D1-8559-4C1C-AB1B-D5BC486D0954}">
      <dsp:nvSpPr>
        <dsp:cNvPr id="0" name=""/>
        <dsp:cNvSpPr/>
      </dsp:nvSpPr>
      <dsp:spPr>
        <a:xfrm rot="10800000">
          <a:off x="0" y="1382433"/>
          <a:ext cx="1746504" cy="1395393"/>
        </a:xfrm>
        <a:prstGeom prst="upArrowCallout">
          <a:avLst>
            <a:gd name="adj1" fmla="val 5000"/>
            <a:gd name="adj2" fmla="val 10000"/>
            <a:gd name="adj3" fmla="val 15000"/>
            <a:gd name="adj4" fmla="val 64977"/>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rPr>
            <a:t>Click on</a:t>
          </a:r>
        </a:p>
      </dsp:txBody>
      <dsp:txXfrm rot="-10800000">
        <a:off x="0" y="1382433"/>
        <a:ext cx="1746504" cy="907005"/>
      </dsp:txXfrm>
    </dsp:sp>
    <dsp:sp modelId="{21484529-5552-49F4-A44C-712C60A66F18}">
      <dsp:nvSpPr>
        <dsp:cNvPr id="0" name=""/>
        <dsp:cNvSpPr/>
      </dsp:nvSpPr>
      <dsp:spPr>
        <a:xfrm>
          <a:off x="1746503" y="1382433"/>
          <a:ext cx="5239512" cy="907005"/>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002060"/>
              </a:solidFill>
              <a:latin typeface="+mn-lt"/>
            </a:rPr>
            <a:t>Mark</a:t>
          </a:r>
          <a:r>
            <a:rPr lang="en-US" sz="2300" kern="1200" dirty="0">
              <a:solidFill>
                <a:srgbClr val="002060"/>
              </a:solidFill>
            </a:rPr>
            <a:t> sheet</a:t>
          </a:r>
        </a:p>
      </dsp:txBody>
      <dsp:txXfrm>
        <a:off x="1746503" y="1382433"/>
        <a:ext cx="5239512" cy="907005"/>
      </dsp:txXfrm>
    </dsp:sp>
    <dsp:sp modelId="{2D07C123-494A-44E8-84AE-31FE01383376}">
      <dsp:nvSpPr>
        <dsp:cNvPr id="0" name=""/>
        <dsp:cNvSpPr/>
      </dsp:nvSpPr>
      <dsp:spPr>
        <a:xfrm rot="10800000">
          <a:off x="0" y="649"/>
          <a:ext cx="1746504" cy="1395393"/>
        </a:xfrm>
        <a:prstGeom prst="upArrowCallout">
          <a:avLst>
            <a:gd name="adj1" fmla="val 5000"/>
            <a:gd name="adj2" fmla="val 10000"/>
            <a:gd name="adj3" fmla="val 15000"/>
            <a:gd name="adj4" fmla="val 64977"/>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rPr>
            <a:t>Click on</a:t>
          </a:r>
        </a:p>
      </dsp:txBody>
      <dsp:txXfrm rot="-10800000">
        <a:off x="0" y="649"/>
        <a:ext cx="1746504" cy="907005"/>
      </dsp:txXfrm>
    </dsp:sp>
    <dsp:sp modelId="{F6FBA15E-44FD-49A2-BB0C-61C242FEE4BC}">
      <dsp:nvSpPr>
        <dsp:cNvPr id="0" name=""/>
        <dsp:cNvSpPr/>
      </dsp:nvSpPr>
      <dsp:spPr>
        <a:xfrm>
          <a:off x="1746503" y="649"/>
          <a:ext cx="5239512" cy="907005"/>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002060"/>
              </a:solidFill>
            </a:rPr>
            <a:t>Assessment</a:t>
          </a:r>
        </a:p>
      </dsp:txBody>
      <dsp:txXfrm>
        <a:off x="1746503" y="649"/>
        <a:ext cx="5239512" cy="907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44AC5-AD8F-440F-87E1-BBE892C0A8CF}">
      <dsp:nvSpPr>
        <dsp:cNvPr id="0" name=""/>
        <dsp:cNvSpPr/>
      </dsp:nvSpPr>
      <dsp:spPr>
        <a:xfrm>
          <a:off x="0" y="1947241"/>
          <a:ext cx="11026617" cy="453600"/>
        </a:xfrm>
        <a:prstGeom prst="rect">
          <a:avLst/>
        </a:prstGeom>
        <a:solidFill>
          <a:schemeClr val="bg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CBEC1-4B39-4D4E-AC98-2C3EEE67292F}">
      <dsp:nvSpPr>
        <dsp:cNvPr id="0" name=""/>
        <dsp:cNvSpPr/>
      </dsp:nvSpPr>
      <dsp:spPr>
        <a:xfrm>
          <a:off x="551330" y="1681561"/>
          <a:ext cx="7718631" cy="5313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46" tIns="0" rIns="291746" bIns="0" numCol="1" spcCol="1270" anchor="ctr" anchorCtr="0">
          <a:noAutofit/>
        </a:bodyPr>
        <a:lstStyle/>
        <a:p>
          <a:pPr marL="0" lvl="0" indent="0" algn="l" defTabSz="800100" rtl="0">
            <a:lnSpc>
              <a:spcPct val="90000"/>
            </a:lnSpc>
            <a:spcBef>
              <a:spcPct val="0"/>
            </a:spcBef>
            <a:spcAft>
              <a:spcPct val="35000"/>
            </a:spcAft>
            <a:buNone/>
          </a:pPr>
          <a:r>
            <a:rPr lang="en-GB" sz="1800" kern="1200"/>
            <a:t>All of the NMC proficiencies required to attain a midwifery qualification</a:t>
          </a:r>
          <a:endParaRPr lang="en-US" sz="1800" kern="1200"/>
        </a:p>
      </dsp:txBody>
      <dsp:txXfrm>
        <a:off x="577269" y="1707500"/>
        <a:ext cx="7666753" cy="479482"/>
      </dsp:txXfrm>
    </dsp:sp>
    <dsp:sp modelId="{11B14DDC-611B-4671-BF4A-05351AB1A229}">
      <dsp:nvSpPr>
        <dsp:cNvPr id="0" name=""/>
        <dsp:cNvSpPr/>
      </dsp:nvSpPr>
      <dsp:spPr>
        <a:xfrm>
          <a:off x="0" y="2763721"/>
          <a:ext cx="11026617" cy="4536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46050-2CA6-49DF-9744-A3AFC645B76A}">
      <dsp:nvSpPr>
        <dsp:cNvPr id="0" name=""/>
        <dsp:cNvSpPr/>
      </dsp:nvSpPr>
      <dsp:spPr>
        <a:xfrm>
          <a:off x="551330" y="2498041"/>
          <a:ext cx="7718631" cy="5313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46" tIns="0" rIns="291746" bIns="0" numCol="1" spcCol="1270" anchor="ctr" anchorCtr="0">
          <a:noAutofit/>
        </a:bodyPr>
        <a:lstStyle/>
        <a:p>
          <a:pPr marL="0" lvl="0" indent="0" algn="l" defTabSz="800100">
            <a:lnSpc>
              <a:spcPct val="90000"/>
            </a:lnSpc>
            <a:spcBef>
              <a:spcPct val="0"/>
            </a:spcBef>
            <a:spcAft>
              <a:spcPct val="35000"/>
            </a:spcAft>
            <a:buNone/>
          </a:pPr>
          <a:r>
            <a:rPr lang="en-GB" sz="1800" kern="1200" dirty="0"/>
            <a:t>All of the EU directives (2005) required to attain a midwifery qualification</a:t>
          </a:r>
          <a:endParaRPr lang="en-US" sz="1800" kern="1200" dirty="0"/>
        </a:p>
      </dsp:txBody>
      <dsp:txXfrm>
        <a:off x="577269" y="2523980"/>
        <a:ext cx="7666753" cy="479482"/>
      </dsp:txXfrm>
    </dsp:sp>
    <dsp:sp modelId="{3CC80802-3596-4B0A-8B87-CDEFB4C383D6}">
      <dsp:nvSpPr>
        <dsp:cNvPr id="0" name=""/>
        <dsp:cNvSpPr/>
      </dsp:nvSpPr>
      <dsp:spPr>
        <a:xfrm>
          <a:off x="0" y="3580201"/>
          <a:ext cx="11026617" cy="16443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5788" tIns="374904" rIns="855788"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rgbClr val="002060"/>
              </a:solidFill>
            </a:rPr>
            <a:t>Antenatal, intrapartum, postnatal, neonatal proficiencies</a:t>
          </a:r>
          <a:endParaRPr lang="en-US"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Promoting excellence (including leadership proficiencies)</a:t>
          </a:r>
          <a:endParaRPr lang="en-US"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BFI standards</a:t>
          </a:r>
          <a:endParaRPr lang="en-US" sz="1800" kern="1200">
            <a:solidFill>
              <a:srgbClr val="002060"/>
            </a:solidFill>
          </a:endParaRPr>
        </a:p>
        <a:p>
          <a:pPr marL="171450" lvl="1" indent="-171450" algn="l" defTabSz="800100">
            <a:lnSpc>
              <a:spcPct val="90000"/>
            </a:lnSpc>
            <a:spcBef>
              <a:spcPct val="0"/>
            </a:spcBef>
            <a:spcAft>
              <a:spcPct val="15000"/>
            </a:spcAft>
            <a:buChar char="•"/>
          </a:pPr>
          <a:r>
            <a:rPr lang="en-GB" sz="1800" kern="1200">
              <a:solidFill>
                <a:srgbClr val="002060"/>
              </a:solidFill>
            </a:rPr>
            <a:t>NIPE standards (systematic examination of the </a:t>
          </a:r>
          <a:r>
            <a:rPr lang="en-GB" sz="1800" kern="1200" err="1">
              <a:solidFill>
                <a:srgbClr val="002060"/>
              </a:solidFill>
            </a:rPr>
            <a:t>newborn</a:t>
          </a:r>
          <a:r>
            <a:rPr lang="en-GB" sz="1800" kern="1200">
              <a:solidFill>
                <a:srgbClr val="002060"/>
              </a:solidFill>
            </a:rPr>
            <a:t>)</a:t>
          </a:r>
          <a:endParaRPr lang="en-US" sz="1800" kern="1200">
            <a:solidFill>
              <a:srgbClr val="002060"/>
            </a:solidFill>
          </a:endParaRPr>
        </a:p>
      </dsp:txBody>
      <dsp:txXfrm>
        <a:off x="0" y="3580201"/>
        <a:ext cx="11026617" cy="1644300"/>
      </dsp:txXfrm>
    </dsp:sp>
    <dsp:sp modelId="{D6AB4A96-069A-416D-9425-4BF82CD10F83}">
      <dsp:nvSpPr>
        <dsp:cNvPr id="0" name=""/>
        <dsp:cNvSpPr/>
      </dsp:nvSpPr>
      <dsp:spPr>
        <a:xfrm>
          <a:off x="551330" y="3314521"/>
          <a:ext cx="7718631" cy="53136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46" tIns="0" rIns="291746" bIns="0" numCol="1" spcCol="1270" anchor="ctr" anchorCtr="0">
          <a:noAutofit/>
        </a:bodyPr>
        <a:lstStyle/>
        <a:p>
          <a:pPr marL="0" lvl="0" indent="0" algn="l" defTabSz="800100" rtl="0">
            <a:lnSpc>
              <a:spcPct val="90000"/>
            </a:lnSpc>
            <a:spcBef>
              <a:spcPct val="0"/>
            </a:spcBef>
            <a:spcAft>
              <a:spcPct val="35000"/>
            </a:spcAft>
            <a:buNone/>
          </a:pPr>
          <a:r>
            <a:rPr lang="en-GB" sz="1800" kern="1200"/>
            <a:t>Different sections </a:t>
          </a:r>
          <a:r>
            <a:rPr lang="en-GB" sz="1800" kern="1200">
              <a:latin typeface="Calibri Light" panose="020F0302020204030204"/>
            </a:rPr>
            <a:t>relating </a:t>
          </a:r>
          <a:r>
            <a:rPr lang="en-GB" sz="1800" kern="1200"/>
            <a:t>to care across the childbirth continuum:</a:t>
          </a:r>
          <a:endParaRPr lang="en-US" sz="1800" kern="1200">
            <a:solidFill>
              <a:srgbClr val="002060"/>
            </a:solidFill>
          </a:endParaRPr>
        </a:p>
      </dsp:txBody>
      <dsp:txXfrm>
        <a:off x="577269" y="3340460"/>
        <a:ext cx="7666753"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93CAC-A221-4730-AB58-43D087F5DD91}">
      <dsp:nvSpPr>
        <dsp:cNvPr id="0" name=""/>
        <dsp:cNvSpPr/>
      </dsp:nvSpPr>
      <dsp:spPr>
        <a:xfrm>
          <a:off x="0" y="2764217"/>
          <a:ext cx="1746504" cy="90727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rPr>
            <a:t>Select</a:t>
          </a:r>
        </a:p>
      </dsp:txBody>
      <dsp:txXfrm>
        <a:off x="0" y="2764217"/>
        <a:ext cx="1746504" cy="907277"/>
      </dsp:txXfrm>
    </dsp:sp>
    <dsp:sp modelId="{5B0A5AD7-00AA-4837-9273-7A871750AF6B}">
      <dsp:nvSpPr>
        <dsp:cNvPr id="0" name=""/>
        <dsp:cNvSpPr/>
      </dsp:nvSpPr>
      <dsp:spPr>
        <a:xfrm>
          <a:off x="1746503" y="2764217"/>
          <a:ext cx="5239512" cy="90727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rtl="0">
            <a:lnSpc>
              <a:spcPct val="90000"/>
            </a:lnSpc>
            <a:spcBef>
              <a:spcPct val="0"/>
            </a:spcBef>
            <a:spcAft>
              <a:spcPct val="35000"/>
            </a:spcAft>
            <a:buNone/>
          </a:pPr>
          <a:r>
            <a:rPr lang="en-US" sz="2300" kern="1200">
              <a:solidFill>
                <a:srgbClr val="002060"/>
              </a:solidFill>
              <a:latin typeface="Calibri Light" panose="020F0302020204030204"/>
            </a:rPr>
            <a:t>Grant Temporary Access</a:t>
          </a:r>
          <a:endParaRPr lang="en-US" sz="2300" kern="1200">
            <a:solidFill>
              <a:srgbClr val="002060"/>
            </a:solidFill>
          </a:endParaRPr>
        </a:p>
      </dsp:txBody>
      <dsp:txXfrm>
        <a:off x="1746503" y="2764217"/>
        <a:ext cx="5239512" cy="907277"/>
      </dsp:txXfrm>
    </dsp:sp>
    <dsp:sp modelId="{8F4AE5D1-8559-4C1C-AB1B-D5BC486D0954}">
      <dsp:nvSpPr>
        <dsp:cNvPr id="0" name=""/>
        <dsp:cNvSpPr/>
      </dsp:nvSpPr>
      <dsp:spPr>
        <a:xfrm rot="10800000">
          <a:off x="0" y="1382433"/>
          <a:ext cx="1746504" cy="1395393"/>
        </a:xfrm>
        <a:prstGeom prst="upArrowCallout">
          <a:avLst>
            <a:gd name="adj1" fmla="val 5000"/>
            <a:gd name="adj2" fmla="val 10000"/>
            <a:gd name="adj3" fmla="val 15000"/>
            <a:gd name="adj4" fmla="val 64977"/>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rtl="0">
            <a:lnSpc>
              <a:spcPct val="90000"/>
            </a:lnSpc>
            <a:spcBef>
              <a:spcPct val="0"/>
            </a:spcBef>
            <a:spcAft>
              <a:spcPct val="35000"/>
            </a:spcAft>
            <a:buNone/>
          </a:pPr>
          <a:r>
            <a:rPr lang="en-US" sz="3200" kern="1200">
              <a:solidFill>
                <a:srgbClr val="002060"/>
              </a:solidFill>
              <a:latin typeface="Calibri Light" panose="020F0302020204030204"/>
            </a:rPr>
            <a:t>Add in</a:t>
          </a:r>
          <a:endParaRPr lang="en-US" sz="3200" kern="1200">
            <a:solidFill>
              <a:srgbClr val="002060"/>
            </a:solidFill>
          </a:endParaRPr>
        </a:p>
      </dsp:txBody>
      <dsp:txXfrm rot="-10800000">
        <a:off x="0" y="1382433"/>
        <a:ext cx="1746504" cy="907005"/>
      </dsp:txXfrm>
    </dsp:sp>
    <dsp:sp modelId="{21484529-5552-49F4-A44C-712C60A66F18}">
      <dsp:nvSpPr>
        <dsp:cNvPr id="0" name=""/>
        <dsp:cNvSpPr/>
      </dsp:nvSpPr>
      <dsp:spPr>
        <a:xfrm>
          <a:off x="1746503" y="1382433"/>
          <a:ext cx="5239512" cy="907005"/>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rtl="0">
            <a:lnSpc>
              <a:spcPct val="90000"/>
            </a:lnSpc>
            <a:spcBef>
              <a:spcPct val="0"/>
            </a:spcBef>
            <a:spcAft>
              <a:spcPct val="35000"/>
            </a:spcAft>
            <a:buNone/>
          </a:pPr>
          <a:r>
            <a:rPr lang="en-US" sz="2300" kern="1200">
              <a:solidFill>
                <a:srgbClr val="002060"/>
              </a:solidFill>
              <a:latin typeface="Calibri Light" panose="020F0302020204030204"/>
            </a:rPr>
            <a:t>The clinician's email</a:t>
          </a:r>
          <a:endParaRPr lang="en-US" sz="2300" kern="1200">
            <a:solidFill>
              <a:srgbClr val="002060"/>
            </a:solidFill>
          </a:endParaRPr>
        </a:p>
      </dsp:txBody>
      <dsp:txXfrm>
        <a:off x="1746503" y="1382433"/>
        <a:ext cx="5239512" cy="907005"/>
      </dsp:txXfrm>
    </dsp:sp>
    <dsp:sp modelId="{2D07C123-494A-44E8-84AE-31FE01383376}">
      <dsp:nvSpPr>
        <dsp:cNvPr id="0" name=""/>
        <dsp:cNvSpPr/>
      </dsp:nvSpPr>
      <dsp:spPr>
        <a:xfrm rot="10800000">
          <a:off x="0" y="649"/>
          <a:ext cx="1746504" cy="1395393"/>
        </a:xfrm>
        <a:prstGeom prst="upArrowCallout">
          <a:avLst>
            <a:gd name="adj1" fmla="val 5000"/>
            <a:gd name="adj2" fmla="val 10000"/>
            <a:gd name="adj3" fmla="val 15000"/>
            <a:gd name="adj4" fmla="val 64977"/>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4211" tIns="227584" rIns="124211" bIns="227584"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002060"/>
              </a:solidFill>
            </a:rPr>
            <a:t>Click on</a:t>
          </a:r>
        </a:p>
      </dsp:txBody>
      <dsp:txXfrm rot="-10800000">
        <a:off x="0" y="649"/>
        <a:ext cx="1746504" cy="907005"/>
      </dsp:txXfrm>
    </dsp:sp>
    <dsp:sp modelId="{F6FBA15E-44FD-49A2-BB0C-61C242FEE4BC}">
      <dsp:nvSpPr>
        <dsp:cNvPr id="0" name=""/>
        <dsp:cNvSpPr/>
      </dsp:nvSpPr>
      <dsp:spPr>
        <a:xfrm>
          <a:off x="1746503" y="649"/>
          <a:ext cx="5239512" cy="907005"/>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282" tIns="292100" rIns="106282" bIns="292100" numCol="1" spcCol="1270" anchor="ctr" anchorCtr="0">
          <a:noAutofit/>
        </a:bodyPr>
        <a:lstStyle/>
        <a:p>
          <a:pPr marL="0" lvl="0" indent="0" algn="l" defTabSz="1022350" rtl="0">
            <a:lnSpc>
              <a:spcPct val="90000"/>
            </a:lnSpc>
            <a:spcBef>
              <a:spcPct val="0"/>
            </a:spcBef>
            <a:spcAft>
              <a:spcPct val="35000"/>
            </a:spcAft>
            <a:buNone/>
          </a:pPr>
          <a:r>
            <a:rPr lang="en-US" sz="2300" kern="1200">
              <a:solidFill>
                <a:srgbClr val="002060"/>
              </a:solidFill>
              <a:latin typeface="Calibri Light" panose="020F0302020204030204"/>
            </a:rPr>
            <a:t>Document Settings (on MORA homepage)</a:t>
          </a:r>
          <a:endParaRPr lang="en-US" sz="2300" kern="1200">
            <a:solidFill>
              <a:srgbClr val="002060"/>
            </a:solidFill>
          </a:endParaRPr>
        </a:p>
      </dsp:txBody>
      <dsp:txXfrm>
        <a:off x="1746503" y="649"/>
        <a:ext cx="5239512" cy="907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1EC5-F27B-4B10-90AE-877B7DE48E4F}">
      <dsp:nvSpPr>
        <dsp:cNvPr id="0" name=""/>
        <dsp:cNvSpPr/>
      </dsp:nvSpPr>
      <dsp:spPr>
        <a:xfrm>
          <a:off x="-6156971" y="-942626"/>
          <a:ext cx="7334242" cy="7334242"/>
        </a:xfrm>
        <a:prstGeom prst="blockArc">
          <a:avLst>
            <a:gd name="adj1" fmla="val 18900000"/>
            <a:gd name="adj2" fmla="val 2700000"/>
            <a:gd name="adj3" fmla="val 2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56D8B3-A43F-4370-A451-B70B5A5B4227}">
      <dsp:nvSpPr>
        <dsp:cNvPr id="0" name=""/>
        <dsp:cNvSpPr/>
      </dsp:nvSpPr>
      <dsp:spPr>
        <a:xfrm>
          <a:off x="382246" y="247711"/>
          <a:ext cx="11370386" cy="49520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rgbClr val="002060"/>
              </a:solidFill>
            </a:rPr>
            <a:t>1. Practice episode records (EU directives, Breastfeeding Assessment Tool and systematic examination of the newborn)</a:t>
          </a:r>
        </a:p>
      </dsp:txBody>
      <dsp:txXfrm>
        <a:off x="382246" y="247711"/>
        <a:ext cx="11370386" cy="495204"/>
      </dsp:txXfrm>
    </dsp:sp>
    <dsp:sp modelId="{5A389324-2B44-4697-A11C-0ECD999EFE3F}">
      <dsp:nvSpPr>
        <dsp:cNvPr id="0" name=""/>
        <dsp:cNvSpPr/>
      </dsp:nvSpPr>
      <dsp:spPr>
        <a:xfrm>
          <a:off x="72744" y="185810"/>
          <a:ext cx="619005" cy="61900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078EC-8372-4CBC-B594-44372FC79EB3}">
      <dsp:nvSpPr>
        <dsp:cNvPr id="0" name=""/>
        <dsp:cNvSpPr/>
      </dsp:nvSpPr>
      <dsp:spPr>
        <a:xfrm>
          <a:off x="830698" y="990953"/>
          <a:ext cx="10921934" cy="49520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2. NMC Proficiencies</a:t>
          </a:r>
        </a:p>
      </dsp:txBody>
      <dsp:txXfrm>
        <a:off x="830698" y="990953"/>
        <a:ext cx="10921934" cy="495204"/>
      </dsp:txXfrm>
    </dsp:sp>
    <dsp:sp modelId="{895195D5-7F47-4659-AD86-8592436B1367}">
      <dsp:nvSpPr>
        <dsp:cNvPr id="0" name=""/>
        <dsp:cNvSpPr/>
      </dsp:nvSpPr>
      <dsp:spPr>
        <a:xfrm>
          <a:off x="521195" y="929052"/>
          <a:ext cx="619005" cy="619005"/>
        </a:xfrm>
        <a:prstGeom prst="ellipse">
          <a:avLst/>
        </a:prstGeom>
        <a:solidFill>
          <a:schemeClr val="lt1">
            <a:hueOff val="0"/>
            <a:satOff val="0"/>
            <a:lumOff val="0"/>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0AC983-717F-4D6A-A06C-F6EF1B3576CA}">
      <dsp:nvSpPr>
        <dsp:cNvPr id="0" name=""/>
        <dsp:cNvSpPr/>
      </dsp:nvSpPr>
      <dsp:spPr>
        <a:xfrm>
          <a:off x="1076447" y="1733650"/>
          <a:ext cx="10676185" cy="495204"/>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3. Service User feedback</a:t>
          </a:r>
        </a:p>
      </dsp:txBody>
      <dsp:txXfrm>
        <a:off x="1076447" y="1733650"/>
        <a:ext cx="10676185" cy="495204"/>
      </dsp:txXfrm>
    </dsp:sp>
    <dsp:sp modelId="{DFAA797F-E9F7-4DEB-B811-CE1164E5D145}">
      <dsp:nvSpPr>
        <dsp:cNvPr id="0" name=""/>
        <dsp:cNvSpPr/>
      </dsp:nvSpPr>
      <dsp:spPr>
        <a:xfrm>
          <a:off x="766945" y="1671750"/>
          <a:ext cx="619005" cy="619005"/>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EDF53-4880-435B-8E74-3CEBCC2065AA}">
      <dsp:nvSpPr>
        <dsp:cNvPr id="0" name=""/>
        <dsp:cNvSpPr/>
      </dsp:nvSpPr>
      <dsp:spPr>
        <a:xfrm>
          <a:off x="1154913" y="2476892"/>
          <a:ext cx="10597719" cy="495204"/>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4. Practice Supervisor feedback</a:t>
          </a:r>
        </a:p>
      </dsp:txBody>
      <dsp:txXfrm>
        <a:off x="1154913" y="2476892"/>
        <a:ext cx="10597719" cy="495204"/>
      </dsp:txXfrm>
    </dsp:sp>
    <dsp:sp modelId="{B8E7CCE8-0227-4724-8BEB-ABC9CF433D22}">
      <dsp:nvSpPr>
        <dsp:cNvPr id="0" name=""/>
        <dsp:cNvSpPr/>
      </dsp:nvSpPr>
      <dsp:spPr>
        <a:xfrm>
          <a:off x="845410" y="2414992"/>
          <a:ext cx="619005" cy="619005"/>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246E0-682E-415C-B00C-C167AD243F9A}">
      <dsp:nvSpPr>
        <dsp:cNvPr id="0" name=""/>
        <dsp:cNvSpPr/>
      </dsp:nvSpPr>
      <dsp:spPr>
        <a:xfrm>
          <a:off x="1139971" y="3165177"/>
          <a:ext cx="10676185" cy="495204"/>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5. Student reflection</a:t>
          </a:r>
        </a:p>
      </dsp:txBody>
      <dsp:txXfrm>
        <a:off x="1139971" y="3165177"/>
        <a:ext cx="10676185" cy="495204"/>
      </dsp:txXfrm>
    </dsp:sp>
    <dsp:sp modelId="{2222CA87-E757-425B-AAE7-18D2E682A57D}">
      <dsp:nvSpPr>
        <dsp:cNvPr id="0" name=""/>
        <dsp:cNvSpPr/>
      </dsp:nvSpPr>
      <dsp:spPr>
        <a:xfrm>
          <a:off x="766945" y="3158234"/>
          <a:ext cx="619005" cy="619005"/>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A3822-13D6-45DA-9987-EDDCF9F42495}">
      <dsp:nvSpPr>
        <dsp:cNvPr id="0" name=""/>
        <dsp:cNvSpPr/>
      </dsp:nvSpPr>
      <dsp:spPr>
        <a:xfrm>
          <a:off x="830698" y="3962832"/>
          <a:ext cx="10921934" cy="495204"/>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6. Practice Assessor assessment</a:t>
          </a:r>
        </a:p>
      </dsp:txBody>
      <dsp:txXfrm>
        <a:off x="830698" y="3962832"/>
        <a:ext cx="10921934" cy="495204"/>
      </dsp:txXfrm>
    </dsp:sp>
    <dsp:sp modelId="{798BFD44-DCAF-41A6-9E7B-07B982BA5862}">
      <dsp:nvSpPr>
        <dsp:cNvPr id="0" name=""/>
        <dsp:cNvSpPr/>
      </dsp:nvSpPr>
      <dsp:spPr>
        <a:xfrm>
          <a:off x="521195" y="3900931"/>
          <a:ext cx="619005" cy="619005"/>
        </a:xfrm>
        <a:prstGeom prst="ellipse">
          <a:avLst/>
        </a:prstGeom>
        <a:solidFill>
          <a:schemeClr val="lt1">
            <a:hueOff val="0"/>
            <a:satOff val="0"/>
            <a:lumOff val="0"/>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4232D-6B1C-4E84-98B9-4431B5B7E5EC}">
      <dsp:nvSpPr>
        <dsp:cNvPr id="0" name=""/>
        <dsp:cNvSpPr/>
      </dsp:nvSpPr>
      <dsp:spPr>
        <a:xfrm>
          <a:off x="382246" y="4706074"/>
          <a:ext cx="11370386" cy="49520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06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solidFill>
                <a:srgbClr val="002060"/>
              </a:solidFill>
            </a:rPr>
            <a:t>7. Academic Assessor sign-off</a:t>
          </a:r>
        </a:p>
      </dsp:txBody>
      <dsp:txXfrm>
        <a:off x="382246" y="4706074"/>
        <a:ext cx="11370386" cy="495204"/>
      </dsp:txXfrm>
    </dsp:sp>
    <dsp:sp modelId="{119F13ED-A3E0-4192-8790-730D983B9214}">
      <dsp:nvSpPr>
        <dsp:cNvPr id="0" name=""/>
        <dsp:cNvSpPr/>
      </dsp:nvSpPr>
      <dsp:spPr>
        <a:xfrm>
          <a:off x="72744" y="4644174"/>
          <a:ext cx="619005" cy="619005"/>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9A832-6C8C-4CDB-9044-7275E5E7662C}">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Antenatal Care</a:t>
          </a:r>
        </a:p>
      </dsp:txBody>
      <dsp:txXfrm>
        <a:off x="0" y="39687"/>
        <a:ext cx="3286125" cy="1971675"/>
      </dsp:txXfrm>
    </dsp:sp>
    <dsp:sp modelId="{DBD1C898-BFE4-4806-834E-B5FA6B0EB6FC}">
      <dsp:nvSpPr>
        <dsp:cNvPr id="0" name=""/>
        <dsp:cNvSpPr/>
      </dsp:nvSpPr>
      <dsp:spPr>
        <a:xfrm>
          <a:off x="3614737" y="39687"/>
          <a:ext cx="3286125" cy="1971675"/>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Intrapartum care</a:t>
          </a:r>
        </a:p>
      </dsp:txBody>
      <dsp:txXfrm>
        <a:off x="3614737" y="39687"/>
        <a:ext cx="3286125" cy="1971675"/>
      </dsp:txXfrm>
    </dsp:sp>
    <dsp:sp modelId="{6020BE76-81B2-4902-9689-24DC65312C23}">
      <dsp:nvSpPr>
        <dsp:cNvPr id="0" name=""/>
        <dsp:cNvSpPr/>
      </dsp:nvSpPr>
      <dsp:spPr>
        <a:xfrm>
          <a:off x="7229475" y="39687"/>
          <a:ext cx="3286125" cy="1971675"/>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Postnatal Care</a:t>
          </a:r>
        </a:p>
      </dsp:txBody>
      <dsp:txXfrm>
        <a:off x="7229475" y="39687"/>
        <a:ext cx="3286125" cy="1971675"/>
      </dsp:txXfrm>
    </dsp:sp>
    <dsp:sp modelId="{1E8DD46E-A752-4226-97F0-F9A08B8A1FF5}">
      <dsp:nvSpPr>
        <dsp:cNvPr id="0" name=""/>
        <dsp:cNvSpPr/>
      </dsp:nvSpPr>
      <dsp:spPr>
        <a:xfrm>
          <a:off x="1807368" y="2339975"/>
          <a:ext cx="3286125" cy="1971675"/>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Neonatal Care</a:t>
          </a:r>
        </a:p>
      </dsp:txBody>
      <dsp:txXfrm>
        <a:off x="1807368" y="2339975"/>
        <a:ext cx="3286125" cy="1971675"/>
      </dsp:txXfrm>
    </dsp:sp>
    <dsp:sp modelId="{A982564B-1C3A-4AA2-B2AC-678A8CC3FA20}">
      <dsp:nvSpPr>
        <dsp:cNvPr id="0" name=""/>
        <dsp:cNvSpPr/>
      </dsp:nvSpPr>
      <dsp:spPr>
        <a:xfrm>
          <a:off x="5422106" y="2339975"/>
          <a:ext cx="3286125" cy="1971675"/>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Promoting Excellence</a:t>
          </a:r>
        </a:p>
      </dsp:txBody>
      <dsp:txXfrm>
        <a:off x="5422106"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649B7-8F6C-46AC-92AB-7A7E67FA511A}">
      <dsp:nvSpPr>
        <dsp:cNvPr id="0" name=""/>
        <dsp:cNvSpPr/>
      </dsp:nvSpPr>
      <dsp:spPr>
        <a:xfrm>
          <a:off x="4206239" y="0"/>
          <a:ext cx="6309360" cy="140972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GB" sz="1800" b="0" kern="1200">
              <a:solidFill>
                <a:srgbClr val="002060"/>
              </a:solidFill>
            </a:rPr>
            <a:t>work closely with midwives and other health and social care practitioners and take part </a:t>
          </a:r>
          <a:r>
            <a:rPr lang="en-GB" sz="1800" b="0" kern="1200">
              <a:solidFill>
                <a:srgbClr val="002060"/>
              </a:solidFill>
              <a:latin typeface="Calibri Light" panose="020F0302020204030204"/>
            </a:rPr>
            <a:t>(participate) in</a:t>
          </a:r>
          <a:r>
            <a:rPr lang="en-GB" sz="1800" b="0" kern="1200">
              <a:solidFill>
                <a:srgbClr val="002060"/>
              </a:solidFill>
            </a:rPr>
            <a:t> the activities that are undertaken under</a:t>
          </a:r>
          <a:r>
            <a:rPr lang="en-GB" sz="1800" b="1" kern="1200">
              <a:solidFill>
                <a:srgbClr val="002060"/>
              </a:solidFill>
            </a:rPr>
            <a:t> </a:t>
          </a:r>
          <a:r>
            <a:rPr lang="en-GB" sz="1800" b="1" kern="1200">
              <a:solidFill>
                <a:schemeClr val="tx1"/>
              </a:solidFill>
            </a:rPr>
            <a:t>direct supervision and direction</a:t>
          </a:r>
          <a:r>
            <a:rPr lang="en-GB" sz="1800" b="0" kern="1200">
              <a:solidFill>
                <a:srgbClr val="002060"/>
              </a:solidFill>
            </a:rPr>
            <a:t>.</a:t>
          </a:r>
          <a:endParaRPr lang="en-US" sz="1800" b="0" kern="1200">
            <a:solidFill>
              <a:srgbClr val="002060"/>
            </a:solidFill>
          </a:endParaRPr>
        </a:p>
      </dsp:txBody>
      <dsp:txXfrm>
        <a:off x="4206239" y="176215"/>
        <a:ext cx="5780714" cy="1057292"/>
      </dsp:txXfrm>
    </dsp:sp>
    <dsp:sp modelId="{048A128B-D4AD-47F5-AC28-A7DA11213513}">
      <dsp:nvSpPr>
        <dsp:cNvPr id="0" name=""/>
        <dsp:cNvSpPr/>
      </dsp:nvSpPr>
      <dsp:spPr>
        <a:xfrm>
          <a:off x="0" y="0"/>
          <a:ext cx="4206240" cy="14097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Year 1</a:t>
          </a:r>
        </a:p>
        <a:p>
          <a:pPr marL="0" lvl="0" indent="0" algn="ctr" defTabSz="1289050">
            <a:lnSpc>
              <a:spcPct val="90000"/>
            </a:lnSpc>
            <a:spcBef>
              <a:spcPct val="0"/>
            </a:spcBef>
            <a:spcAft>
              <a:spcPct val="35000"/>
            </a:spcAft>
            <a:buNone/>
          </a:pPr>
          <a:r>
            <a:rPr lang="en-US" sz="2900" b="1" kern="1200">
              <a:solidFill>
                <a:schemeClr val="tx1"/>
              </a:solidFill>
            </a:rPr>
            <a:t>Participate</a:t>
          </a:r>
        </a:p>
      </dsp:txBody>
      <dsp:txXfrm>
        <a:off x="68817" y="68817"/>
        <a:ext cx="4068606" cy="1272088"/>
      </dsp:txXfrm>
    </dsp:sp>
    <dsp:sp modelId="{3DA93416-28FD-4156-96DB-A698E3335F39}">
      <dsp:nvSpPr>
        <dsp:cNvPr id="0" name=""/>
        <dsp:cNvSpPr/>
      </dsp:nvSpPr>
      <dsp:spPr>
        <a:xfrm>
          <a:off x="4206239" y="1550694"/>
          <a:ext cx="6309360" cy="1409722"/>
        </a:xfrm>
        <a:prstGeom prst="rightArrow">
          <a:avLst>
            <a:gd name="adj1" fmla="val 75000"/>
            <a:gd name="adj2" fmla="val 50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rgbClr val="002060"/>
              </a:solidFill>
              <a:latin typeface="Calibri Light" panose="020F0302020204030204"/>
            </a:rPr>
            <a:t>contribute</a:t>
          </a:r>
          <a:r>
            <a:rPr lang="en-GB" sz="1800" kern="1200">
              <a:solidFill>
                <a:srgbClr val="002060"/>
              </a:solidFill>
            </a:rPr>
            <a:t> to providing care for women, their babies and their families under </a:t>
          </a:r>
          <a:r>
            <a:rPr lang="en-GB" sz="1800" b="1" kern="1200">
              <a:solidFill>
                <a:schemeClr val="tx1"/>
              </a:solidFill>
            </a:rPr>
            <a:t>close supervision and direction</a:t>
          </a:r>
          <a:r>
            <a:rPr lang="en-GB" sz="1800" kern="1200">
              <a:solidFill>
                <a:srgbClr val="002060"/>
              </a:solidFill>
            </a:rPr>
            <a:t>, appropriate to knowledge and skills.</a:t>
          </a:r>
          <a:endParaRPr lang="en-US" sz="1800" kern="1200">
            <a:solidFill>
              <a:srgbClr val="002060"/>
            </a:solidFill>
          </a:endParaRPr>
        </a:p>
      </dsp:txBody>
      <dsp:txXfrm>
        <a:off x="4206239" y="1726909"/>
        <a:ext cx="5780714" cy="1057292"/>
      </dsp:txXfrm>
    </dsp:sp>
    <dsp:sp modelId="{9D5D658F-F1BD-47BD-BE6F-5F570A528743}">
      <dsp:nvSpPr>
        <dsp:cNvPr id="0" name=""/>
        <dsp:cNvSpPr/>
      </dsp:nvSpPr>
      <dsp:spPr>
        <a:xfrm>
          <a:off x="0" y="1550694"/>
          <a:ext cx="4206240" cy="140972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Year 2</a:t>
          </a:r>
        </a:p>
        <a:p>
          <a:pPr marL="0" lvl="0" indent="0" algn="ctr" defTabSz="1289050">
            <a:lnSpc>
              <a:spcPct val="90000"/>
            </a:lnSpc>
            <a:spcBef>
              <a:spcPct val="0"/>
            </a:spcBef>
            <a:spcAft>
              <a:spcPct val="35000"/>
            </a:spcAft>
            <a:buNone/>
          </a:pPr>
          <a:r>
            <a:rPr lang="en-US" sz="2900" b="1" kern="1200">
              <a:solidFill>
                <a:schemeClr val="tx1"/>
              </a:solidFill>
            </a:rPr>
            <a:t>Contribute</a:t>
          </a:r>
        </a:p>
      </dsp:txBody>
      <dsp:txXfrm>
        <a:off x="68817" y="1619511"/>
        <a:ext cx="4068606" cy="1272088"/>
      </dsp:txXfrm>
    </dsp:sp>
    <dsp:sp modelId="{0B6A0052-3367-4030-8867-059C3633384A}">
      <dsp:nvSpPr>
        <dsp:cNvPr id="0" name=""/>
        <dsp:cNvSpPr/>
      </dsp:nvSpPr>
      <dsp:spPr>
        <a:xfrm>
          <a:off x="4206240" y="3101389"/>
          <a:ext cx="6309360" cy="1409722"/>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rgbClr val="002060"/>
              </a:solidFill>
            </a:rPr>
            <a:t>provide care for women, their babies and their families in partnership with midwives and other health and social care practitioners, with </a:t>
          </a:r>
          <a:r>
            <a:rPr lang="en-GB" sz="1800" b="1" kern="1200">
              <a:solidFill>
                <a:schemeClr val="tx1"/>
              </a:solidFill>
            </a:rPr>
            <a:t>appropriate supervision and direction</a:t>
          </a:r>
          <a:r>
            <a:rPr lang="en-GB" sz="1800" kern="1200">
              <a:solidFill>
                <a:srgbClr val="002060"/>
              </a:solidFill>
            </a:rPr>
            <a:t> as knowledge and skill increases.</a:t>
          </a:r>
          <a:endParaRPr lang="en-US" sz="3200" kern="1200">
            <a:solidFill>
              <a:srgbClr val="002060"/>
            </a:solidFill>
          </a:endParaRPr>
        </a:p>
      </dsp:txBody>
      <dsp:txXfrm>
        <a:off x="4206240" y="3277604"/>
        <a:ext cx="5780714" cy="1057292"/>
      </dsp:txXfrm>
    </dsp:sp>
    <dsp:sp modelId="{6A7513BC-08CE-4873-AB56-2C66AA590BBF}">
      <dsp:nvSpPr>
        <dsp:cNvPr id="0" name=""/>
        <dsp:cNvSpPr/>
      </dsp:nvSpPr>
      <dsp:spPr>
        <a:xfrm>
          <a:off x="0" y="3101389"/>
          <a:ext cx="4206240" cy="140972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Year 3</a:t>
          </a:r>
        </a:p>
        <a:p>
          <a:pPr marL="0" lvl="0" indent="0" algn="ctr" defTabSz="1289050">
            <a:lnSpc>
              <a:spcPct val="90000"/>
            </a:lnSpc>
            <a:spcBef>
              <a:spcPct val="0"/>
            </a:spcBef>
            <a:spcAft>
              <a:spcPct val="35000"/>
            </a:spcAft>
            <a:buNone/>
          </a:pPr>
          <a:r>
            <a:rPr lang="en-US" sz="2900" b="1" kern="1200">
              <a:solidFill>
                <a:schemeClr val="tx1"/>
              </a:solidFill>
            </a:rPr>
            <a:t>Demonstrate proficiency</a:t>
          </a:r>
        </a:p>
      </dsp:txBody>
      <dsp:txXfrm>
        <a:off x="68817" y="3170206"/>
        <a:ext cx="4068606" cy="1272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A3583-1607-470F-A6FA-B5EF1B8B01CF}">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18CB8-104B-4D2A-B1ED-4375E4316D73}">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DA3C0-F1ED-46AE-97EC-9138B2B285F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002060"/>
              </a:solidFill>
            </a:rPr>
            <a:t>See </a:t>
          </a:r>
          <a:r>
            <a:rPr lang="en-US" sz="2100" b="1" kern="1200" dirty="0">
              <a:solidFill>
                <a:srgbClr val="002060"/>
              </a:solidFill>
            </a:rPr>
            <a:t>slides </a:t>
          </a:r>
          <a:r>
            <a:rPr lang="en-US" sz="2100" b="1" kern="1200" dirty="0">
              <a:solidFill>
                <a:srgbClr val="002060"/>
              </a:solidFill>
              <a:latin typeface="Calibri Light" panose="020F0302020204030204"/>
            </a:rPr>
            <a:t>16 &amp; 17</a:t>
          </a:r>
          <a:endParaRPr lang="en-US" sz="2100" kern="1200" dirty="0">
            <a:solidFill>
              <a:srgbClr val="002060"/>
            </a:solidFill>
          </a:endParaRPr>
        </a:p>
      </dsp:txBody>
      <dsp:txXfrm>
        <a:off x="1435590" y="531"/>
        <a:ext cx="9080009" cy="1242935"/>
      </dsp:txXfrm>
    </dsp:sp>
    <dsp:sp modelId="{289F83D9-4FA7-4753-9138-075E235BD583}">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D8B01-4D24-4EE6-AEFF-45C413F63FAA}">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4E6F2-48FB-4C47-B9C0-D91AFD302B4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002060"/>
              </a:solidFill>
            </a:rPr>
            <a:t>The expectation is that students should be able to achieve </a:t>
          </a:r>
          <a:r>
            <a:rPr lang="en-US" sz="2100" b="1" kern="1200" dirty="0">
              <a:solidFill>
                <a:srgbClr val="002060"/>
              </a:solidFill>
            </a:rPr>
            <a:t>most of</a:t>
          </a:r>
          <a:r>
            <a:rPr lang="en-US" sz="2100" kern="1200" dirty="0">
              <a:solidFill>
                <a:srgbClr val="002060"/>
              </a:solidFill>
            </a:rPr>
            <a:t> the proficiencies in each level</a:t>
          </a:r>
        </a:p>
      </dsp:txBody>
      <dsp:txXfrm>
        <a:off x="1435590" y="1554201"/>
        <a:ext cx="9080009" cy="1242935"/>
      </dsp:txXfrm>
    </dsp:sp>
    <dsp:sp modelId="{06515724-EF1D-45BE-BA01-6E7D4BBAF139}">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3D388-4B1B-4A0C-A842-536DD18D2A31}">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D191F-B706-4065-8356-1AC17945871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002060"/>
              </a:solidFill>
            </a:rPr>
            <a:t>It is NOT a requirement that all proficiencies are achieved during year 1 and year 2 of the programme, however they must pass the summative holistic assessment each year to progress</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4D6FA-8DF1-4CE4-A9EE-EA20DD0FB3EE}">
      <dsp:nvSpPr>
        <dsp:cNvPr id="0" name=""/>
        <dsp:cNvSpPr/>
      </dsp:nvSpPr>
      <dsp:spPr>
        <a:xfrm>
          <a:off x="0" y="2204"/>
          <a:ext cx="10515600" cy="1117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3C905-7DD0-4C05-83F7-C9DD7758F949}">
      <dsp:nvSpPr>
        <dsp:cNvPr id="0" name=""/>
        <dsp:cNvSpPr/>
      </dsp:nvSpPr>
      <dsp:spPr>
        <a:xfrm>
          <a:off x="337984" y="253598"/>
          <a:ext cx="614517" cy="61451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36C8C-BB04-4327-9BFC-84B2A78335A0}">
      <dsp:nvSpPr>
        <dsp:cNvPr id="0" name=""/>
        <dsp:cNvSpPr/>
      </dsp:nvSpPr>
      <dsp:spPr>
        <a:xfrm>
          <a:off x="1290486" y="2204"/>
          <a:ext cx="9225113" cy="111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8" tIns="118248" rIns="118248" bIns="118248"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002060"/>
              </a:solidFill>
            </a:rPr>
            <a:t>Before each of the students’ meetings with their practice assessor, they should look at the upcoming placement areas, and plan the range of proficiencies they could achieve in this area</a:t>
          </a:r>
        </a:p>
      </dsp:txBody>
      <dsp:txXfrm>
        <a:off x="1290486" y="2204"/>
        <a:ext cx="9225113" cy="1117304"/>
      </dsp:txXfrm>
    </dsp:sp>
    <dsp:sp modelId="{1AA84F7E-DC55-4CF4-B71C-84632B34F5F2}">
      <dsp:nvSpPr>
        <dsp:cNvPr id="0" name=""/>
        <dsp:cNvSpPr/>
      </dsp:nvSpPr>
      <dsp:spPr>
        <a:xfrm>
          <a:off x="0" y="1398835"/>
          <a:ext cx="10515600" cy="1117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C6CE5-87EA-4996-BB07-54EDA151D447}">
      <dsp:nvSpPr>
        <dsp:cNvPr id="0" name=""/>
        <dsp:cNvSpPr/>
      </dsp:nvSpPr>
      <dsp:spPr>
        <a:xfrm>
          <a:off x="337984" y="1650228"/>
          <a:ext cx="614517" cy="61451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0118E-87D4-48BB-8F6C-4D07B6FCAC73}">
      <dsp:nvSpPr>
        <dsp:cNvPr id="0" name=""/>
        <dsp:cNvSpPr/>
      </dsp:nvSpPr>
      <dsp:spPr>
        <a:xfrm>
          <a:off x="1290486" y="1398835"/>
          <a:ext cx="9225113" cy="111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8" tIns="118248" rIns="118248" bIns="118248"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rgbClr val="002060"/>
              </a:solidFill>
              <a:latin typeface="+mn-lt"/>
            </a:rPr>
            <a:t>The student and practice assessors should meet at the required intervals (see slides 41 &amp; 42) to plan and document how the skills in the next placement(s) can be met - using mapping tools if necessary to guide them</a:t>
          </a:r>
        </a:p>
      </dsp:txBody>
      <dsp:txXfrm>
        <a:off x="1290486" y="1398835"/>
        <a:ext cx="9225113" cy="1117304"/>
      </dsp:txXfrm>
    </dsp:sp>
    <dsp:sp modelId="{FC92DB0F-D9B9-4A93-87BC-FC2BAF8F12D9}">
      <dsp:nvSpPr>
        <dsp:cNvPr id="0" name=""/>
        <dsp:cNvSpPr/>
      </dsp:nvSpPr>
      <dsp:spPr>
        <a:xfrm>
          <a:off x="0" y="2795465"/>
          <a:ext cx="10515600" cy="1117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736E1-4F6F-473E-AC35-175B2D4C3D1D}">
      <dsp:nvSpPr>
        <dsp:cNvPr id="0" name=""/>
        <dsp:cNvSpPr/>
      </dsp:nvSpPr>
      <dsp:spPr>
        <a:xfrm>
          <a:off x="337984" y="3046859"/>
          <a:ext cx="614517" cy="6145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D116A-F5AC-40C2-B140-A70805147F14}">
      <dsp:nvSpPr>
        <dsp:cNvPr id="0" name=""/>
        <dsp:cNvSpPr/>
      </dsp:nvSpPr>
      <dsp:spPr>
        <a:xfrm>
          <a:off x="1290486" y="2795465"/>
          <a:ext cx="9225113" cy="111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8" tIns="118248" rIns="118248" bIns="118248"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2060"/>
              </a:solidFill>
              <a:latin typeface="+mn-lt"/>
            </a:rPr>
            <a:t>PAs and PEFs should ensure that the proficiencies are planned and met across the domains applicable to that year and the placement(s) available to the student</a:t>
          </a:r>
        </a:p>
      </dsp:txBody>
      <dsp:txXfrm>
        <a:off x="1290486" y="2795465"/>
        <a:ext cx="9225113" cy="1117304"/>
      </dsp:txXfrm>
    </dsp:sp>
    <dsp:sp modelId="{B7C8B47D-F4BC-4E32-87F1-D5E84537A731}">
      <dsp:nvSpPr>
        <dsp:cNvPr id="0" name=""/>
        <dsp:cNvSpPr/>
      </dsp:nvSpPr>
      <dsp:spPr>
        <a:xfrm>
          <a:off x="0" y="4192096"/>
          <a:ext cx="10515600" cy="11173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DE509-846E-481E-A980-1B648AE1F25F}">
      <dsp:nvSpPr>
        <dsp:cNvPr id="0" name=""/>
        <dsp:cNvSpPr/>
      </dsp:nvSpPr>
      <dsp:spPr>
        <a:xfrm>
          <a:off x="337984" y="4443489"/>
          <a:ext cx="614517" cy="61451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2D49A-D124-49CB-9416-956D65DB57F2}">
      <dsp:nvSpPr>
        <dsp:cNvPr id="0" name=""/>
        <dsp:cNvSpPr/>
      </dsp:nvSpPr>
      <dsp:spPr>
        <a:xfrm>
          <a:off x="1290486" y="4192096"/>
          <a:ext cx="9225113" cy="111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8" tIns="118248" rIns="118248" bIns="118248"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002060"/>
              </a:solidFill>
              <a:latin typeface="+mn-lt"/>
            </a:rPr>
            <a:t>Students should have an understanding of the proficiencies they can achieve and should guide practice supervisors to the relevant proficiencies   </a:t>
          </a:r>
        </a:p>
      </dsp:txBody>
      <dsp:txXfrm>
        <a:off x="1290486" y="4192096"/>
        <a:ext cx="9225113" cy="11173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3AA00-9D0A-4C4C-AC26-F4145EDE7B7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0CA57-A78A-48A6-BF3E-A65CAC560640}" type="slidenum">
              <a:rPr lang="en-GB" smtClean="0"/>
              <a:t>‹#›</a:t>
            </a:fld>
            <a:endParaRPr lang="en-GB"/>
          </a:p>
        </p:txBody>
      </p:sp>
    </p:spTree>
    <p:extLst>
      <p:ext uri="{BB962C8B-B14F-4D97-AF65-F5344CB8AC3E}">
        <p14:creationId xmlns:p14="http://schemas.microsoft.com/office/powerpoint/2010/main" val="311823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kc-powerpoint.officeapps.live.com/pods/ppt.aspx?wdPodsUrl=https%3A%2F%2Fukc-powerpoint.officeapps.live.com%2Fpods%2F&amp;wdPopsUrl=https%3A%2F%2Fukc-powerpoint.officeapps.live.com%2F&amp;fastBoot=true&amp;sw=1004&amp;sh=668&amp;thPanel=721&amp;ro=false&amp;sftc=1&amp;NoAuth=1&amp;jsApi=1&amp;jsapiver=v1&amp;fileName=LJMU%20MORA%20Guide%20v1%2027.05.2021.pptx&amp;wdoverrides=devicepixelratio:1,RenderGifSlideShow:true&amp;ui=en-US&amp;rs=en-US&amp;mscc=1&amp;wdOrigin=Sharing&amp;postMessageToken=00000000-0000-0000-0000-000000000000&amp;wdEnableRoaming=1&amp;wdODB=1&amp;fs=592826&amp;hid=00000000-0000-0000-0000-000000000000&amp;usid=9a596bce-3853-43d8-95c1-2a4c86ea0de4&amp;fileGetUrlBool=true#_ftn1"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mc.org.uk/globalassets/sitedocuments/standards/standards-of-proficiency-for-midwives.pdf" TargetMode="External"/><Relationship Id="rId4" Type="http://schemas.openxmlformats.org/officeDocument/2006/relationships/hyperlink" Target="https://ukc-powerpoint.officeapps.live.com/pods/ppt.aspx?wdPodsUrl=https%3A%2F%2Fukc-powerpoint.officeapps.live.com%2Fpods%2F&amp;wdPopsUrl=https%3A%2F%2Fukc-powerpoint.officeapps.live.com%2F&amp;fastBoot=true&amp;sw=1004&amp;sh=668&amp;thPanel=721&amp;ro=false&amp;sftc=1&amp;NoAuth=1&amp;jsApi=1&amp;jsapiver=v1&amp;fileName=LJMU%20MORA%20Guide%20v1%2027.05.2021.pptx&amp;wdoverrides=devicepixelratio:1,RenderGifSlideShow:true&amp;ui=en-US&amp;rs=en-US&amp;mscc=1&amp;wdOrigin=Sharing&amp;postMessageToken=00000000-0000-0000-0000-000000000000&amp;wdEnableRoaming=1&amp;wdODB=1&amp;fs=592826&amp;hid=00000000-0000-0000-0000-000000000000&amp;usid=9a596bce-3853-43d8-95c1-2a4c86ea0de4&amp;fileGetUrlBool=true#_ftnref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The Midwifery Ongoing Record of Achievement (MORA) has been designed by the Midwifery Practice Assessment Collaboration (MPAC) in England and Northern Ireland to document the achievement of the skills within Domain 6 of the NMC Standards of proficiency for midwives (2019)</a:t>
            </a:r>
            <a:r>
              <a:rPr lang="en-US">
                <a:hlinkClick r:id="rId3"/>
              </a:rPr>
              <a:t>[1]</a:t>
            </a:r>
            <a:r>
              <a:rPr lang="en-US"/>
              <a:t> as indicated in the accompanying MPAC MORA mapping document (TABLE 1). </a:t>
            </a:r>
          </a:p>
          <a:p>
            <a:pPr algn="just"/>
            <a:r>
              <a:rPr lang="en-US"/>
              <a:t>  </a:t>
            </a:r>
            <a:endParaRPr lang="en-US">
              <a:cs typeface="Calibri"/>
            </a:endParaRPr>
          </a:p>
          <a:p>
            <a:pPr algn="just"/>
            <a:r>
              <a:rPr lang="en-US"/>
              <a:t>The MPAC MORA is designed to enable some flexibly in how each Approved Education Institution </a:t>
            </a:r>
            <a:r>
              <a:rPr lang="en-US" err="1"/>
              <a:t>utilises</a:t>
            </a:r>
            <a:r>
              <a:rPr lang="en-US"/>
              <a:t> it within the midwifery </a:t>
            </a:r>
            <a:r>
              <a:rPr lang="en-US" err="1"/>
              <a:t>programmes</a:t>
            </a:r>
            <a:r>
              <a:rPr lang="en-US"/>
              <a:t> being offered. This context document provides the detail regarding local implementation in relation to LJMU university regulations and </a:t>
            </a:r>
            <a:r>
              <a:rPr lang="en-US" err="1"/>
              <a:t>programme</a:t>
            </a:r>
            <a:r>
              <a:rPr lang="en-US"/>
              <a:t> structure/requirements. </a:t>
            </a:r>
            <a:endParaRPr lang="en-US">
              <a:cs typeface="Calibri"/>
            </a:endParaRPr>
          </a:p>
          <a:p>
            <a:pPr algn="just"/>
            <a:br>
              <a:rPr lang="en-US"/>
            </a:br>
            <a:br>
              <a:rPr lang="en-US"/>
            </a:br>
            <a:endParaRPr lang="en-US"/>
          </a:p>
          <a:p>
            <a:pPr algn="just"/>
            <a:r>
              <a:rPr lang="en-US">
                <a:hlinkClick r:id="rId4"/>
              </a:rPr>
              <a:t>[1]</a:t>
            </a:r>
            <a:r>
              <a:rPr lang="en-US"/>
              <a:t> NMC (2019) Standards of proficiency for midwives </a:t>
            </a:r>
            <a:r>
              <a:rPr lang="en-US">
                <a:hlinkClick r:id="rId5"/>
              </a:rPr>
              <a:t>https://www.nmc.org.uk/globalassets/sitedocuments/standards/standards-of-proficiency-for-midwives.pdf</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a:t>
            </a:fld>
            <a:endParaRPr lang="en-GB"/>
          </a:p>
        </p:txBody>
      </p:sp>
    </p:spTree>
    <p:extLst>
      <p:ext uri="{BB962C8B-B14F-4D97-AF65-F5344CB8AC3E}">
        <p14:creationId xmlns:p14="http://schemas.microsoft.com/office/powerpoint/2010/main" val="6352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39</a:t>
            </a:fld>
            <a:endParaRPr lang="en-GB"/>
          </a:p>
        </p:txBody>
      </p:sp>
    </p:spTree>
    <p:extLst>
      <p:ext uri="{BB962C8B-B14F-4D97-AF65-F5344CB8AC3E}">
        <p14:creationId xmlns:p14="http://schemas.microsoft.com/office/powerpoint/2010/main" val="272185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40</a:t>
            </a:fld>
            <a:endParaRPr lang="en-GB"/>
          </a:p>
        </p:txBody>
      </p:sp>
    </p:spTree>
    <p:extLst>
      <p:ext uri="{BB962C8B-B14F-4D97-AF65-F5344CB8AC3E}">
        <p14:creationId xmlns:p14="http://schemas.microsoft.com/office/powerpoint/2010/main" val="157190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63</a:t>
            </a:fld>
            <a:endParaRPr lang="en-GB"/>
          </a:p>
        </p:txBody>
      </p:sp>
    </p:spTree>
    <p:extLst>
      <p:ext uri="{BB962C8B-B14F-4D97-AF65-F5344CB8AC3E}">
        <p14:creationId xmlns:p14="http://schemas.microsoft.com/office/powerpoint/2010/main" val="175050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2060"/>
                </a:solidFill>
              </a:rPr>
              <a:t>The Midwifery Ongoing record of Achievement (MORA) is:</a:t>
            </a:r>
          </a:p>
          <a:p>
            <a:endParaRPr lang="en-GB"/>
          </a:p>
        </p:txBody>
      </p:sp>
      <p:sp>
        <p:nvSpPr>
          <p:cNvPr id="4" name="Slide Number Placeholder 3"/>
          <p:cNvSpPr>
            <a:spLocks noGrp="1"/>
          </p:cNvSpPr>
          <p:nvPr>
            <p:ph type="sldNum" sz="quarter" idx="10"/>
          </p:nvPr>
        </p:nvSpPr>
        <p:spPr/>
        <p:txBody>
          <a:bodyPr/>
          <a:lstStyle/>
          <a:p>
            <a:fld id="{1F10CA57-A78A-48A6-BF3E-A65CAC560640}" type="slidenum">
              <a:rPr lang="en-GB" smtClean="0"/>
              <a:t>4</a:t>
            </a:fld>
            <a:endParaRPr lang="en-GB"/>
          </a:p>
        </p:txBody>
      </p:sp>
    </p:spTree>
    <p:extLst>
      <p:ext uri="{BB962C8B-B14F-4D97-AF65-F5344CB8AC3E}">
        <p14:creationId xmlns:p14="http://schemas.microsoft.com/office/powerpoint/2010/main" val="38419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The MORA does not indicate specific proficiencies that should be achieved for each stage of the </a:t>
            </a:r>
            <a:r>
              <a:rPr lang="en-US" err="1"/>
              <a:t>programme</a:t>
            </a:r>
            <a:r>
              <a:rPr lang="en-US"/>
              <a:t>. This is in line with the NMC outcomes focused approach and </a:t>
            </a:r>
            <a:r>
              <a:rPr lang="en-US" err="1"/>
              <a:t>recognises</a:t>
            </a:r>
            <a:r>
              <a:rPr lang="en-US"/>
              <a:t> the local variation in </a:t>
            </a:r>
            <a:r>
              <a:rPr lang="en-US" err="1"/>
              <a:t>programme</a:t>
            </a:r>
            <a:r>
              <a:rPr lang="en-US"/>
              <a:t> structure and practice learning opportunities. However, to ensure that students are making sufficient progress towards meeting the proficiencies by the end of the </a:t>
            </a:r>
            <a:r>
              <a:rPr lang="en-US" err="1"/>
              <a:t>programme</a:t>
            </a:r>
            <a:r>
              <a:rPr lang="en-US"/>
              <a:t>, there may be individual HEI </a:t>
            </a:r>
            <a:r>
              <a:rPr lang="en-US" err="1"/>
              <a:t>programme</a:t>
            </a:r>
            <a:r>
              <a:rPr lang="en-US"/>
              <a:t> specific guidelines in place. </a:t>
            </a:r>
          </a:p>
          <a:p>
            <a:pPr algn="just"/>
            <a:r>
              <a:rPr lang="en-US"/>
              <a:t>Students do not have to achieve all of the proficiencies in years one and two of the </a:t>
            </a:r>
            <a:r>
              <a:rPr lang="en-US" err="1"/>
              <a:t>programme</a:t>
            </a:r>
            <a:r>
              <a:rPr lang="en-US"/>
              <a:t>.  They can achieve the required level of engagement when they have the opportunity to participate (year one) or contribute (year two). Students could therefore identify as having met a competency at each level of the </a:t>
            </a:r>
            <a:r>
              <a:rPr lang="en-US" err="1"/>
              <a:t>programme</a:t>
            </a:r>
            <a:r>
              <a:rPr lang="en-US"/>
              <a:t>.  </a:t>
            </a:r>
            <a:endParaRPr lang="en-US">
              <a:cs typeface="Calibri"/>
            </a:endParaRPr>
          </a:p>
          <a:p>
            <a:pPr algn="just"/>
            <a:r>
              <a:rPr lang="en-US"/>
              <a:t>  </a:t>
            </a:r>
            <a:endParaRPr lang="en-US">
              <a:cs typeface="Calibri"/>
            </a:endParaRPr>
          </a:p>
          <a:p>
            <a:pPr algn="just"/>
            <a:r>
              <a:rPr lang="en-US"/>
              <a:t>Practice Supervisors should only confirm proficiency in the column that relates to the student’s current part of the </a:t>
            </a:r>
            <a:r>
              <a:rPr lang="en-US" err="1"/>
              <a:t>programme</a:t>
            </a:r>
            <a:r>
              <a:rPr lang="en-US"/>
              <a:t>. This is to ensure that students maintain proficiency and that at the point of progression to the NMC register they have demonstrated the required proficiencies within the final part of their </a:t>
            </a:r>
            <a:r>
              <a:rPr lang="en-US" err="1"/>
              <a:t>programme</a:t>
            </a:r>
            <a:r>
              <a:rPr lang="en-US"/>
              <a:t> underpinned by the relevant theory and application to practice. </a:t>
            </a:r>
            <a:endParaRPr lang="en-US">
              <a:cs typeface="Calibri"/>
            </a:endParaRPr>
          </a:p>
          <a:p>
            <a:pPr algn="just"/>
            <a:r>
              <a:rPr lang="en-US"/>
              <a:t>  </a:t>
            </a:r>
            <a:endParaRPr lang="en-US">
              <a:cs typeface="Calibri"/>
            </a:endParaRPr>
          </a:p>
          <a:p>
            <a:pPr algn="just"/>
            <a:r>
              <a:rPr lang="en-US" b="1"/>
              <a:t>Students are expected to be able to demonstrate achievement of all proficiencies at the final point of progression in year three in order to qualify to enter the Midwifery Register.   </a:t>
            </a:r>
            <a:r>
              <a:rPr lang="en-US"/>
              <a:t> </a:t>
            </a:r>
            <a:endParaRPr lang="en-US">
              <a:cs typeface="Calibri"/>
            </a:endParaRPr>
          </a:p>
          <a:p>
            <a:pPr algn="just"/>
            <a:r>
              <a:rPr lang="en-US"/>
              <a:t>  </a:t>
            </a:r>
            <a:endParaRPr lang="en-US">
              <a:cs typeface="Calibri"/>
            </a:endParaRPr>
          </a:p>
          <a:p>
            <a:pPr algn="just"/>
            <a:r>
              <a:rPr lang="en-US"/>
              <a:t>LJMU.  The required NMC (2019) proficiencies as laid out in the MORA practice document are mapped against each LJMU </a:t>
            </a:r>
            <a:r>
              <a:rPr lang="en-US" err="1"/>
              <a:t>programme</a:t>
            </a:r>
            <a:r>
              <a:rPr lang="en-US"/>
              <a:t> module, which are in turn are mapped in detail against the student’s placement areas (see separate document – LJMU MORA mapping document).  </a:t>
            </a:r>
            <a:endParaRPr lang="en-US">
              <a:cs typeface="Calibri"/>
            </a:endParaRPr>
          </a:p>
          <a:p>
            <a:pPr algn="just"/>
            <a:r>
              <a:rPr lang="en-US"/>
              <a:t>  </a:t>
            </a:r>
            <a:endParaRPr lang="en-US">
              <a:cs typeface="Calibri"/>
            </a:endParaRPr>
          </a:p>
          <a:p>
            <a:r>
              <a:rPr lang="en-US"/>
              <a:t>Before each of the students’ meetings with their practice assessor, they should consider their placement area and examine the LJMU MORA mapping document.  These can be used as a guide as to the range of proficiencies they could achieve in this area. The student and practice assessors will meet at the required intervals to plan and document how the skills in the next placement(s) can be met, using the mapping document to guide them.  They should ensure that a broad range of proficiencies are met across the domains applicable to that year and placement. </a:t>
            </a:r>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12</a:t>
            </a:fld>
            <a:endParaRPr lang="en-GB"/>
          </a:p>
        </p:txBody>
      </p:sp>
    </p:spTree>
    <p:extLst>
      <p:ext uri="{BB962C8B-B14F-4D97-AF65-F5344CB8AC3E}">
        <p14:creationId xmlns:p14="http://schemas.microsoft.com/office/powerpoint/2010/main" val="39232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will be expected to attain proficiencies in line with module learning in the year that they are currently studying in (see MORA mapping document).  </a:t>
            </a:r>
            <a:endParaRPr lang="en-US"/>
          </a:p>
          <a:p>
            <a:r>
              <a:rPr lang="en-GB"/>
              <a:t>For example: </a:t>
            </a:r>
            <a:endParaRPr lang="en-GB">
              <a:cs typeface="Calibri"/>
            </a:endParaRPr>
          </a:p>
          <a:p>
            <a:pPr marL="171450" indent="-171450">
              <a:buFont typeface="Arial"/>
              <a:buChar char="•"/>
            </a:pPr>
            <a:r>
              <a:rPr lang="en-GB"/>
              <a:t>First year students may experience obstetric emergencies, but will not be expected to manage them, but this </a:t>
            </a:r>
            <a:r>
              <a:rPr lang="en-GB" i="1"/>
              <a:t>is</a:t>
            </a:r>
            <a:r>
              <a:rPr lang="en-GB"/>
              <a:t> the expectation for third year students.    </a:t>
            </a:r>
            <a:endParaRPr lang="en-GB">
              <a:cs typeface="Calibri"/>
            </a:endParaRPr>
          </a:p>
          <a:p>
            <a:pPr marL="171450" indent="-171450">
              <a:buFont typeface="Arial"/>
              <a:buChar char="•"/>
            </a:pPr>
            <a:r>
              <a:rPr lang="en-GB"/>
              <a:t>First years are not expected to ‘manage, supervise, support, teach and delegate care responsibilities to other members of the midwifery and interdisciplinary team’ (E2, MORA) as third years are, but they may display these skills in some situations, or may participate appropriately at their year level - therefore this field may be signed.  </a:t>
            </a:r>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fld id="{1F10CA57-A78A-48A6-BF3E-A65CAC560640}" type="slidenum">
              <a:rPr lang="en-GB" smtClean="0"/>
              <a:t>13</a:t>
            </a:fld>
            <a:endParaRPr lang="en-GB"/>
          </a:p>
        </p:txBody>
      </p:sp>
    </p:spTree>
    <p:extLst>
      <p:ext uri="{BB962C8B-B14F-4D97-AF65-F5344CB8AC3E}">
        <p14:creationId xmlns:p14="http://schemas.microsoft.com/office/powerpoint/2010/main" val="130564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32</a:t>
            </a:fld>
            <a:endParaRPr lang="en-GB"/>
          </a:p>
        </p:txBody>
      </p:sp>
    </p:spTree>
    <p:extLst>
      <p:ext uri="{BB962C8B-B14F-4D97-AF65-F5344CB8AC3E}">
        <p14:creationId xmlns:p14="http://schemas.microsoft.com/office/powerpoint/2010/main" val="152908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10CA57-A78A-48A6-BF3E-A65CAC560640}" type="slidenum">
              <a:rPr lang="en-GB" smtClean="0"/>
              <a:t>35</a:t>
            </a:fld>
            <a:endParaRPr lang="en-GB"/>
          </a:p>
        </p:txBody>
      </p:sp>
    </p:spTree>
    <p:extLst>
      <p:ext uri="{BB962C8B-B14F-4D97-AF65-F5344CB8AC3E}">
        <p14:creationId xmlns:p14="http://schemas.microsoft.com/office/powerpoint/2010/main" val="238023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36</a:t>
            </a:fld>
            <a:endParaRPr lang="en-GB"/>
          </a:p>
        </p:txBody>
      </p:sp>
    </p:spTree>
    <p:extLst>
      <p:ext uri="{BB962C8B-B14F-4D97-AF65-F5344CB8AC3E}">
        <p14:creationId xmlns:p14="http://schemas.microsoft.com/office/powerpoint/2010/main" val="282182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37</a:t>
            </a:fld>
            <a:endParaRPr lang="en-GB"/>
          </a:p>
        </p:txBody>
      </p:sp>
    </p:spTree>
    <p:extLst>
      <p:ext uri="{BB962C8B-B14F-4D97-AF65-F5344CB8AC3E}">
        <p14:creationId xmlns:p14="http://schemas.microsoft.com/office/powerpoint/2010/main" val="145384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F10CA57-A78A-48A6-BF3E-A65CAC560640}" type="slidenum">
              <a:rPr lang="en-GB" smtClean="0"/>
              <a:t>38</a:t>
            </a:fld>
            <a:endParaRPr lang="en-GB"/>
          </a:p>
        </p:txBody>
      </p:sp>
    </p:spTree>
    <p:extLst>
      <p:ext uri="{BB962C8B-B14F-4D97-AF65-F5344CB8AC3E}">
        <p14:creationId xmlns:p14="http://schemas.microsoft.com/office/powerpoint/2010/main" val="189763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60E28-5FB5-4268-AA1E-6B572F1F598C}"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252655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0E28-5FB5-4268-AA1E-6B572F1F598C}"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15357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0E28-5FB5-4268-AA1E-6B572F1F598C}"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213760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60E28-5FB5-4268-AA1E-6B572F1F598C}"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237674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860E28-5FB5-4268-AA1E-6B572F1F598C}"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13335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860E28-5FB5-4268-AA1E-6B572F1F598C}"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331012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60E28-5FB5-4268-AA1E-6B572F1F598C}" type="datetimeFigureOut">
              <a:rPr lang="en-GB" smtClean="0"/>
              <a:t>21/09/2021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10017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60E28-5FB5-4268-AA1E-6B572F1F598C}" type="datetimeFigureOut">
              <a:rPr lang="en-GB" smtClean="0"/>
              <a:t>21/09/2021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236655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60E28-5FB5-4268-AA1E-6B572F1F598C}" type="datetimeFigureOut">
              <a:rPr lang="en-GB" smtClean="0"/>
              <a:t>21/09/2021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144194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860E28-5FB5-4268-AA1E-6B572F1F598C}"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119356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860E28-5FB5-4268-AA1E-6B572F1F598C}"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E7BFE-78E1-41B1-8BFE-EAEC1806831A}" type="slidenum">
              <a:rPr lang="en-GB" smtClean="0"/>
              <a:t>‹#›</a:t>
            </a:fld>
            <a:endParaRPr lang="en-GB"/>
          </a:p>
        </p:txBody>
      </p:sp>
    </p:spTree>
    <p:extLst>
      <p:ext uri="{BB962C8B-B14F-4D97-AF65-F5344CB8AC3E}">
        <p14:creationId xmlns:p14="http://schemas.microsoft.com/office/powerpoint/2010/main" val="90750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60E28-5FB5-4268-AA1E-6B572F1F598C}" type="datetimeFigureOut">
              <a:rPr lang="en-GB" smtClean="0"/>
              <a:t>21/09/2021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E7BFE-78E1-41B1-8BFE-EAEC1806831A}" type="slidenum">
              <a:rPr lang="en-GB" smtClean="0"/>
              <a:t>‹#›</a:t>
            </a:fld>
            <a:endParaRPr lang="en-GB"/>
          </a:p>
        </p:txBody>
      </p:sp>
    </p:spTree>
    <p:extLst>
      <p:ext uri="{BB962C8B-B14F-4D97-AF65-F5344CB8AC3E}">
        <p14:creationId xmlns:p14="http://schemas.microsoft.com/office/powerpoint/2010/main" val="18408482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hyperlink" Target="https://www.nmc.org.uk/globalassets/sitedocuments/standards/standards-of-proficiency-for-midwives.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36.png"/><Relationship Id="rId3" Type="http://schemas.openxmlformats.org/officeDocument/2006/relationships/diagramLayout" Target="../diagrams/layout13.xml"/><Relationship Id="rId7" Type="http://schemas.openxmlformats.org/officeDocument/2006/relationships/image" Target="../media/image35.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1.png"/><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3.jpeg"/><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svg"/></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1.jpeg"/><Relationship Id="rId7" Type="http://schemas.openxmlformats.org/officeDocument/2006/relationships/diagramColors" Target="../diagrams/colors20.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53.jpeg"/><Relationship Id="rId4" Type="http://schemas.openxmlformats.org/officeDocument/2006/relationships/diagramData" Target="../diagrams/data20.xml"/><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56.png"/></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51.jpeg"/><Relationship Id="rId7" Type="http://schemas.openxmlformats.org/officeDocument/2006/relationships/diagramLayout" Target="../diagrams/layout2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Data" Target="../diagrams/data24.xml"/><Relationship Id="rId5" Type="http://schemas.openxmlformats.org/officeDocument/2006/relationships/image" Target="../media/image60.jpeg"/><Relationship Id="rId10" Type="http://schemas.microsoft.com/office/2007/relationships/diagramDrawing" Target="../diagrams/drawing24.xml"/><Relationship Id="rId4" Type="http://schemas.openxmlformats.org/officeDocument/2006/relationships/image" Target="../media/image59.png"/><Relationship Id="rId9" Type="http://schemas.openxmlformats.org/officeDocument/2006/relationships/diagramColors" Target="../diagrams/colors24.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onlinepare.ne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78.png"/><Relationship Id="rId7" Type="http://schemas.openxmlformats.org/officeDocument/2006/relationships/diagramQuickStyle" Target="../diagrams/quickStyle29.xm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79.png"/><Relationship Id="rId9" Type="http://schemas.microsoft.com/office/2007/relationships/diagramDrawing" Target="../diagrams/drawing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8"/>
            <a:ext cx="10515600" cy="2852737"/>
          </a:xfrm>
        </p:spPr>
        <p:txBody>
          <a:bodyPr anchor="b">
            <a:normAutofit/>
          </a:bodyPr>
          <a:lstStyle/>
          <a:p>
            <a:r>
              <a:rPr lang="en-GB" sz="4700">
                <a:solidFill>
                  <a:srgbClr val="002060"/>
                </a:solidFill>
              </a:rPr>
              <a:t>A Guide to using the</a:t>
            </a:r>
            <a:br>
              <a:rPr lang="en-GB" sz="4700">
                <a:solidFill>
                  <a:srgbClr val="002060"/>
                </a:solidFill>
              </a:rPr>
            </a:br>
            <a:r>
              <a:rPr lang="en-GB" sz="4700">
                <a:solidFill>
                  <a:srgbClr val="002060"/>
                </a:solidFill>
              </a:rPr>
              <a:t>Midwifery Ongoing Record of </a:t>
            </a:r>
            <a:br>
              <a:rPr lang="en-GB" sz="4700">
                <a:solidFill>
                  <a:srgbClr val="002060"/>
                </a:solidFill>
              </a:rPr>
            </a:br>
            <a:r>
              <a:rPr lang="en-GB" sz="4700">
                <a:solidFill>
                  <a:srgbClr val="002060"/>
                </a:solidFill>
              </a:rPr>
              <a:t>Achievement (MORA)</a:t>
            </a:r>
            <a:br>
              <a:rPr lang="en-GB" sz="4700">
                <a:solidFill>
                  <a:srgbClr val="002060"/>
                </a:solidFill>
              </a:rPr>
            </a:br>
            <a:r>
              <a:rPr lang="en-GB" sz="4700">
                <a:solidFill>
                  <a:srgbClr val="002060"/>
                </a:solidFill>
              </a:rPr>
              <a:t>for students and midwives</a:t>
            </a:r>
            <a:endParaRPr lang="en-GB" sz="4700">
              <a:solidFill>
                <a:srgbClr val="002060"/>
              </a:solidFill>
              <a:cs typeface="Calibri Light"/>
            </a:endParaRPr>
          </a:p>
        </p:txBody>
      </p:sp>
      <p:sp>
        <p:nvSpPr>
          <p:cNvPr id="5" name="Subtitle 4"/>
          <p:cNvSpPr>
            <a:spLocks noGrp="1"/>
          </p:cNvSpPr>
          <p:nvPr>
            <p:ph type="body" idx="1"/>
          </p:nvPr>
        </p:nvSpPr>
        <p:spPr>
          <a:xfrm>
            <a:off x="831850" y="4589463"/>
            <a:ext cx="10515600" cy="1500187"/>
          </a:xfrm>
        </p:spPr>
        <p:txBody>
          <a:bodyPr vert="horz" lIns="91440" tIns="45720" rIns="91440" bIns="45720" rtlCol="0" anchor="t">
            <a:normAutofit fontScale="92500" lnSpcReduction="10000"/>
          </a:bodyPr>
          <a:lstStyle/>
          <a:p>
            <a:endParaRPr lang="en-GB" dirty="0"/>
          </a:p>
          <a:p>
            <a:r>
              <a:rPr lang="en-GB" dirty="0"/>
              <a:t>This Guide is developed from the original MORA guide </a:t>
            </a:r>
            <a:r>
              <a:rPr lang="en-GB" sz="1600" dirty="0"/>
              <a:t>(MPAC &amp; Gillman, 2020)</a:t>
            </a:r>
          </a:p>
          <a:p>
            <a:pPr fontAlgn="base"/>
            <a:r>
              <a:rPr lang="en-GB" sz="1700" dirty="0"/>
              <a:t>(McNamara, S., &amp; Beacock, M., 2021)​</a:t>
            </a:r>
          </a:p>
          <a:p>
            <a:pPr fontAlgn="base"/>
            <a:r>
              <a:rPr lang="en-GB" sz="1700" dirty="0"/>
              <a:t>Liverpool John Moores University </a:t>
            </a:r>
            <a:endParaRPr lang="en-GB" sz="1700" dirty="0">
              <a:cs typeface="Calibri"/>
            </a:endParaRPr>
          </a:p>
          <a:p>
            <a:endParaRPr lang="en-GB" dirty="0"/>
          </a:p>
        </p:txBody>
      </p:sp>
      <p:pic>
        <p:nvPicPr>
          <p:cNvPr id="2" name="Picture 2">
            <a:extLst>
              <a:ext uri="{FF2B5EF4-FFF2-40B4-BE49-F238E27FC236}">
                <a16:creationId xmlns:a16="http://schemas.microsoft.com/office/drawing/2014/main" id="{5243878B-EF7E-482C-90E3-FC27628B159A}"/>
              </a:ext>
            </a:extLst>
          </p:cNvPr>
          <p:cNvPicPr>
            <a:picLocks noChangeAspect="1"/>
          </p:cNvPicPr>
          <p:nvPr/>
        </p:nvPicPr>
        <p:blipFill>
          <a:blip r:embed="rId2"/>
          <a:stretch>
            <a:fillRect/>
          </a:stretch>
        </p:blipFill>
        <p:spPr>
          <a:xfrm>
            <a:off x="9629722" y="254427"/>
            <a:ext cx="1800225" cy="2543175"/>
          </a:xfrm>
          <a:prstGeom prst="rect">
            <a:avLst/>
          </a:prstGeom>
          <a:ln>
            <a:solidFill>
              <a:srgbClr val="002060"/>
            </a:solidFill>
          </a:ln>
        </p:spPr>
      </p:pic>
      <p:pic>
        <p:nvPicPr>
          <p:cNvPr id="3" name="Picture 5" descr="Graphical user interface, application, Teams&#10;&#10;Description automatically generated">
            <a:extLst>
              <a:ext uri="{FF2B5EF4-FFF2-40B4-BE49-F238E27FC236}">
                <a16:creationId xmlns:a16="http://schemas.microsoft.com/office/drawing/2014/main" id="{54FD9591-F130-4158-AEF0-0A5D9112D48F}"/>
              </a:ext>
            </a:extLst>
          </p:cNvPr>
          <p:cNvPicPr>
            <a:picLocks noChangeAspect="1"/>
          </p:cNvPicPr>
          <p:nvPr/>
        </p:nvPicPr>
        <p:blipFill>
          <a:blip r:embed="rId3"/>
          <a:stretch>
            <a:fillRect/>
          </a:stretch>
        </p:blipFill>
        <p:spPr>
          <a:xfrm>
            <a:off x="8359967" y="3014787"/>
            <a:ext cx="2743200" cy="1434353"/>
          </a:xfrm>
          <a:prstGeom prst="rect">
            <a:avLst/>
          </a:prstGeom>
        </p:spPr>
      </p:pic>
      <p:pic>
        <p:nvPicPr>
          <p:cNvPr id="6" name="Picture 6">
            <a:extLst>
              <a:ext uri="{FF2B5EF4-FFF2-40B4-BE49-F238E27FC236}">
                <a16:creationId xmlns:a16="http://schemas.microsoft.com/office/drawing/2014/main" id="{DA21ACDB-1BDC-4A80-9D1B-65FA49B43064}"/>
              </a:ext>
            </a:extLst>
          </p:cNvPr>
          <p:cNvPicPr>
            <a:picLocks noChangeAspect="1"/>
          </p:cNvPicPr>
          <p:nvPr/>
        </p:nvPicPr>
        <p:blipFill>
          <a:blip r:embed="rId4"/>
          <a:stretch>
            <a:fillRect/>
          </a:stretch>
        </p:blipFill>
        <p:spPr>
          <a:xfrm>
            <a:off x="6744158" y="1422812"/>
            <a:ext cx="2743200" cy="1111268"/>
          </a:xfrm>
          <a:prstGeom prst="rect">
            <a:avLst/>
          </a:prstGeom>
        </p:spPr>
      </p:pic>
    </p:spTree>
    <p:extLst>
      <p:ext uri="{BB962C8B-B14F-4D97-AF65-F5344CB8AC3E}">
        <p14:creationId xmlns:p14="http://schemas.microsoft.com/office/powerpoint/2010/main" val="297750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a:solidFill>
                  <a:srgbClr val="002060"/>
                </a:solidFill>
              </a:rPr>
              <a:t>Key MORA elements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7996150"/>
              </p:ext>
            </p:extLst>
          </p:nvPr>
        </p:nvGraphicFramePr>
        <p:xfrm>
          <a:off x="139460" y="1061049"/>
          <a:ext cx="11825377" cy="544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3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A077-0FB2-4808-BD93-CA117175296B}"/>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NMC Proficiencies relate to: </a:t>
            </a:r>
            <a:endParaRPr lang="en-US">
              <a:solidFill>
                <a:srgbClr val="002060"/>
              </a:solidFill>
              <a:cs typeface="Calibri Light"/>
            </a:endParaRPr>
          </a:p>
        </p:txBody>
      </p:sp>
      <p:graphicFrame>
        <p:nvGraphicFramePr>
          <p:cNvPr id="5" name="Content Placeholder 2">
            <a:extLst>
              <a:ext uri="{FF2B5EF4-FFF2-40B4-BE49-F238E27FC236}">
                <a16:creationId xmlns:a16="http://schemas.microsoft.com/office/drawing/2014/main" id="{4914612B-9E08-4C99-9B59-3C07839A3809}"/>
              </a:ext>
            </a:extLst>
          </p:cNvPr>
          <p:cNvGraphicFramePr>
            <a:graphicFrameLocks noGrp="1"/>
          </p:cNvGraphicFramePr>
          <p:nvPr>
            <p:ph idx="1"/>
            <p:extLst>
              <p:ext uri="{D42A27DB-BD31-4B8C-83A1-F6EECF244321}">
                <p14:modId xmlns:p14="http://schemas.microsoft.com/office/powerpoint/2010/main" val="4148843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8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3B0B-1FDA-4D8C-B309-B3A24852BF0F}"/>
              </a:ext>
            </a:extLst>
          </p:cNvPr>
          <p:cNvSpPr>
            <a:spLocks noGrp="1"/>
          </p:cNvSpPr>
          <p:nvPr>
            <p:ph type="title"/>
          </p:nvPr>
        </p:nvSpPr>
        <p:spPr>
          <a:xfrm>
            <a:off x="465977" y="-304800"/>
            <a:ext cx="4507331" cy="1600200"/>
          </a:xfrm>
        </p:spPr>
        <p:txBody>
          <a:bodyPr anchor="b">
            <a:normAutofit/>
          </a:bodyPr>
          <a:lstStyle/>
          <a:p>
            <a:r>
              <a:rPr lang="en-US" sz="4400">
                <a:solidFill>
                  <a:srgbClr val="002060"/>
                </a:solidFill>
              </a:rPr>
              <a:t>NMC Proficiencies</a:t>
            </a:r>
            <a:endParaRPr lang="en-US" sz="4400">
              <a:solidFill>
                <a:srgbClr val="002060"/>
              </a:solidFill>
              <a:cs typeface="Calibri Light"/>
            </a:endParaRPr>
          </a:p>
        </p:txBody>
      </p:sp>
      <p:sp>
        <p:nvSpPr>
          <p:cNvPr id="3" name="Content Placeholder 2">
            <a:extLst>
              <a:ext uri="{FF2B5EF4-FFF2-40B4-BE49-F238E27FC236}">
                <a16:creationId xmlns:a16="http://schemas.microsoft.com/office/drawing/2014/main" id="{04DA95D4-F90B-469D-9DF2-78216AE137F1}"/>
              </a:ext>
            </a:extLst>
          </p:cNvPr>
          <p:cNvSpPr>
            <a:spLocks noGrp="1"/>
          </p:cNvSpPr>
          <p:nvPr>
            <p:ph idx="1"/>
          </p:nvPr>
        </p:nvSpPr>
        <p:spPr>
          <a:xfrm>
            <a:off x="5642718" y="1067319"/>
            <a:ext cx="6172200" cy="5795778"/>
          </a:xfrm>
        </p:spPr>
        <p:txBody>
          <a:bodyPr vert="horz" lIns="91440" tIns="45720" rIns="91440" bIns="45720" rtlCol="0" anchor="t">
            <a:normAutofit/>
          </a:bodyPr>
          <a:lstStyle/>
          <a:p>
            <a:endParaRPr lang="en-US" sz="2200"/>
          </a:p>
          <a:p>
            <a:r>
              <a:rPr lang="en-US" sz="2200">
                <a:solidFill>
                  <a:srgbClr val="002060"/>
                </a:solidFill>
              </a:rPr>
              <a:t>The proficiencies can be assessed in a range of placements as part of a continuous assessment process</a:t>
            </a:r>
            <a:endParaRPr lang="en-US" sz="2200">
              <a:solidFill>
                <a:srgbClr val="002060"/>
              </a:solidFill>
              <a:cs typeface="Calibri"/>
            </a:endParaRPr>
          </a:p>
          <a:p>
            <a:endParaRPr lang="en-US" sz="2200">
              <a:solidFill>
                <a:srgbClr val="002060"/>
              </a:solidFill>
            </a:endParaRPr>
          </a:p>
          <a:p>
            <a:r>
              <a:rPr lang="en-US" sz="2200">
                <a:solidFill>
                  <a:srgbClr val="002060"/>
                </a:solidFill>
              </a:rPr>
              <a:t>Proficiencies should not be viewed as separate elements but reflect the continuum of care provided in partnership with women and their families </a:t>
            </a:r>
            <a:endParaRPr lang="en-US" sz="2200">
              <a:solidFill>
                <a:srgbClr val="002060"/>
              </a:solidFill>
              <a:cs typeface="Calibri"/>
            </a:endParaRPr>
          </a:p>
          <a:p>
            <a:endParaRPr lang="en-US" sz="2200">
              <a:solidFill>
                <a:srgbClr val="002060"/>
              </a:solidFill>
            </a:endParaRPr>
          </a:p>
          <a:p>
            <a:r>
              <a:rPr lang="en-US" sz="2200">
                <a:solidFill>
                  <a:srgbClr val="002060"/>
                </a:solidFill>
              </a:rPr>
              <a:t>During each year of the </a:t>
            </a:r>
            <a:r>
              <a:rPr lang="en-US" sz="2200" err="1">
                <a:solidFill>
                  <a:srgbClr val="002060"/>
                </a:solidFill>
              </a:rPr>
              <a:t>programme</a:t>
            </a:r>
            <a:r>
              <a:rPr lang="en-US" sz="2200">
                <a:solidFill>
                  <a:srgbClr val="002060"/>
                </a:solidFill>
              </a:rPr>
              <a:t>, students are expected to engage at varying levels appropriate to their knowledge, understanding and level of study (see next slide)</a:t>
            </a:r>
            <a:endParaRPr lang="en-US" sz="2200">
              <a:solidFill>
                <a:srgbClr val="002060"/>
              </a:solidFill>
              <a:cs typeface="Calibri"/>
            </a:endParaRPr>
          </a:p>
        </p:txBody>
      </p:sp>
      <p:sp>
        <p:nvSpPr>
          <p:cNvPr id="8" name="Text Placeholder 3">
            <a:extLst>
              <a:ext uri="{FF2B5EF4-FFF2-40B4-BE49-F238E27FC236}">
                <a16:creationId xmlns:a16="http://schemas.microsoft.com/office/drawing/2014/main" id="{EC37942C-B185-47E6-9CCD-18BB5F60E547}"/>
              </a:ext>
            </a:extLst>
          </p:cNvPr>
          <p:cNvSpPr>
            <a:spLocks noGrp="1"/>
          </p:cNvSpPr>
          <p:nvPr>
            <p:ph type="body" sz="half" idx="2"/>
          </p:nvPr>
        </p:nvSpPr>
        <p:spPr>
          <a:xfrm>
            <a:off x="465978" y="4817852"/>
            <a:ext cx="4564840" cy="1554343"/>
          </a:xfrm>
          <a:ln>
            <a:solidFill>
              <a:srgbClr val="4472C4"/>
            </a:solidFill>
          </a:ln>
        </p:spPr>
        <p:txBody>
          <a:bodyPr vert="horz" lIns="91440" tIns="45720" rIns="91440" bIns="45720" rtlCol="0" anchor="t">
            <a:normAutofit/>
          </a:bodyPr>
          <a:lstStyle/>
          <a:p>
            <a:r>
              <a:rPr lang="en-US">
                <a:ea typeface="+mn-lt"/>
                <a:cs typeface="+mn-lt"/>
              </a:rPr>
              <a:t>NMC (2019) </a:t>
            </a:r>
            <a:r>
              <a:rPr lang="en-US">
                <a:ea typeface="+mn-lt"/>
                <a:cs typeface="+mn-lt"/>
                <a:hlinkClick r:id="rId3"/>
              </a:rPr>
              <a:t>https://www.nmc.org.uk/globalassets/sitedocuments/standards/standards-of-proficiency-for-midwives.pdf</a:t>
            </a:r>
            <a:endParaRPr lang="en-US"/>
          </a:p>
        </p:txBody>
      </p:sp>
      <p:pic>
        <p:nvPicPr>
          <p:cNvPr id="4" name="Picture 4" descr="A picture containing diagram&#10;&#10;Description automatically generated">
            <a:extLst>
              <a:ext uri="{FF2B5EF4-FFF2-40B4-BE49-F238E27FC236}">
                <a16:creationId xmlns:a16="http://schemas.microsoft.com/office/drawing/2014/main" id="{4300EE20-82BE-4EDB-AF8B-6F2AE470D978}"/>
              </a:ext>
            </a:extLst>
          </p:cNvPr>
          <p:cNvPicPr>
            <a:picLocks noChangeAspect="1"/>
          </p:cNvPicPr>
          <p:nvPr/>
        </p:nvPicPr>
        <p:blipFill>
          <a:blip r:embed="rId4"/>
          <a:stretch>
            <a:fillRect/>
          </a:stretch>
        </p:blipFill>
        <p:spPr>
          <a:xfrm>
            <a:off x="468701" y="1495188"/>
            <a:ext cx="4583502" cy="3191888"/>
          </a:xfrm>
          <a:prstGeom prst="rect">
            <a:avLst/>
          </a:prstGeom>
          <a:ln>
            <a:solidFill>
              <a:srgbClr val="4472C4"/>
            </a:solidFill>
          </a:ln>
        </p:spPr>
      </p:pic>
    </p:spTree>
    <p:extLst>
      <p:ext uri="{BB962C8B-B14F-4D97-AF65-F5344CB8AC3E}">
        <p14:creationId xmlns:p14="http://schemas.microsoft.com/office/powerpoint/2010/main" val="256870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rgbClr val="002060"/>
                </a:solidFill>
              </a:rPr>
              <a:t>Expected level of engagement (year specific)</a:t>
            </a:r>
            <a:br>
              <a:rPr lang="en-GB">
                <a:solidFill>
                  <a:srgbClr val="002060"/>
                </a:solidFill>
              </a:rPr>
            </a:br>
            <a:r>
              <a:rPr lang="en-GB" sz="2000">
                <a:solidFill>
                  <a:srgbClr val="002060"/>
                </a:solidFill>
              </a:rPr>
              <a:t>(Proficiencies remain the same throughout)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2130078"/>
              </p:ext>
            </p:extLst>
          </p:nvPr>
        </p:nvGraphicFramePr>
        <p:xfrm>
          <a:off x="1035424" y="1816660"/>
          <a:ext cx="10515600" cy="451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1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DF7E-E47B-42FF-9DA4-12042898E096}"/>
              </a:ext>
            </a:extLst>
          </p:cNvPr>
          <p:cNvSpPr>
            <a:spLocks noGrp="1"/>
          </p:cNvSpPr>
          <p:nvPr>
            <p:ph type="title"/>
          </p:nvPr>
        </p:nvSpPr>
        <p:spPr>
          <a:xfrm>
            <a:off x="899652" y="1188576"/>
            <a:ext cx="10171471" cy="1325563"/>
          </a:xfrm>
        </p:spPr>
        <p:txBody>
          <a:bodyPr>
            <a:normAutofit fontScale="90000"/>
          </a:bodyPr>
          <a:lstStyle/>
          <a:p>
            <a:r>
              <a:rPr lang="en-US">
                <a:solidFill>
                  <a:schemeClr val="bg2">
                    <a:lumMod val="25000"/>
                  </a:schemeClr>
                </a:solidFill>
                <a:cs typeface="Calibri Light"/>
              </a:rPr>
              <a:t>The student journey and MORA ensures that </a:t>
            </a:r>
            <a:r>
              <a:rPr lang="en-US">
                <a:solidFill>
                  <a:schemeClr val="bg2">
                    <a:lumMod val="25000"/>
                  </a:schemeClr>
                </a:solidFill>
                <a:ea typeface="+mj-lt"/>
                <a:cs typeface="+mj-lt"/>
              </a:rPr>
              <a:t>a broad range of proficiencies are met across the NMC (2019) domains</a:t>
            </a:r>
            <a:br>
              <a:rPr lang="en-US">
                <a:solidFill>
                  <a:schemeClr val="bg2">
                    <a:lumMod val="25000"/>
                  </a:schemeClr>
                </a:solidFill>
                <a:ea typeface="+mj-lt"/>
                <a:cs typeface="+mj-lt"/>
              </a:rPr>
            </a:br>
            <a:endParaRPr lang="en-US"/>
          </a:p>
        </p:txBody>
      </p:sp>
      <p:graphicFrame>
        <p:nvGraphicFramePr>
          <p:cNvPr id="5" name="Content Placeholder 4">
            <a:extLst>
              <a:ext uri="{FF2B5EF4-FFF2-40B4-BE49-F238E27FC236}">
                <a16:creationId xmlns:a16="http://schemas.microsoft.com/office/drawing/2014/main" id="{813B4547-87AB-4081-9775-8F240AA8073A}"/>
              </a:ext>
            </a:extLst>
          </p:cNvPr>
          <p:cNvGraphicFramePr>
            <a:graphicFrameLocks noGrp="1"/>
          </p:cNvGraphicFramePr>
          <p:nvPr>
            <p:ph idx="1"/>
            <p:extLst>
              <p:ext uri="{D42A27DB-BD31-4B8C-83A1-F6EECF244321}">
                <p14:modId xmlns:p14="http://schemas.microsoft.com/office/powerpoint/2010/main" val="4270390102"/>
              </p:ext>
            </p:extLst>
          </p:nvPr>
        </p:nvGraphicFramePr>
        <p:xfrm>
          <a:off x="1007805" y="3084871"/>
          <a:ext cx="9888840" cy="3204234"/>
        </p:xfrm>
        <a:graphic>
          <a:graphicData uri="http://schemas.openxmlformats.org/drawingml/2006/table">
            <a:tbl>
              <a:tblPr firstRow="1" firstCol="1" bandRow="1">
                <a:tableStyleId>{5C22544A-7EE6-4342-B048-85BDC9FD1C3A}</a:tableStyleId>
              </a:tblPr>
              <a:tblGrid>
                <a:gridCol w="1932477">
                  <a:extLst>
                    <a:ext uri="{9D8B030D-6E8A-4147-A177-3AD203B41FA5}">
                      <a16:colId xmlns:a16="http://schemas.microsoft.com/office/drawing/2014/main" val="2560231472"/>
                    </a:ext>
                  </a:extLst>
                </a:gridCol>
                <a:gridCol w="7956363">
                  <a:extLst>
                    <a:ext uri="{9D8B030D-6E8A-4147-A177-3AD203B41FA5}">
                      <a16:colId xmlns:a16="http://schemas.microsoft.com/office/drawing/2014/main" val="3366927188"/>
                    </a:ext>
                  </a:extLst>
                </a:gridCol>
              </a:tblGrid>
              <a:tr h="589935">
                <a:tc>
                  <a:txBody>
                    <a:bodyPr/>
                    <a:lstStyle/>
                    <a:p>
                      <a:pPr algn="ctr"/>
                      <a:r>
                        <a:rPr lang="en-US" sz="1800">
                          <a:effectLst/>
                        </a:rPr>
                        <a:t>Domains</a:t>
                      </a:r>
                    </a:p>
                  </a:txBody>
                  <a:tcPr marL="68580" marR="68580" marT="0" marB="0"/>
                </a:tc>
                <a:tc>
                  <a:txBody>
                    <a:bodyPr/>
                    <a:lstStyle/>
                    <a:p>
                      <a:pPr algn="just"/>
                      <a:endParaRPr lang="en-US" sz="1800">
                        <a:effectLst/>
                      </a:endParaRPr>
                    </a:p>
                  </a:txBody>
                  <a:tcPr marL="68580" marR="68580" marT="0" marB="0"/>
                </a:tc>
                <a:extLst>
                  <a:ext uri="{0D108BD9-81ED-4DB2-BD59-A6C34878D82A}">
                    <a16:rowId xmlns:a16="http://schemas.microsoft.com/office/drawing/2014/main" val="3078354403"/>
                  </a:ext>
                </a:extLst>
              </a:tr>
              <a:tr h="411219">
                <a:tc>
                  <a:txBody>
                    <a:bodyPr/>
                    <a:lstStyle/>
                    <a:p>
                      <a:pPr algn="ctr"/>
                      <a:r>
                        <a:rPr lang="en-US" sz="1800">
                          <a:effectLst/>
                        </a:rPr>
                        <a:t>1</a:t>
                      </a:r>
                    </a:p>
                  </a:txBody>
                  <a:tcPr marL="68580" marR="68580" marT="0" marB="0"/>
                </a:tc>
                <a:tc>
                  <a:txBody>
                    <a:bodyPr/>
                    <a:lstStyle/>
                    <a:p>
                      <a:pPr algn="just"/>
                      <a:r>
                        <a:rPr lang="en-US" sz="1800">
                          <a:effectLst/>
                        </a:rPr>
                        <a:t>Being an accountable, autonomous, professional midwife</a:t>
                      </a:r>
                    </a:p>
                  </a:txBody>
                  <a:tcPr marL="68580" marR="68580" marT="0" marB="0"/>
                </a:tc>
                <a:extLst>
                  <a:ext uri="{0D108BD9-81ED-4DB2-BD59-A6C34878D82A}">
                    <a16:rowId xmlns:a16="http://schemas.microsoft.com/office/drawing/2014/main" val="3625593889"/>
                  </a:ext>
                </a:extLst>
              </a:tr>
              <a:tr h="420783">
                <a:tc>
                  <a:txBody>
                    <a:bodyPr/>
                    <a:lstStyle/>
                    <a:p>
                      <a:pPr algn="ctr"/>
                      <a:r>
                        <a:rPr lang="en-US" sz="1800">
                          <a:effectLst/>
                        </a:rPr>
                        <a:t>2</a:t>
                      </a:r>
                    </a:p>
                  </a:txBody>
                  <a:tcPr marL="68580" marR="68580" marT="0" marB="0"/>
                </a:tc>
                <a:tc>
                  <a:txBody>
                    <a:bodyPr/>
                    <a:lstStyle/>
                    <a:p>
                      <a:pPr algn="just"/>
                      <a:r>
                        <a:rPr lang="en-US" sz="1800">
                          <a:effectLst/>
                        </a:rPr>
                        <a:t>Safe  and  effective  midwifery  care:  promoting   and   providing continuity of care and carer</a:t>
                      </a:r>
                    </a:p>
                  </a:txBody>
                  <a:tcPr marL="68580" marR="68580" marT="0" marB="0"/>
                </a:tc>
                <a:extLst>
                  <a:ext uri="{0D108BD9-81ED-4DB2-BD59-A6C34878D82A}">
                    <a16:rowId xmlns:a16="http://schemas.microsoft.com/office/drawing/2014/main" val="10657314"/>
                  </a:ext>
                </a:extLst>
              </a:tr>
              <a:tr h="420783">
                <a:tc>
                  <a:txBody>
                    <a:bodyPr/>
                    <a:lstStyle/>
                    <a:p>
                      <a:pPr algn="ctr"/>
                      <a:r>
                        <a:rPr lang="en-US" sz="1800">
                          <a:effectLst/>
                        </a:rPr>
                        <a:t>3</a:t>
                      </a:r>
                    </a:p>
                  </a:txBody>
                  <a:tcPr marL="68580" marR="68580" marT="0" marB="0"/>
                </a:tc>
                <a:tc>
                  <a:txBody>
                    <a:bodyPr/>
                    <a:lstStyle/>
                    <a:p>
                      <a:pPr algn="just"/>
                      <a:r>
                        <a:rPr lang="en-US" sz="1800">
                          <a:effectLst/>
                        </a:rPr>
                        <a:t>Universal care for all women and newborn infants</a:t>
                      </a:r>
                    </a:p>
                  </a:txBody>
                  <a:tcPr marL="68580" marR="68580" marT="0" marB="0"/>
                </a:tc>
                <a:extLst>
                  <a:ext uri="{0D108BD9-81ED-4DB2-BD59-A6C34878D82A}">
                    <a16:rowId xmlns:a16="http://schemas.microsoft.com/office/drawing/2014/main" val="2595893060"/>
                  </a:ext>
                </a:extLst>
              </a:tr>
              <a:tr h="411219">
                <a:tc>
                  <a:txBody>
                    <a:bodyPr/>
                    <a:lstStyle/>
                    <a:p>
                      <a:pPr algn="ctr"/>
                      <a:r>
                        <a:rPr lang="en-US" sz="1800">
                          <a:effectLst/>
                        </a:rPr>
                        <a:t>4</a:t>
                      </a:r>
                    </a:p>
                  </a:txBody>
                  <a:tcPr marL="68580" marR="68580" marT="0" marB="0"/>
                </a:tc>
                <a:tc>
                  <a:txBody>
                    <a:bodyPr/>
                    <a:lstStyle/>
                    <a:p>
                      <a:pPr algn="just"/>
                      <a:r>
                        <a:rPr lang="en-US" sz="1800">
                          <a:effectLst/>
                        </a:rPr>
                        <a:t>Additional care for women and newborn infants with complications</a:t>
                      </a:r>
                    </a:p>
                  </a:txBody>
                  <a:tcPr marL="68580" marR="68580" marT="0" marB="0"/>
                </a:tc>
                <a:extLst>
                  <a:ext uri="{0D108BD9-81ED-4DB2-BD59-A6C34878D82A}">
                    <a16:rowId xmlns:a16="http://schemas.microsoft.com/office/drawing/2014/main" val="636523357"/>
                  </a:ext>
                </a:extLst>
              </a:tr>
              <a:tr h="411219">
                <a:tc>
                  <a:txBody>
                    <a:bodyPr/>
                    <a:lstStyle/>
                    <a:p>
                      <a:pPr algn="ctr"/>
                      <a:r>
                        <a:rPr lang="en-US" sz="1800">
                          <a:effectLst/>
                        </a:rPr>
                        <a:t>5</a:t>
                      </a:r>
                    </a:p>
                  </a:txBody>
                  <a:tcPr marL="68580" marR="68580" marT="0" marB="0"/>
                </a:tc>
                <a:tc>
                  <a:txBody>
                    <a:bodyPr/>
                    <a:lstStyle/>
                    <a:p>
                      <a:pPr algn="just"/>
                      <a:r>
                        <a:rPr lang="en-US" sz="1800">
                          <a:effectLst/>
                        </a:rPr>
                        <a:t>Promoting excellence: the midwife as colleague, scholar and leader</a:t>
                      </a:r>
                    </a:p>
                  </a:txBody>
                  <a:tcPr marL="68580" marR="68580" marT="0" marB="0"/>
                </a:tc>
                <a:extLst>
                  <a:ext uri="{0D108BD9-81ED-4DB2-BD59-A6C34878D82A}">
                    <a16:rowId xmlns:a16="http://schemas.microsoft.com/office/drawing/2014/main" val="3155566380"/>
                  </a:ext>
                </a:extLst>
              </a:tr>
              <a:tr h="411219">
                <a:tc>
                  <a:txBody>
                    <a:bodyPr/>
                    <a:lstStyle/>
                    <a:p>
                      <a:pPr algn="ctr"/>
                      <a:r>
                        <a:rPr lang="en-US" sz="1800">
                          <a:effectLst/>
                        </a:rPr>
                        <a:t>6</a:t>
                      </a:r>
                    </a:p>
                  </a:txBody>
                  <a:tcPr marL="68580" marR="68580" marT="0" marB="0"/>
                </a:tc>
                <a:tc>
                  <a:txBody>
                    <a:bodyPr/>
                    <a:lstStyle/>
                    <a:p>
                      <a:pPr algn="just"/>
                      <a:r>
                        <a:rPr lang="en-US" sz="1800">
                          <a:effectLst/>
                        </a:rPr>
                        <a:t>The midwife as skilled practitioner</a:t>
                      </a:r>
                    </a:p>
                  </a:txBody>
                  <a:tcPr marL="68580" marR="68580" marT="0" marB="0"/>
                </a:tc>
                <a:extLst>
                  <a:ext uri="{0D108BD9-81ED-4DB2-BD59-A6C34878D82A}">
                    <a16:rowId xmlns:a16="http://schemas.microsoft.com/office/drawing/2014/main" val="2890877090"/>
                  </a:ext>
                </a:extLst>
              </a:tr>
            </a:tbl>
          </a:graphicData>
        </a:graphic>
      </p:graphicFrame>
    </p:spTree>
    <p:extLst>
      <p:ext uri="{BB962C8B-B14F-4D97-AF65-F5344CB8AC3E}">
        <p14:creationId xmlns:p14="http://schemas.microsoft.com/office/powerpoint/2010/main" val="187862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8D95-020F-48C1-A5EB-9C207DE079BB}"/>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How many Proficiencies are needed?</a:t>
            </a:r>
            <a:r>
              <a:rPr lang="en-US"/>
              <a:t> </a:t>
            </a:r>
          </a:p>
        </p:txBody>
      </p:sp>
      <p:graphicFrame>
        <p:nvGraphicFramePr>
          <p:cNvPr id="5" name="Content Placeholder 2">
            <a:extLst>
              <a:ext uri="{FF2B5EF4-FFF2-40B4-BE49-F238E27FC236}">
                <a16:creationId xmlns:a16="http://schemas.microsoft.com/office/drawing/2014/main" id="{03E9D580-4517-4B89-BDB8-AB1B12544199}"/>
              </a:ext>
            </a:extLst>
          </p:cNvPr>
          <p:cNvGraphicFramePr>
            <a:graphicFrameLocks noGrp="1"/>
          </p:cNvGraphicFramePr>
          <p:nvPr>
            <p:ph idx="1"/>
            <p:extLst>
              <p:ext uri="{D42A27DB-BD31-4B8C-83A1-F6EECF244321}">
                <p14:modId xmlns:p14="http://schemas.microsoft.com/office/powerpoint/2010/main" val="2084552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39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178-C3AE-4D52-90C8-379F8C7314D8}"/>
              </a:ext>
            </a:extLst>
          </p:cNvPr>
          <p:cNvSpPr>
            <a:spLocks noGrp="1"/>
          </p:cNvSpPr>
          <p:nvPr>
            <p:ph type="title"/>
          </p:nvPr>
        </p:nvSpPr>
        <p:spPr>
          <a:xfrm>
            <a:off x="278397" y="673349"/>
            <a:ext cx="2932416" cy="4001392"/>
          </a:xfrm>
        </p:spPr>
        <p:txBody>
          <a:bodyPr>
            <a:normAutofit/>
          </a:bodyPr>
          <a:lstStyle/>
          <a:p>
            <a:r>
              <a:rPr lang="en-GB" sz="4000" dirty="0"/>
              <a:t>LJMU MORA Proficiencies required for each year</a:t>
            </a:r>
          </a:p>
        </p:txBody>
      </p:sp>
      <p:sp>
        <p:nvSpPr>
          <p:cNvPr id="5" name="Rectangle 1">
            <a:extLst>
              <a:ext uri="{FF2B5EF4-FFF2-40B4-BE49-F238E27FC236}">
                <a16:creationId xmlns:a16="http://schemas.microsoft.com/office/drawing/2014/main" id="{9ABA577C-CE0B-408C-AEBF-8824C75C5E5B}"/>
              </a:ext>
            </a:extLst>
          </p:cNvPr>
          <p:cNvSpPr>
            <a:spLocks noChangeArrowheads="1"/>
          </p:cNvSpPr>
          <p:nvPr/>
        </p:nvSpPr>
        <p:spPr bwMode="auto">
          <a:xfrm>
            <a:off x="-2219941" y="-1135535"/>
            <a:ext cx="144119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AC30E180-73BB-4CFA-97AB-6EB11B8DBD7E}"/>
              </a:ext>
            </a:extLst>
          </p:cNvPr>
          <p:cNvSpPr>
            <a:spLocks noChangeArrowheads="1"/>
          </p:cNvSpPr>
          <p:nvPr/>
        </p:nvSpPr>
        <p:spPr bwMode="auto">
          <a:xfrm>
            <a:off x="278397" y="1060211"/>
            <a:ext cx="1792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739D4E3-E916-4A36-B856-6DF2FDFFA5EE}"/>
              </a:ext>
            </a:extLst>
          </p:cNvPr>
          <p:cNvPicPr>
            <a:picLocks noChangeAspect="1"/>
          </p:cNvPicPr>
          <p:nvPr/>
        </p:nvPicPr>
        <p:blipFill>
          <a:blip r:embed="rId2"/>
          <a:stretch>
            <a:fillRect/>
          </a:stretch>
        </p:blipFill>
        <p:spPr>
          <a:xfrm>
            <a:off x="278397" y="243772"/>
            <a:ext cx="2237219" cy="1327781"/>
          </a:xfrm>
          <a:prstGeom prst="rect">
            <a:avLst/>
          </a:prstGeom>
        </p:spPr>
      </p:pic>
      <p:graphicFrame>
        <p:nvGraphicFramePr>
          <p:cNvPr id="6" name="Content Placeholder 5">
            <a:extLst>
              <a:ext uri="{FF2B5EF4-FFF2-40B4-BE49-F238E27FC236}">
                <a16:creationId xmlns:a16="http://schemas.microsoft.com/office/drawing/2014/main" id="{CA82AD5B-D9AB-46A9-8D14-03FEC582119A}"/>
              </a:ext>
            </a:extLst>
          </p:cNvPr>
          <p:cNvGraphicFramePr>
            <a:graphicFrameLocks noGrp="1"/>
          </p:cNvGraphicFramePr>
          <p:nvPr>
            <p:ph idx="1"/>
            <p:extLst>
              <p:ext uri="{D42A27DB-BD31-4B8C-83A1-F6EECF244321}">
                <p14:modId xmlns:p14="http://schemas.microsoft.com/office/powerpoint/2010/main" val="186686556"/>
              </p:ext>
            </p:extLst>
          </p:nvPr>
        </p:nvGraphicFramePr>
        <p:xfrm>
          <a:off x="3503221" y="907662"/>
          <a:ext cx="8076833" cy="5528768"/>
        </p:xfrm>
        <a:graphic>
          <a:graphicData uri="http://schemas.openxmlformats.org/drawingml/2006/table">
            <a:tbl>
              <a:tblPr firstRow="1" firstCol="1" bandRow="1"/>
              <a:tblGrid>
                <a:gridCol w="2188415">
                  <a:extLst>
                    <a:ext uri="{9D8B030D-6E8A-4147-A177-3AD203B41FA5}">
                      <a16:colId xmlns:a16="http://schemas.microsoft.com/office/drawing/2014/main" val="2119711137"/>
                    </a:ext>
                  </a:extLst>
                </a:gridCol>
                <a:gridCol w="719837">
                  <a:extLst>
                    <a:ext uri="{9D8B030D-6E8A-4147-A177-3AD203B41FA5}">
                      <a16:colId xmlns:a16="http://schemas.microsoft.com/office/drawing/2014/main" val="1586119624"/>
                    </a:ext>
                  </a:extLst>
                </a:gridCol>
                <a:gridCol w="719837">
                  <a:extLst>
                    <a:ext uri="{9D8B030D-6E8A-4147-A177-3AD203B41FA5}">
                      <a16:colId xmlns:a16="http://schemas.microsoft.com/office/drawing/2014/main" val="1711726486"/>
                    </a:ext>
                  </a:extLst>
                </a:gridCol>
                <a:gridCol w="719837">
                  <a:extLst>
                    <a:ext uri="{9D8B030D-6E8A-4147-A177-3AD203B41FA5}">
                      <a16:colId xmlns:a16="http://schemas.microsoft.com/office/drawing/2014/main" val="3435959435"/>
                    </a:ext>
                  </a:extLst>
                </a:gridCol>
                <a:gridCol w="719837">
                  <a:extLst>
                    <a:ext uri="{9D8B030D-6E8A-4147-A177-3AD203B41FA5}">
                      <a16:colId xmlns:a16="http://schemas.microsoft.com/office/drawing/2014/main" val="3707630365"/>
                    </a:ext>
                  </a:extLst>
                </a:gridCol>
                <a:gridCol w="847447">
                  <a:extLst>
                    <a:ext uri="{9D8B030D-6E8A-4147-A177-3AD203B41FA5}">
                      <a16:colId xmlns:a16="http://schemas.microsoft.com/office/drawing/2014/main" val="2960077919"/>
                    </a:ext>
                  </a:extLst>
                </a:gridCol>
                <a:gridCol w="720541">
                  <a:extLst>
                    <a:ext uri="{9D8B030D-6E8A-4147-A177-3AD203B41FA5}">
                      <a16:colId xmlns:a16="http://schemas.microsoft.com/office/drawing/2014/main" val="1348146304"/>
                    </a:ext>
                  </a:extLst>
                </a:gridCol>
                <a:gridCol w="720541">
                  <a:extLst>
                    <a:ext uri="{9D8B030D-6E8A-4147-A177-3AD203B41FA5}">
                      <a16:colId xmlns:a16="http://schemas.microsoft.com/office/drawing/2014/main" val="1842930076"/>
                    </a:ext>
                  </a:extLst>
                </a:gridCol>
                <a:gridCol w="720541">
                  <a:extLst>
                    <a:ext uri="{9D8B030D-6E8A-4147-A177-3AD203B41FA5}">
                      <a16:colId xmlns:a16="http://schemas.microsoft.com/office/drawing/2014/main" val="3938708230"/>
                    </a:ext>
                  </a:extLst>
                </a:gridCol>
              </a:tblGrid>
              <a:tr h="1126136">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MORA section</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Antenatal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Intrapartum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Postnatal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Neonatal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excellence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1C34"/>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BSc Y1</a:t>
                      </a: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BSc Y2</a:t>
                      </a: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BSc Y3</a:t>
                      </a:r>
                    </a:p>
                  </a:txBody>
                  <a:tcPr marL="54141" marR="54141" marT="75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778744"/>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Continuity of care</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A1</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IP1</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P1</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058148106"/>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Relationship building</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A2</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IP2</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P2</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23847671"/>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Infant feeding</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P5</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N2</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757660765"/>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Communication</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A3</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IP3</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P3</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741267194"/>
                  </a:ext>
                </a:extLst>
              </a:tr>
              <a:tr h="453512">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Universal care</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A4</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IP4, IP5</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P4</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N1</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991093539"/>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Public health</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A5</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P6</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716759705"/>
                  </a:ext>
                </a:extLst>
              </a:tr>
              <a:tr h="453512">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Medicines administration</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A6</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IP6</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P7</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N3</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720115451"/>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Record keeping</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A7</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IP7</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P8</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N4</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872787172"/>
                  </a:ext>
                </a:extLst>
              </a:tr>
              <a:tr h="453512">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Interdisciplinary working</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A8</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IP8</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P9</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N5</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E1</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99893655"/>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Additional care</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A9</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IP9</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P10</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N6</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923224962"/>
                  </a:ext>
                </a:extLst>
              </a:tr>
              <a:tr h="453512">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Supervision and delegation</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E2</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571682689"/>
                  </a:ext>
                </a:extLst>
              </a:tr>
              <a:tr h="26688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Management</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E3</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706609192"/>
                  </a:ext>
                </a:extLst>
              </a:tr>
              <a:tr h="453512">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Responding to vulnerability</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E4</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41" marR="54141"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94178785"/>
                  </a:ext>
                </a:extLst>
              </a:tr>
            </a:tbl>
          </a:graphicData>
        </a:graphic>
      </p:graphicFrame>
    </p:spTree>
    <p:extLst>
      <p:ext uri="{BB962C8B-B14F-4D97-AF65-F5344CB8AC3E}">
        <p14:creationId xmlns:p14="http://schemas.microsoft.com/office/powerpoint/2010/main" val="3003891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178-C3AE-4D52-90C8-379F8C7314D8}"/>
              </a:ext>
            </a:extLst>
          </p:cNvPr>
          <p:cNvSpPr>
            <a:spLocks noGrp="1"/>
          </p:cNvSpPr>
          <p:nvPr>
            <p:ph type="title"/>
          </p:nvPr>
        </p:nvSpPr>
        <p:spPr>
          <a:xfrm>
            <a:off x="278397" y="673349"/>
            <a:ext cx="2932416" cy="4001392"/>
          </a:xfrm>
        </p:spPr>
        <p:txBody>
          <a:bodyPr>
            <a:normAutofit fontScale="90000"/>
          </a:bodyPr>
          <a:lstStyle/>
          <a:p>
            <a:r>
              <a:rPr lang="en-GB" dirty="0"/>
              <a:t>Edge Hill MORA Proficiencies required for each year &amp; Programme </a:t>
            </a:r>
          </a:p>
        </p:txBody>
      </p:sp>
      <p:sp>
        <p:nvSpPr>
          <p:cNvPr id="5" name="Rectangle 1">
            <a:extLst>
              <a:ext uri="{FF2B5EF4-FFF2-40B4-BE49-F238E27FC236}">
                <a16:creationId xmlns:a16="http://schemas.microsoft.com/office/drawing/2014/main" id="{9ABA577C-CE0B-408C-AEBF-8824C75C5E5B}"/>
              </a:ext>
            </a:extLst>
          </p:cNvPr>
          <p:cNvSpPr>
            <a:spLocks noChangeArrowheads="1"/>
          </p:cNvSpPr>
          <p:nvPr/>
        </p:nvSpPr>
        <p:spPr bwMode="auto">
          <a:xfrm>
            <a:off x="-2219941" y="-1135535"/>
            <a:ext cx="144119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CEC6AC0-1B49-4B88-932C-27BFF8E101DF}"/>
              </a:ext>
            </a:extLst>
          </p:cNvPr>
          <p:cNvPicPr>
            <a:picLocks noChangeAspect="1"/>
          </p:cNvPicPr>
          <p:nvPr/>
        </p:nvPicPr>
        <p:blipFill>
          <a:blip r:embed="rId2"/>
          <a:stretch>
            <a:fillRect/>
          </a:stretch>
        </p:blipFill>
        <p:spPr>
          <a:xfrm>
            <a:off x="750871" y="4849511"/>
            <a:ext cx="1987468" cy="1335140"/>
          </a:xfrm>
          <a:prstGeom prst="rect">
            <a:avLst/>
          </a:prstGeom>
        </p:spPr>
      </p:pic>
      <p:graphicFrame>
        <p:nvGraphicFramePr>
          <p:cNvPr id="9" name="Content Placeholder 8">
            <a:extLst>
              <a:ext uri="{FF2B5EF4-FFF2-40B4-BE49-F238E27FC236}">
                <a16:creationId xmlns:a16="http://schemas.microsoft.com/office/drawing/2014/main" id="{EDC2CE73-0DDA-4F3B-953E-11381F3C3BFF}"/>
              </a:ext>
            </a:extLst>
          </p:cNvPr>
          <p:cNvGraphicFramePr>
            <a:graphicFrameLocks noGrp="1"/>
          </p:cNvGraphicFramePr>
          <p:nvPr>
            <p:ph idx="1"/>
            <p:extLst>
              <p:ext uri="{D42A27DB-BD31-4B8C-83A1-F6EECF244321}">
                <p14:modId xmlns:p14="http://schemas.microsoft.com/office/powerpoint/2010/main" val="2945863006"/>
              </p:ext>
            </p:extLst>
          </p:nvPr>
        </p:nvGraphicFramePr>
        <p:xfrm>
          <a:off x="3267901" y="907663"/>
          <a:ext cx="8577252" cy="5514402"/>
        </p:xfrm>
        <a:graphic>
          <a:graphicData uri="http://schemas.openxmlformats.org/drawingml/2006/table">
            <a:tbl>
              <a:tblPr firstRow="1" firstCol="1" bandRow="1"/>
              <a:tblGrid>
                <a:gridCol w="1966640">
                  <a:extLst>
                    <a:ext uri="{9D8B030D-6E8A-4147-A177-3AD203B41FA5}">
                      <a16:colId xmlns:a16="http://schemas.microsoft.com/office/drawing/2014/main" val="3785427729"/>
                    </a:ext>
                  </a:extLst>
                </a:gridCol>
                <a:gridCol w="649303">
                  <a:extLst>
                    <a:ext uri="{9D8B030D-6E8A-4147-A177-3AD203B41FA5}">
                      <a16:colId xmlns:a16="http://schemas.microsoft.com/office/drawing/2014/main" val="1207179724"/>
                    </a:ext>
                  </a:extLst>
                </a:gridCol>
                <a:gridCol w="649303">
                  <a:extLst>
                    <a:ext uri="{9D8B030D-6E8A-4147-A177-3AD203B41FA5}">
                      <a16:colId xmlns:a16="http://schemas.microsoft.com/office/drawing/2014/main" val="2753822091"/>
                    </a:ext>
                  </a:extLst>
                </a:gridCol>
                <a:gridCol w="649303">
                  <a:extLst>
                    <a:ext uri="{9D8B030D-6E8A-4147-A177-3AD203B41FA5}">
                      <a16:colId xmlns:a16="http://schemas.microsoft.com/office/drawing/2014/main" val="346560035"/>
                    </a:ext>
                  </a:extLst>
                </a:gridCol>
                <a:gridCol w="649303">
                  <a:extLst>
                    <a:ext uri="{9D8B030D-6E8A-4147-A177-3AD203B41FA5}">
                      <a16:colId xmlns:a16="http://schemas.microsoft.com/office/drawing/2014/main" val="526232664"/>
                    </a:ext>
                  </a:extLst>
                </a:gridCol>
                <a:gridCol w="766885">
                  <a:extLst>
                    <a:ext uri="{9D8B030D-6E8A-4147-A177-3AD203B41FA5}">
                      <a16:colId xmlns:a16="http://schemas.microsoft.com/office/drawing/2014/main" val="4237682912"/>
                    </a:ext>
                  </a:extLst>
                </a:gridCol>
                <a:gridCol w="649303">
                  <a:extLst>
                    <a:ext uri="{9D8B030D-6E8A-4147-A177-3AD203B41FA5}">
                      <a16:colId xmlns:a16="http://schemas.microsoft.com/office/drawing/2014/main" val="1653226884"/>
                    </a:ext>
                  </a:extLst>
                </a:gridCol>
                <a:gridCol w="649303">
                  <a:extLst>
                    <a:ext uri="{9D8B030D-6E8A-4147-A177-3AD203B41FA5}">
                      <a16:colId xmlns:a16="http://schemas.microsoft.com/office/drawing/2014/main" val="2998466374"/>
                    </a:ext>
                  </a:extLst>
                </a:gridCol>
                <a:gridCol w="649303">
                  <a:extLst>
                    <a:ext uri="{9D8B030D-6E8A-4147-A177-3AD203B41FA5}">
                      <a16:colId xmlns:a16="http://schemas.microsoft.com/office/drawing/2014/main" val="2935851249"/>
                    </a:ext>
                  </a:extLst>
                </a:gridCol>
                <a:gridCol w="649303">
                  <a:extLst>
                    <a:ext uri="{9D8B030D-6E8A-4147-A177-3AD203B41FA5}">
                      <a16:colId xmlns:a16="http://schemas.microsoft.com/office/drawing/2014/main" val="2701086365"/>
                    </a:ext>
                  </a:extLst>
                </a:gridCol>
                <a:gridCol w="649303">
                  <a:extLst>
                    <a:ext uri="{9D8B030D-6E8A-4147-A177-3AD203B41FA5}">
                      <a16:colId xmlns:a16="http://schemas.microsoft.com/office/drawing/2014/main" val="1362709439"/>
                    </a:ext>
                  </a:extLst>
                </a:gridCol>
              </a:tblGrid>
              <a:tr h="112285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MORA section</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Antenatal</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Intrapartum</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Postnatal</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Neonatal</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Promoting excellence</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1C34"/>
                    </a:solidFill>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BSc Y1</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BSc Y2</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BSc Y3</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MSc Y1</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05000"/>
                        </a:lnSpc>
                        <a:spcAft>
                          <a:spcPts val="0"/>
                        </a:spcAft>
                      </a:pPr>
                      <a:r>
                        <a:rPr lang="en-GB" sz="1100">
                          <a:solidFill>
                            <a:srgbClr val="000000"/>
                          </a:solidFill>
                          <a:effectLst/>
                          <a:latin typeface="Calibri" panose="020F0502020204030204" pitchFamily="34" charset="0"/>
                          <a:ea typeface="Calibri" panose="020F0502020204030204" pitchFamily="34" charset="0"/>
                        </a:rPr>
                        <a:t>MSc Y2</a:t>
                      </a:r>
                      <a:endParaRPr lang="en-GB" sz="1100">
                        <a:effectLst/>
                        <a:latin typeface="Calibri" panose="020F0502020204030204" pitchFamily="34" charset="0"/>
                        <a:ea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748445"/>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Continuity of care</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A1</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IP1</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P1</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87011609"/>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Relationship building</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33448730"/>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Infant feeding</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44840423"/>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Communication</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A3</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IP3</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P3</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838400940"/>
                  </a:ext>
                </a:extLst>
              </a:tr>
              <a:tr h="45213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Universal care</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dirty="0">
                          <a:solidFill>
                            <a:srgbClr val="000000"/>
                          </a:solidFill>
                          <a:effectLst/>
                          <a:latin typeface="Calibri" panose="020F0502020204030204" pitchFamily="34" charset="0"/>
                          <a:ea typeface="Calibri" panose="020F0502020204030204" pitchFamily="34" charset="0"/>
                        </a:rPr>
                        <a:t>IP4, IP5</a:t>
                      </a:r>
                      <a:endParaRPr lang="en-GB"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N1</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25181641"/>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Public health</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272327676"/>
                  </a:ext>
                </a:extLst>
              </a:tr>
              <a:tr h="45213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Medicines administration</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P7</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N3</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737190840"/>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Record keeping</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A7</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IP7</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P8</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546882560"/>
                  </a:ext>
                </a:extLst>
              </a:tr>
              <a:tr h="45213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Interdisciplinary working</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A8</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IP8</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P9</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N5</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E1</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06511674"/>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Additional care</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A9</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IP9</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P10</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N6</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04608792"/>
                  </a:ext>
                </a:extLst>
              </a:tr>
              <a:tr h="45213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Supervision and delegation</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E2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367649475"/>
                  </a:ext>
                </a:extLst>
              </a:tr>
              <a:tr h="266356">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Management</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E3</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95300466"/>
                  </a:ext>
                </a:extLst>
              </a:tr>
              <a:tr h="452139">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Responding to vulnerability</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E4</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X</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pPr>
                      <a:r>
                        <a:rPr lang="en-GB" sz="1100" dirty="0">
                          <a:solidFill>
                            <a:srgbClr val="000000"/>
                          </a:solidFill>
                          <a:effectLst/>
                          <a:latin typeface="Calibri" panose="020F0502020204030204" pitchFamily="34" charset="0"/>
                          <a:ea typeface="Calibri" panose="020F0502020204030204" pitchFamily="34" charset="0"/>
                        </a:rPr>
                        <a:t>X</a:t>
                      </a:r>
                      <a:endParaRPr lang="en-GB"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13068714"/>
                  </a:ext>
                </a:extLst>
              </a:tr>
            </a:tbl>
          </a:graphicData>
        </a:graphic>
      </p:graphicFrame>
      <p:sp>
        <p:nvSpPr>
          <p:cNvPr id="10" name="Rectangle 2">
            <a:extLst>
              <a:ext uri="{FF2B5EF4-FFF2-40B4-BE49-F238E27FC236}">
                <a16:creationId xmlns:a16="http://schemas.microsoft.com/office/drawing/2014/main" id="{AC30E180-73BB-4CFA-97AB-6EB11B8DBD7E}"/>
              </a:ext>
            </a:extLst>
          </p:cNvPr>
          <p:cNvSpPr>
            <a:spLocks noChangeArrowheads="1"/>
          </p:cNvSpPr>
          <p:nvPr/>
        </p:nvSpPr>
        <p:spPr bwMode="auto">
          <a:xfrm>
            <a:off x="278397" y="1060211"/>
            <a:ext cx="179237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197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8FF8-780E-49E0-926A-9ED6007D9469}"/>
              </a:ext>
            </a:extLst>
          </p:cNvPr>
          <p:cNvSpPr>
            <a:spLocks noGrp="1"/>
          </p:cNvSpPr>
          <p:nvPr>
            <p:ph type="title"/>
          </p:nvPr>
        </p:nvSpPr>
        <p:spPr>
          <a:xfrm>
            <a:off x="801329" y="94738"/>
            <a:ext cx="10515600" cy="1325563"/>
          </a:xfrm>
        </p:spPr>
        <p:txBody>
          <a:bodyPr anchor="ctr">
            <a:normAutofit/>
          </a:bodyPr>
          <a:lstStyle/>
          <a:p>
            <a:r>
              <a:rPr lang="en-US">
                <a:solidFill>
                  <a:srgbClr val="002060"/>
                </a:solidFill>
              </a:rPr>
              <a:t>Knowledge of Proficiencies</a:t>
            </a:r>
            <a:r>
              <a:rPr lang="en-US"/>
              <a:t> </a:t>
            </a:r>
          </a:p>
        </p:txBody>
      </p:sp>
      <p:graphicFrame>
        <p:nvGraphicFramePr>
          <p:cNvPr id="5" name="Content Placeholder 2">
            <a:extLst>
              <a:ext uri="{FF2B5EF4-FFF2-40B4-BE49-F238E27FC236}">
                <a16:creationId xmlns:a16="http://schemas.microsoft.com/office/drawing/2014/main" id="{93381D9F-F3C4-4109-9F06-C383D7B4829C}"/>
              </a:ext>
            </a:extLst>
          </p:cNvPr>
          <p:cNvGraphicFramePr>
            <a:graphicFrameLocks noGrp="1"/>
          </p:cNvGraphicFramePr>
          <p:nvPr>
            <p:ph idx="1"/>
            <p:extLst>
              <p:ext uri="{D42A27DB-BD31-4B8C-83A1-F6EECF244321}">
                <p14:modId xmlns:p14="http://schemas.microsoft.com/office/powerpoint/2010/main" val="3554006383"/>
              </p:ext>
            </p:extLst>
          </p:nvPr>
        </p:nvGraphicFramePr>
        <p:xfrm>
          <a:off x="838200" y="1376217"/>
          <a:ext cx="10515600" cy="5311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494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65D-3FC3-41F4-850B-6E03843EB1CB}"/>
              </a:ext>
            </a:extLst>
          </p:cNvPr>
          <p:cNvSpPr>
            <a:spLocks noGrp="1"/>
          </p:cNvSpPr>
          <p:nvPr>
            <p:ph type="title"/>
          </p:nvPr>
        </p:nvSpPr>
        <p:spPr>
          <a:xfrm>
            <a:off x="636224" y="392668"/>
            <a:ext cx="10515600" cy="1325563"/>
          </a:xfrm>
        </p:spPr>
        <p:txBody>
          <a:bodyPr/>
          <a:lstStyle/>
          <a:p>
            <a:r>
              <a:rPr lang="en-US">
                <a:solidFill>
                  <a:srgbClr val="002060"/>
                </a:solidFill>
                <a:ea typeface="+mj-lt"/>
                <a:cs typeface="+mj-lt"/>
              </a:rPr>
              <a:t>Level of proficiency to record</a:t>
            </a:r>
          </a:p>
          <a:p>
            <a:endParaRPr lang="en-US">
              <a:solidFill>
                <a:srgbClr val="002060"/>
              </a:solidFill>
              <a:cs typeface="Calibri Light"/>
            </a:endParaRPr>
          </a:p>
        </p:txBody>
      </p:sp>
      <p:sp>
        <p:nvSpPr>
          <p:cNvPr id="3" name="Content Placeholder 2">
            <a:extLst>
              <a:ext uri="{FF2B5EF4-FFF2-40B4-BE49-F238E27FC236}">
                <a16:creationId xmlns:a16="http://schemas.microsoft.com/office/drawing/2014/main" id="{037D25DA-1537-4D9D-9CCF-728070F5705D}"/>
              </a:ext>
            </a:extLst>
          </p:cNvPr>
          <p:cNvSpPr>
            <a:spLocks noGrp="1"/>
          </p:cNvSpPr>
          <p:nvPr>
            <p:ph idx="1"/>
          </p:nvPr>
        </p:nvSpPr>
        <p:spPr/>
        <p:txBody>
          <a:bodyPr vert="horz" lIns="91440" tIns="45720" rIns="91440" bIns="45720" rtlCol="0" anchor="t">
            <a:normAutofit/>
          </a:bodyPr>
          <a:lstStyle/>
          <a:p>
            <a:pPr marL="0" indent="0">
              <a:buNone/>
            </a:pPr>
            <a:endParaRPr lang="en-US">
              <a:solidFill>
                <a:schemeClr val="accent1">
                  <a:lumMod val="50000"/>
                </a:schemeClr>
              </a:solidFill>
              <a:ea typeface="+mn-lt"/>
              <a:cs typeface="+mn-lt"/>
            </a:endParaRPr>
          </a:p>
          <a:p>
            <a:endParaRPr lang="en-US">
              <a:cs typeface="Calibri"/>
            </a:endParaRPr>
          </a:p>
        </p:txBody>
      </p:sp>
      <p:graphicFrame>
        <p:nvGraphicFramePr>
          <p:cNvPr id="4" name="Diagram 4">
            <a:extLst>
              <a:ext uri="{FF2B5EF4-FFF2-40B4-BE49-F238E27FC236}">
                <a16:creationId xmlns:a16="http://schemas.microsoft.com/office/drawing/2014/main" id="{070B66E6-0E62-4562-8EFB-4D870B91A7EC}"/>
              </a:ext>
            </a:extLst>
          </p:cNvPr>
          <p:cNvGraphicFramePr/>
          <p:nvPr>
            <p:extLst>
              <p:ext uri="{D42A27DB-BD31-4B8C-83A1-F6EECF244321}">
                <p14:modId xmlns:p14="http://schemas.microsoft.com/office/powerpoint/2010/main" val="1487296260"/>
              </p:ext>
            </p:extLst>
          </p:nvPr>
        </p:nvGraphicFramePr>
        <p:xfrm>
          <a:off x="557098" y="1020084"/>
          <a:ext cx="10998678" cy="7373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26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7DED-16E9-46AB-900D-86966E7EE826}"/>
              </a:ext>
            </a:extLst>
          </p:cNvPr>
          <p:cNvSpPr>
            <a:spLocks noGrp="1"/>
          </p:cNvSpPr>
          <p:nvPr>
            <p:ph type="title"/>
          </p:nvPr>
        </p:nvSpPr>
        <p:spPr/>
        <p:txBody>
          <a:bodyPr/>
          <a:lstStyle/>
          <a:p>
            <a:r>
              <a:rPr lang="en-US">
                <a:solidFill>
                  <a:srgbClr val="002060"/>
                </a:solidFill>
                <a:cs typeface="Calibri Light"/>
              </a:rPr>
              <a:t>Glossary </a:t>
            </a:r>
            <a:endParaRPr lang="en-US">
              <a:solidFill>
                <a:srgbClr val="002060"/>
              </a:solidFill>
            </a:endParaRPr>
          </a:p>
        </p:txBody>
      </p:sp>
      <p:sp>
        <p:nvSpPr>
          <p:cNvPr id="3" name="Content Placeholder 2">
            <a:extLst>
              <a:ext uri="{FF2B5EF4-FFF2-40B4-BE49-F238E27FC236}">
                <a16:creationId xmlns:a16="http://schemas.microsoft.com/office/drawing/2014/main" id="{E443CFF8-563B-44DB-86A1-CA9A2ECD80D2}"/>
              </a:ext>
            </a:extLst>
          </p:cNvPr>
          <p:cNvSpPr>
            <a:spLocks noGrp="1"/>
          </p:cNvSpPr>
          <p:nvPr>
            <p:ph sz="half" idx="1"/>
          </p:nvPr>
        </p:nvSpPr>
        <p:spPr>
          <a:ln>
            <a:solidFill>
              <a:srgbClr val="002060"/>
            </a:solidFill>
          </a:ln>
        </p:spPr>
        <p:txBody>
          <a:bodyPr vert="horz" lIns="91440" tIns="45720" rIns="91440" bIns="45720" rtlCol="0" anchor="t">
            <a:noAutofit/>
          </a:bodyPr>
          <a:lstStyle/>
          <a:p>
            <a:r>
              <a:rPr lang="en-US" sz="1400" b="1" dirty="0">
                <a:solidFill>
                  <a:srgbClr val="002060"/>
                </a:solidFill>
                <a:ea typeface="+mn-lt"/>
                <a:cs typeface="+mn-lt"/>
              </a:rPr>
              <a:t>Academic Assessor</a:t>
            </a:r>
            <a:r>
              <a:rPr lang="en-US" sz="1400" dirty="0">
                <a:solidFill>
                  <a:srgbClr val="002060"/>
                </a:solidFill>
                <a:ea typeface="+mn-lt"/>
                <a:cs typeface="+mn-lt"/>
              </a:rPr>
              <a:t> (</a:t>
            </a:r>
            <a:r>
              <a:rPr lang="en-US" sz="1400" b="1" dirty="0">
                <a:solidFill>
                  <a:srgbClr val="002060"/>
                </a:solidFill>
                <a:ea typeface="+mn-lt"/>
                <a:cs typeface="+mn-lt"/>
              </a:rPr>
              <a:t>AA</a:t>
            </a:r>
            <a:r>
              <a:rPr lang="en-US" sz="1400" dirty="0">
                <a:solidFill>
                  <a:srgbClr val="002060"/>
                </a:solidFill>
                <a:ea typeface="+mn-lt"/>
                <a:cs typeface="+mn-lt"/>
              </a:rPr>
              <a:t>) – a midwifery lecturer who is assigned to oversee student clinical practice (changes each year), including hours and progress</a:t>
            </a:r>
            <a:endParaRPr lang="en-US" sz="1400" dirty="0">
              <a:ea typeface="+mn-lt"/>
              <a:cs typeface="+mn-lt"/>
            </a:endParaRPr>
          </a:p>
          <a:p>
            <a:r>
              <a:rPr lang="en-US" sz="1400" b="1" dirty="0">
                <a:solidFill>
                  <a:srgbClr val="002060"/>
                </a:solidFill>
                <a:ea typeface="+mn-lt"/>
                <a:cs typeface="+mn-lt"/>
              </a:rPr>
              <a:t>BFI </a:t>
            </a:r>
            <a:r>
              <a:rPr lang="en-US" sz="1400" dirty="0">
                <a:solidFill>
                  <a:srgbClr val="002060"/>
                </a:solidFill>
                <a:ea typeface="+mn-lt"/>
                <a:cs typeface="+mn-lt"/>
              </a:rPr>
              <a:t>– UNICEF Baby Friendly Initiative -  Global Infant feeding initiative </a:t>
            </a:r>
            <a:endParaRPr lang="en-US" sz="1400" dirty="0">
              <a:ea typeface="+mn-lt"/>
              <a:cs typeface="+mn-lt"/>
            </a:endParaRPr>
          </a:p>
          <a:p>
            <a:r>
              <a:rPr lang="en-US" sz="1400" b="1" dirty="0">
                <a:solidFill>
                  <a:srgbClr val="002060"/>
                </a:solidFill>
                <a:ea typeface="+mn-lt"/>
                <a:cs typeface="+mn-lt"/>
              </a:rPr>
              <a:t>EU directives</a:t>
            </a:r>
            <a:r>
              <a:rPr lang="en-US" sz="1400" dirty="0">
                <a:solidFill>
                  <a:srgbClr val="002060"/>
                </a:solidFill>
                <a:ea typeface="+mn-lt"/>
                <a:cs typeface="+mn-lt"/>
              </a:rPr>
              <a:t> – certain clinical requirements set out by the European parliament and required for midwifery students a midwifery students i.e. 40 births </a:t>
            </a:r>
            <a:endParaRPr lang="en-US" sz="1400" dirty="0">
              <a:ea typeface="+mn-lt"/>
              <a:cs typeface="+mn-lt"/>
            </a:endParaRPr>
          </a:p>
          <a:p>
            <a:r>
              <a:rPr lang="en-US" sz="1400" b="1" dirty="0">
                <a:solidFill>
                  <a:srgbClr val="002060"/>
                </a:solidFill>
                <a:cs typeface="Calibri"/>
              </a:rPr>
              <a:t>Mapping </a:t>
            </a:r>
            <a:r>
              <a:rPr lang="en-US" sz="1400" dirty="0">
                <a:solidFill>
                  <a:srgbClr val="002060"/>
                </a:solidFill>
                <a:cs typeface="Calibri"/>
              </a:rPr>
              <a:t>– linking or aligning requirements (in this case NMC proficiencies) to documents (modules, </a:t>
            </a:r>
            <a:r>
              <a:rPr lang="en-US" sz="1400" dirty="0" err="1">
                <a:solidFill>
                  <a:srgbClr val="002060"/>
                </a:solidFill>
                <a:cs typeface="Calibri"/>
              </a:rPr>
              <a:t>programmes</a:t>
            </a:r>
            <a:r>
              <a:rPr lang="en-US" sz="1400" dirty="0">
                <a:solidFill>
                  <a:srgbClr val="002060"/>
                </a:solidFill>
                <a:cs typeface="Calibri"/>
              </a:rPr>
              <a:t>) </a:t>
            </a:r>
          </a:p>
          <a:p>
            <a:r>
              <a:rPr lang="en-US" sz="1400" b="1" dirty="0">
                <a:solidFill>
                  <a:srgbClr val="002060"/>
                </a:solidFill>
                <a:ea typeface="+mn-lt"/>
                <a:cs typeface="+mn-lt"/>
              </a:rPr>
              <a:t>NIPE  </a:t>
            </a:r>
            <a:r>
              <a:rPr lang="en-US" sz="1400" dirty="0">
                <a:solidFill>
                  <a:srgbClr val="002060"/>
                </a:solidFill>
                <a:ea typeface="+mn-lt"/>
                <a:cs typeface="+mn-lt"/>
              </a:rPr>
              <a:t>- an in-depth  newborn physical examination undertaken within 72 hours of birth</a:t>
            </a:r>
            <a:endParaRPr lang="en-US" sz="1400" dirty="0">
              <a:ea typeface="+mn-lt"/>
              <a:cs typeface="+mn-lt"/>
            </a:endParaRPr>
          </a:p>
          <a:p>
            <a:r>
              <a:rPr lang="en-US" sz="1400" b="1" dirty="0">
                <a:solidFill>
                  <a:srgbClr val="002060"/>
                </a:solidFill>
                <a:ea typeface="+mn-lt"/>
                <a:cs typeface="+mn-lt"/>
              </a:rPr>
              <a:t>NMC domains</a:t>
            </a:r>
            <a:r>
              <a:rPr lang="en-US" sz="1400" dirty="0">
                <a:solidFill>
                  <a:srgbClr val="002060"/>
                </a:solidFill>
                <a:ea typeface="+mn-lt"/>
                <a:cs typeface="+mn-lt"/>
              </a:rPr>
              <a:t> – 6 themes set by the NMC which </a:t>
            </a:r>
            <a:r>
              <a:rPr lang="en-US" sz="1400" dirty="0" err="1">
                <a:solidFill>
                  <a:srgbClr val="002060"/>
                </a:solidFill>
                <a:ea typeface="+mn-lt"/>
                <a:cs typeface="+mn-lt"/>
              </a:rPr>
              <a:t>organise</a:t>
            </a:r>
            <a:r>
              <a:rPr lang="en-US" sz="1400" dirty="0">
                <a:solidFill>
                  <a:srgbClr val="002060"/>
                </a:solidFill>
                <a:ea typeface="+mn-lt"/>
                <a:cs typeface="+mn-lt"/>
              </a:rPr>
              <a:t> the proficiencies</a:t>
            </a:r>
            <a:endParaRPr lang="en-US" sz="1400" dirty="0">
              <a:ea typeface="+mn-lt"/>
              <a:cs typeface="+mn-lt"/>
            </a:endParaRPr>
          </a:p>
          <a:p>
            <a:r>
              <a:rPr lang="en-US" sz="1400" b="1" dirty="0">
                <a:solidFill>
                  <a:srgbClr val="002060"/>
                </a:solidFill>
                <a:ea typeface="+mn-lt"/>
                <a:cs typeface="+mn-lt"/>
              </a:rPr>
              <a:t>NMC proficiencies</a:t>
            </a:r>
            <a:r>
              <a:rPr lang="en-US" sz="1400" dirty="0">
                <a:solidFill>
                  <a:srgbClr val="002060"/>
                </a:solidFill>
                <a:ea typeface="+mn-lt"/>
                <a:cs typeface="+mn-lt"/>
              </a:rPr>
              <a:t> – set by the NMC, &amp; need to be achieved in order to register as a midwife </a:t>
            </a:r>
            <a:endParaRPr lang="en-US" sz="1200" dirty="0">
              <a:ea typeface="+mn-lt"/>
              <a:cs typeface="+mn-lt"/>
            </a:endParaRPr>
          </a:p>
          <a:p>
            <a:endParaRPr lang="en-US" sz="1200" dirty="0">
              <a:solidFill>
                <a:srgbClr val="002060"/>
              </a:solidFill>
              <a:ea typeface="+mn-lt"/>
              <a:cs typeface="+mn-lt"/>
            </a:endParaRPr>
          </a:p>
          <a:p>
            <a:endParaRPr lang="en-US" sz="1200" dirty="0">
              <a:solidFill>
                <a:srgbClr val="002060"/>
              </a:solidFill>
              <a:cs typeface="Calibri"/>
            </a:endParaRPr>
          </a:p>
          <a:p>
            <a:endParaRPr lang="en-US" sz="1100" dirty="0">
              <a:cs typeface="Calibri"/>
            </a:endParaRPr>
          </a:p>
          <a:p>
            <a:endParaRPr lang="en-US" dirty="0">
              <a:cs typeface="Calibri"/>
            </a:endParaRPr>
          </a:p>
        </p:txBody>
      </p:sp>
      <p:sp>
        <p:nvSpPr>
          <p:cNvPr id="4" name="Content Placeholder 3">
            <a:extLst>
              <a:ext uri="{FF2B5EF4-FFF2-40B4-BE49-F238E27FC236}">
                <a16:creationId xmlns:a16="http://schemas.microsoft.com/office/drawing/2014/main" id="{A0375813-1175-4DDC-9A9A-60716CD5FD7D}"/>
              </a:ext>
            </a:extLst>
          </p:cNvPr>
          <p:cNvSpPr>
            <a:spLocks noGrp="1"/>
          </p:cNvSpPr>
          <p:nvPr>
            <p:ph sz="half" idx="2"/>
          </p:nvPr>
        </p:nvSpPr>
        <p:spPr>
          <a:ln>
            <a:solidFill>
              <a:srgbClr val="002060"/>
            </a:solidFill>
          </a:ln>
        </p:spPr>
        <p:txBody>
          <a:bodyPr vert="horz" lIns="91440" tIns="45720" rIns="91440" bIns="45720" rtlCol="0" anchor="t">
            <a:normAutofit/>
          </a:bodyPr>
          <a:lstStyle/>
          <a:p>
            <a:r>
              <a:rPr lang="en-US" sz="1400" b="1" dirty="0">
                <a:solidFill>
                  <a:srgbClr val="002060"/>
                </a:solidFill>
                <a:ea typeface="+mn-lt"/>
                <a:cs typeface="+mn-lt"/>
              </a:rPr>
              <a:t>Non-midwifery placement</a:t>
            </a:r>
            <a:r>
              <a:rPr lang="en-US" sz="1400" dirty="0">
                <a:solidFill>
                  <a:srgbClr val="002060"/>
                </a:solidFill>
                <a:ea typeface="+mn-lt"/>
                <a:cs typeface="+mn-lt"/>
              </a:rPr>
              <a:t> – a placement other than a maternity one i.e. </a:t>
            </a:r>
            <a:r>
              <a:rPr lang="en-US" sz="1400" dirty="0" err="1">
                <a:solidFill>
                  <a:srgbClr val="002060"/>
                </a:solidFill>
                <a:ea typeface="+mn-lt"/>
                <a:cs typeface="+mn-lt"/>
              </a:rPr>
              <a:t>gynaecology</a:t>
            </a:r>
            <a:endParaRPr lang="en-US" sz="1400" b="1" dirty="0">
              <a:solidFill>
                <a:srgbClr val="002060"/>
              </a:solidFill>
              <a:ea typeface="+mn-lt"/>
              <a:cs typeface="+mn-lt"/>
            </a:endParaRPr>
          </a:p>
          <a:p>
            <a:r>
              <a:rPr lang="en-US" sz="1400" b="1" dirty="0">
                <a:solidFill>
                  <a:srgbClr val="002060"/>
                </a:solidFill>
                <a:ea typeface="+mn-lt"/>
                <a:cs typeface="+mn-lt"/>
              </a:rPr>
              <a:t>PARE </a:t>
            </a:r>
            <a:r>
              <a:rPr lang="en-US" sz="1400" dirty="0">
                <a:solidFill>
                  <a:srgbClr val="002060"/>
                </a:solidFill>
                <a:cs typeface="Calibri"/>
              </a:rPr>
              <a:t>(Practice Assessment Record &amp; Evaluation)</a:t>
            </a:r>
            <a:r>
              <a:rPr lang="en-US" sz="1400" dirty="0">
                <a:solidFill>
                  <a:srgbClr val="002060"/>
                </a:solidFill>
                <a:ea typeface="+mn-lt"/>
                <a:cs typeface="+mn-lt"/>
              </a:rPr>
              <a:t> - the online platform which contains the MORA document and other resources for practice, including help guides</a:t>
            </a:r>
            <a:endParaRPr lang="en-US" sz="1400" b="1" dirty="0">
              <a:solidFill>
                <a:srgbClr val="002060"/>
              </a:solidFill>
              <a:ea typeface="+mn-lt"/>
              <a:cs typeface="+mn-lt"/>
            </a:endParaRPr>
          </a:p>
          <a:p>
            <a:r>
              <a:rPr lang="en-US" sz="1400" b="1" dirty="0">
                <a:solidFill>
                  <a:srgbClr val="002060"/>
                </a:solidFill>
                <a:cs typeface="Calibri"/>
              </a:rPr>
              <a:t>PEF </a:t>
            </a:r>
            <a:r>
              <a:rPr lang="en-US" sz="1400" dirty="0">
                <a:solidFill>
                  <a:srgbClr val="002060"/>
                </a:solidFill>
                <a:cs typeface="Calibri"/>
              </a:rPr>
              <a:t>– Practice Education Facilitator  – works within a Trust and oversees </a:t>
            </a:r>
            <a:r>
              <a:rPr lang="en-US" sz="1400" dirty="0" err="1">
                <a:solidFill>
                  <a:srgbClr val="002060"/>
                </a:solidFill>
                <a:cs typeface="Calibri"/>
              </a:rPr>
              <a:t>programmes</a:t>
            </a:r>
            <a:r>
              <a:rPr lang="en-US" sz="1400" dirty="0">
                <a:solidFill>
                  <a:srgbClr val="002060"/>
                </a:solidFill>
                <a:cs typeface="Calibri"/>
              </a:rPr>
              <a:t> of education, links with the University </a:t>
            </a:r>
            <a:endParaRPr lang="en-US" sz="1400" dirty="0">
              <a:ea typeface="+mn-lt"/>
              <a:cs typeface="+mn-lt"/>
            </a:endParaRPr>
          </a:p>
          <a:p>
            <a:r>
              <a:rPr lang="en-US" sz="1400" b="1" dirty="0">
                <a:solidFill>
                  <a:srgbClr val="002060"/>
                </a:solidFill>
                <a:cs typeface="Calibri"/>
              </a:rPr>
              <a:t>Practice Assessor</a:t>
            </a:r>
            <a:r>
              <a:rPr lang="en-US" sz="1400" dirty="0">
                <a:solidFill>
                  <a:srgbClr val="002060"/>
                </a:solidFill>
                <a:cs typeface="Calibri"/>
              </a:rPr>
              <a:t> (</a:t>
            </a:r>
            <a:r>
              <a:rPr lang="en-US" sz="1400" b="1" dirty="0">
                <a:solidFill>
                  <a:srgbClr val="002060"/>
                </a:solidFill>
                <a:cs typeface="Calibri"/>
              </a:rPr>
              <a:t>PA</a:t>
            </a:r>
            <a:r>
              <a:rPr lang="en-US" sz="1400" dirty="0">
                <a:solidFill>
                  <a:srgbClr val="002060"/>
                </a:solidFill>
                <a:cs typeface="Calibri"/>
              </a:rPr>
              <a:t>) – a registered midwife who oversees student progression in clinical practice using feedback from the PS, meets with student 4 times a year </a:t>
            </a:r>
            <a:endParaRPr lang="en-US" sz="1400" dirty="0">
              <a:ea typeface="+mn-lt"/>
              <a:cs typeface="+mn-lt"/>
            </a:endParaRPr>
          </a:p>
          <a:p>
            <a:r>
              <a:rPr lang="en-US" sz="1400" b="1" dirty="0">
                <a:solidFill>
                  <a:srgbClr val="002060"/>
                </a:solidFill>
                <a:ea typeface="+mn-lt"/>
                <a:cs typeface="+mn-lt"/>
              </a:rPr>
              <a:t>Practice Supervisor</a:t>
            </a:r>
            <a:r>
              <a:rPr lang="en-US" sz="1400" dirty="0">
                <a:solidFill>
                  <a:srgbClr val="002060"/>
                </a:solidFill>
                <a:ea typeface="+mn-lt"/>
                <a:cs typeface="+mn-lt"/>
              </a:rPr>
              <a:t> (</a:t>
            </a:r>
            <a:r>
              <a:rPr lang="en-US" sz="1400" b="1" dirty="0">
                <a:solidFill>
                  <a:srgbClr val="002060"/>
                </a:solidFill>
                <a:ea typeface="+mn-lt"/>
                <a:cs typeface="+mn-lt"/>
              </a:rPr>
              <a:t>PS</a:t>
            </a:r>
            <a:r>
              <a:rPr lang="en-US" sz="1400" dirty="0">
                <a:solidFill>
                  <a:srgbClr val="002060"/>
                </a:solidFill>
                <a:ea typeface="+mn-lt"/>
                <a:cs typeface="+mn-lt"/>
              </a:rPr>
              <a:t>)  – a registrant (usually a midwife) who is responsible  for student teaching and learning in clinical practice </a:t>
            </a:r>
            <a:endParaRPr lang="en-US" sz="1400" dirty="0">
              <a:ea typeface="+mn-lt"/>
              <a:cs typeface="+mn-lt"/>
            </a:endParaRPr>
          </a:p>
          <a:p>
            <a:r>
              <a:rPr lang="en-US" sz="1400" b="1" dirty="0">
                <a:solidFill>
                  <a:srgbClr val="002060"/>
                </a:solidFill>
                <a:cs typeface="Calibri"/>
              </a:rPr>
              <a:t>Time sheet</a:t>
            </a:r>
            <a:r>
              <a:rPr lang="en-US" sz="1400" dirty="0">
                <a:solidFill>
                  <a:srgbClr val="002060"/>
                </a:solidFill>
                <a:cs typeface="Calibri"/>
              </a:rPr>
              <a:t> – an electronic record of the hours completed in practice </a:t>
            </a:r>
          </a:p>
          <a:p>
            <a:endParaRPr lang="en-US" sz="1400" dirty="0">
              <a:cs typeface="Calibri"/>
            </a:endParaRPr>
          </a:p>
          <a:p>
            <a:endParaRPr lang="en-US" sz="1100" dirty="0">
              <a:cs typeface="Calibri"/>
            </a:endParaRPr>
          </a:p>
          <a:p>
            <a:endParaRPr lang="en-US" sz="1100" dirty="0">
              <a:cs typeface="Calibri"/>
            </a:endParaRPr>
          </a:p>
          <a:p>
            <a:endParaRPr lang="en-US" sz="1100" dirty="0">
              <a:cs typeface="Calibri"/>
            </a:endParaRPr>
          </a:p>
        </p:txBody>
      </p:sp>
    </p:spTree>
    <p:extLst>
      <p:ext uri="{BB962C8B-B14F-4D97-AF65-F5344CB8AC3E}">
        <p14:creationId xmlns:p14="http://schemas.microsoft.com/office/powerpoint/2010/main" val="330750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65D-3FC3-41F4-850B-6E03843EB1CB}"/>
              </a:ext>
            </a:extLst>
          </p:cNvPr>
          <p:cNvSpPr>
            <a:spLocks noGrp="1"/>
          </p:cNvSpPr>
          <p:nvPr>
            <p:ph type="title"/>
          </p:nvPr>
        </p:nvSpPr>
        <p:spPr>
          <a:xfrm>
            <a:off x="636224" y="392668"/>
            <a:ext cx="10515600" cy="1325563"/>
          </a:xfrm>
        </p:spPr>
        <p:txBody>
          <a:bodyPr/>
          <a:lstStyle/>
          <a:p>
            <a:r>
              <a:rPr lang="en-US">
                <a:solidFill>
                  <a:srgbClr val="002060"/>
                </a:solidFill>
                <a:ea typeface="+mj-lt"/>
                <a:cs typeface="+mj-lt"/>
              </a:rPr>
              <a:t>Level of proficiency to record</a:t>
            </a:r>
          </a:p>
          <a:p>
            <a:endParaRPr lang="en-US">
              <a:solidFill>
                <a:srgbClr val="002060"/>
              </a:solidFill>
              <a:cs typeface="Calibri Light"/>
            </a:endParaRPr>
          </a:p>
        </p:txBody>
      </p:sp>
      <p:sp>
        <p:nvSpPr>
          <p:cNvPr id="3" name="Content Placeholder 2">
            <a:extLst>
              <a:ext uri="{FF2B5EF4-FFF2-40B4-BE49-F238E27FC236}">
                <a16:creationId xmlns:a16="http://schemas.microsoft.com/office/drawing/2014/main" id="{037D25DA-1537-4D9D-9CCF-728070F5705D}"/>
              </a:ext>
            </a:extLst>
          </p:cNvPr>
          <p:cNvSpPr>
            <a:spLocks noGrp="1"/>
          </p:cNvSpPr>
          <p:nvPr>
            <p:ph idx="1"/>
          </p:nvPr>
        </p:nvSpPr>
        <p:spPr/>
        <p:txBody>
          <a:bodyPr vert="horz" lIns="91440" tIns="45720" rIns="91440" bIns="45720" rtlCol="0" anchor="t">
            <a:normAutofit/>
          </a:bodyPr>
          <a:lstStyle/>
          <a:p>
            <a:pPr marL="0" indent="0">
              <a:buNone/>
            </a:pPr>
            <a:endParaRPr lang="en-US">
              <a:solidFill>
                <a:schemeClr val="accent1">
                  <a:lumMod val="50000"/>
                </a:schemeClr>
              </a:solidFill>
              <a:ea typeface="+mn-lt"/>
              <a:cs typeface="+mn-lt"/>
            </a:endParaRPr>
          </a:p>
          <a:p>
            <a:endParaRPr lang="en-US">
              <a:cs typeface="Calibri"/>
            </a:endParaRPr>
          </a:p>
        </p:txBody>
      </p:sp>
      <p:graphicFrame>
        <p:nvGraphicFramePr>
          <p:cNvPr id="4" name="Diagram 4">
            <a:extLst>
              <a:ext uri="{FF2B5EF4-FFF2-40B4-BE49-F238E27FC236}">
                <a16:creationId xmlns:a16="http://schemas.microsoft.com/office/drawing/2014/main" id="{070B66E6-0E62-4562-8EFB-4D870B91A7EC}"/>
              </a:ext>
            </a:extLst>
          </p:cNvPr>
          <p:cNvGraphicFramePr/>
          <p:nvPr>
            <p:extLst>
              <p:ext uri="{D42A27DB-BD31-4B8C-83A1-F6EECF244321}">
                <p14:modId xmlns:p14="http://schemas.microsoft.com/office/powerpoint/2010/main" val="930307770"/>
              </p:ext>
            </p:extLst>
          </p:nvPr>
        </p:nvGraphicFramePr>
        <p:xfrm>
          <a:off x="557098" y="233756"/>
          <a:ext cx="10998678" cy="7373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68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B283-5437-485A-8D2B-430CB11B0653}"/>
              </a:ext>
            </a:extLst>
          </p:cNvPr>
          <p:cNvSpPr>
            <a:spLocks noGrp="1"/>
          </p:cNvSpPr>
          <p:nvPr>
            <p:ph type="title"/>
          </p:nvPr>
        </p:nvSpPr>
        <p:spPr>
          <a:xfrm>
            <a:off x="838200" y="303480"/>
            <a:ext cx="10515600" cy="1325563"/>
          </a:xfrm>
        </p:spPr>
        <p:txBody>
          <a:bodyPr anchor="ctr">
            <a:normAutofit/>
          </a:bodyPr>
          <a:lstStyle/>
          <a:p>
            <a:r>
              <a:rPr lang="en-US">
                <a:solidFill>
                  <a:srgbClr val="002060"/>
                </a:solidFill>
              </a:rPr>
              <a:t>Completion of Proficiencies</a:t>
            </a:r>
            <a:endParaRPr lang="en-US">
              <a:solidFill>
                <a:srgbClr val="002060"/>
              </a:solidFill>
              <a:cs typeface="Calibri Light"/>
            </a:endParaRPr>
          </a:p>
        </p:txBody>
      </p:sp>
      <p:graphicFrame>
        <p:nvGraphicFramePr>
          <p:cNvPr id="4" name="Diagram 4">
            <a:extLst>
              <a:ext uri="{FF2B5EF4-FFF2-40B4-BE49-F238E27FC236}">
                <a16:creationId xmlns:a16="http://schemas.microsoft.com/office/drawing/2014/main" id="{2F561D22-3C8A-44E0-8982-54B3662B280B}"/>
              </a:ext>
            </a:extLst>
          </p:cNvPr>
          <p:cNvGraphicFramePr>
            <a:graphicFrameLocks noGrp="1"/>
          </p:cNvGraphicFramePr>
          <p:nvPr>
            <p:ph idx="1"/>
            <p:extLst>
              <p:ext uri="{D42A27DB-BD31-4B8C-83A1-F6EECF244321}">
                <p14:modId xmlns:p14="http://schemas.microsoft.com/office/powerpoint/2010/main" val="515893738"/>
              </p:ext>
            </p:extLst>
          </p:nvPr>
        </p:nvGraphicFramePr>
        <p:xfrm>
          <a:off x="838200" y="1629044"/>
          <a:ext cx="10515600" cy="470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25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 email&#10;&#10;Description automatically generated">
            <a:extLst>
              <a:ext uri="{FF2B5EF4-FFF2-40B4-BE49-F238E27FC236}">
                <a16:creationId xmlns:a16="http://schemas.microsoft.com/office/drawing/2014/main" id="{CE6EBB3D-196C-4B50-807C-199C003B2695}"/>
              </a:ext>
            </a:extLst>
          </p:cNvPr>
          <p:cNvPicPr>
            <a:picLocks noChangeAspect="1"/>
          </p:cNvPicPr>
          <p:nvPr/>
        </p:nvPicPr>
        <p:blipFill>
          <a:blip r:embed="rId2"/>
          <a:stretch>
            <a:fillRect/>
          </a:stretch>
        </p:blipFill>
        <p:spPr>
          <a:xfrm>
            <a:off x="550717" y="1856505"/>
            <a:ext cx="6206835" cy="4123469"/>
          </a:xfrm>
          <a:prstGeom prst="rect">
            <a:avLst/>
          </a:prstGeom>
        </p:spPr>
      </p:pic>
      <p:sp>
        <p:nvSpPr>
          <p:cNvPr id="2" name="Title 1">
            <a:extLst>
              <a:ext uri="{FF2B5EF4-FFF2-40B4-BE49-F238E27FC236}">
                <a16:creationId xmlns:a16="http://schemas.microsoft.com/office/drawing/2014/main" id="{E98A3DA5-277F-4378-B07B-A9606BFD5CCF}"/>
              </a:ext>
            </a:extLst>
          </p:cNvPr>
          <p:cNvSpPr>
            <a:spLocks noGrp="1"/>
          </p:cNvSpPr>
          <p:nvPr>
            <p:ph type="title"/>
          </p:nvPr>
        </p:nvSpPr>
        <p:spPr>
          <a:xfrm>
            <a:off x="547914" y="265339"/>
            <a:ext cx="10515600" cy="1325563"/>
          </a:xfrm>
        </p:spPr>
        <p:txBody>
          <a:bodyPr anchor="ctr">
            <a:normAutofit/>
          </a:bodyPr>
          <a:lstStyle/>
          <a:p>
            <a:r>
              <a:rPr lang="en-US">
                <a:solidFill>
                  <a:srgbClr val="002060"/>
                </a:solidFill>
              </a:rPr>
              <a:t>Achieving Proficiencies</a:t>
            </a:r>
          </a:p>
        </p:txBody>
      </p:sp>
      <p:sp>
        <p:nvSpPr>
          <p:cNvPr id="3" name="Content Placeholder 2">
            <a:extLst>
              <a:ext uri="{FF2B5EF4-FFF2-40B4-BE49-F238E27FC236}">
                <a16:creationId xmlns:a16="http://schemas.microsoft.com/office/drawing/2014/main" id="{90DC2676-9E5F-42B9-8D06-A8DAC9A4281E}"/>
              </a:ext>
            </a:extLst>
          </p:cNvPr>
          <p:cNvSpPr>
            <a:spLocks noGrp="1"/>
          </p:cNvSpPr>
          <p:nvPr>
            <p:ph sz="half" idx="2"/>
          </p:nvPr>
        </p:nvSpPr>
        <p:spPr>
          <a:xfrm>
            <a:off x="6927425" y="1276852"/>
            <a:ext cx="4852555" cy="4710193"/>
          </a:xfrm>
          <a:ln>
            <a:solidFill>
              <a:srgbClr val="002060"/>
            </a:solidFill>
          </a:ln>
        </p:spPr>
        <p:txBody>
          <a:bodyPr vert="horz" lIns="91440" tIns="45720" rIns="91440" bIns="45720" rtlCol="0" anchor="t">
            <a:normAutofit/>
          </a:bodyPr>
          <a:lstStyle/>
          <a:p>
            <a:pPr marL="0" indent="0">
              <a:buNone/>
            </a:pPr>
            <a:r>
              <a:rPr lang="en-US" sz="2000">
                <a:solidFill>
                  <a:srgbClr val="002060"/>
                </a:solidFill>
              </a:rPr>
              <a:t>In the proficiencies section is a box headed '</a:t>
            </a:r>
            <a:r>
              <a:rPr lang="en-US" sz="2000" b="1">
                <a:solidFill>
                  <a:srgbClr val="002060"/>
                </a:solidFill>
              </a:rPr>
              <a:t>Reference to Evidence</a:t>
            </a:r>
            <a:r>
              <a:rPr lang="en-US" sz="2000">
                <a:solidFill>
                  <a:srgbClr val="002060"/>
                </a:solidFill>
              </a:rPr>
              <a:t>.' Against each proficiency the student should insert the method by which they can demonstrate achievement of the required outcome.  </a:t>
            </a:r>
            <a:endParaRPr lang="en-US" sz="2000">
              <a:solidFill>
                <a:srgbClr val="002060"/>
              </a:solidFill>
              <a:cs typeface="Calibri"/>
            </a:endParaRPr>
          </a:p>
          <a:p>
            <a:pPr marL="0" indent="0">
              <a:buNone/>
            </a:pPr>
            <a:r>
              <a:rPr lang="en-US" sz="2000">
                <a:solidFill>
                  <a:srgbClr val="002060"/>
                </a:solidFill>
              </a:rPr>
              <a:t>Methods to demonstrate achievement:</a:t>
            </a:r>
            <a:endParaRPr lang="en-US" sz="2000">
              <a:solidFill>
                <a:srgbClr val="002060"/>
              </a:solidFill>
              <a:cs typeface="Calibri"/>
            </a:endParaRPr>
          </a:p>
          <a:p>
            <a:r>
              <a:rPr lang="en-US" sz="2000">
                <a:solidFill>
                  <a:srgbClr val="002060"/>
                </a:solidFill>
              </a:rPr>
              <a:t>Practice Episode Records (PER)</a:t>
            </a:r>
            <a:endParaRPr lang="en-US" sz="2000">
              <a:solidFill>
                <a:srgbClr val="002060"/>
              </a:solidFill>
              <a:cs typeface="Calibri"/>
            </a:endParaRPr>
          </a:p>
          <a:p>
            <a:r>
              <a:rPr lang="en-US" sz="2000">
                <a:solidFill>
                  <a:srgbClr val="002060"/>
                </a:solidFill>
              </a:rPr>
              <a:t>Discussion with PS and/or PA</a:t>
            </a:r>
            <a:endParaRPr lang="en-US" sz="2000">
              <a:solidFill>
                <a:srgbClr val="002060"/>
              </a:solidFill>
              <a:cs typeface="Calibri"/>
            </a:endParaRPr>
          </a:p>
          <a:p>
            <a:r>
              <a:rPr lang="en-US" sz="2000">
                <a:solidFill>
                  <a:srgbClr val="002060"/>
                </a:solidFill>
              </a:rPr>
              <a:t>Demonstration</a:t>
            </a:r>
            <a:endParaRPr lang="en-US" sz="2000">
              <a:solidFill>
                <a:srgbClr val="002060"/>
              </a:solidFill>
              <a:cs typeface="Calibri"/>
            </a:endParaRPr>
          </a:p>
          <a:p>
            <a:r>
              <a:rPr lang="en-US" sz="2000">
                <a:solidFill>
                  <a:srgbClr val="002060"/>
                </a:solidFill>
              </a:rPr>
              <a:t>Reflection</a:t>
            </a:r>
            <a:endParaRPr lang="en-US" sz="2000">
              <a:solidFill>
                <a:srgbClr val="002060"/>
              </a:solidFill>
              <a:cs typeface="Calibri"/>
            </a:endParaRPr>
          </a:p>
          <a:p>
            <a:r>
              <a:rPr lang="en-US" sz="2000">
                <a:solidFill>
                  <a:srgbClr val="002060"/>
                </a:solidFill>
              </a:rPr>
              <a:t>Simulation</a:t>
            </a:r>
            <a:endParaRPr lang="en-US" sz="2000">
              <a:solidFill>
                <a:srgbClr val="002060"/>
              </a:solidFill>
              <a:cs typeface="Calibri"/>
            </a:endParaRPr>
          </a:p>
          <a:p>
            <a:r>
              <a:rPr lang="en-US" sz="2000">
                <a:solidFill>
                  <a:srgbClr val="002060"/>
                </a:solidFill>
              </a:rPr>
              <a:t>Participating or contributing to care in a complementary placement area</a:t>
            </a:r>
            <a:endParaRPr lang="en-US" sz="2000">
              <a:solidFill>
                <a:srgbClr val="002060"/>
              </a:solidFill>
              <a:cs typeface="Calibri"/>
            </a:endParaRPr>
          </a:p>
        </p:txBody>
      </p:sp>
      <p:cxnSp>
        <p:nvCxnSpPr>
          <p:cNvPr id="9" name="Straight Arrow Connector 8">
            <a:extLst>
              <a:ext uri="{FF2B5EF4-FFF2-40B4-BE49-F238E27FC236}">
                <a16:creationId xmlns:a16="http://schemas.microsoft.com/office/drawing/2014/main" id="{49D835C4-3D5B-4D98-B3AD-57BB06F2C175}"/>
              </a:ext>
            </a:extLst>
          </p:cNvPr>
          <p:cNvCxnSpPr/>
          <p:nvPr/>
        </p:nvCxnSpPr>
        <p:spPr>
          <a:xfrm flipH="1">
            <a:off x="6032829" y="1730249"/>
            <a:ext cx="889166" cy="2308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94AB5CB-95B6-44DE-8236-73550C4038CF}"/>
              </a:ext>
            </a:extLst>
          </p:cNvPr>
          <p:cNvCxnSpPr/>
          <p:nvPr/>
        </p:nvCxnSpPr>
        <p:spPr>
          <a:xfrm flipH="1">
            <a:off x="4743449" y="1742210"/>
            <a:ext cx="2159578" cy="2273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3BB6204-E18A-4A88-831B-0C86440FC489}"/>
              </a:ext>
            </a:extLst>
          </p:cNvPr>
          <p:cNvCxnSpPr>
            <a:cxnSpLocks/>
          </p:cNvCxnSpPr>
          <p:nvPr/>
        </p:nvCxnSpPr>
        <p:spPr>
          <a:xfrm flipH="1">
            <a:off x="3392630" y="1750869"/>
            <a:ext cx="3536374" cy="20747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3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349B-418C-43C3-B99F-BDE3830B1EE8}"/>
              </a:ext>
            </a:extLst>
          </p:cNvPr>
          <p:cNvSpPr>
            <a:spLocks noGrp="1"/>
          </p:cNvSpPr>
          <p:nvPr>
            <p:ph type="title"/>
          </p:nvPr>
        </p:nvSpPr>
        <p:spPr>
          <a:xfrm>
            <a:off x="207675" y="102176"/>
            <a:ext cx="5300372" cy="1020042"/>
          </a:xfrm>
        </p:spPr>
        <p:txBody>
          <a:bodyPr anchor="b">
            <a:normAutofit/>
          </a:bodyPr>
          <a:lstStyle/>
          <a:p>
            <a:r>
              <a:rPr lang="en-US">
                <a:solidFill>
                  <a:srgbClr val="002060"/>
                </a:solidFill>
              </a:rPr>
              <a:t>Promoting Excellence &amp;</a:t>
            </a:r>
            <a:br>
              <a:rPr lang="en-US">
                <a:solidFill>
                  <a:srgbClr val="002060"/>
                </a:solidFill>
                <a:cs typeface="Calibri Light"/>
              </a:rPr>
            </a:br>
            <a:r>
              <a:rPr lang="en-US">
                <a:solidFill>
                  <a:srgbClr val="002060"/>
                </a:solidFill>
              </a:rPr>
              <a:t>Neonatal Care Proficiencies</a:t>
            </a:r>
          </a:p>
        </p:txBody>
      </p:sp>
      <p:graphicFrame>
        <p:nvGraphicFramePr>
          <p:cNvPr id="40" name="Diagram 40">
            <a:extLst>
              <a:ext uri="{FF2B5EF4-FFF2-40B4-BE49-F238E27FC236}">
                <a16:creationId xmlns:a16="http://schemas.microsoft.com/office/drawing/2014/main" id="{6A5CB27F-7B25-4A02-AE4C-18E8ADFF4262}"/>
              </a:ext>
            </a:extLst>
          </p:cNvPr>
          <p:cNvGraphicFramePr/>
          <p:nvPr>
            <p:extLst>
              <p:ext uri="{D42A27DB-BD31-4B8C-83A1-F6EECF244321}">
                <p14:modId xmlns:p14="http://schemas.microsoft.com/office/powerpoint/2010/main" val="917287568"/>
              </p:ext>
            </p:extLst>
          </p:nvPr>
        </p:nvGraphicFramePr>
        <p:xfrm>
          <a:off x="5592792" y="133709"/>
          <a:ext cx="6196642" cy="6346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86" descr="Graphical user interface, application&#10;&#10;Description automatically generated">
            <a:extLst>
              <a:ext uri="{FF2B5EF4-FFF2-40B4-BE49-F238E27FC236}">
                <a16:creationId xmlns:a16="http://schemas.microsoft.com/office/drawing/2014/main" id="{A44E051A-8BD8-40F0-8731-54D5A32D0A5B}"/>
              </a:ext>
            </a:extLst>
          </p:cNvPr>
          <p:cNvPicPr>
            <a:picLocks noChangeAspect="1"/>
          </p:cNvPicPr>
          <p:nvPr/>
        </p:nvPicPr>
        <p:blipFill>
          <a:blip r:embed="rId7"/>
          <a:stretch>
            <a:fillRect/>
          </a:stretch>
        </p:blipFill>
        <p:spPr>
          <a:xfrm>
            <a:off x="204356" y="1251567"/>
            <a:ext cx="5043577" cy="2618801"/>
          </a:xfrm>
          <a:prstGeom prst="rect">
            <a:avLst/>
          </a:prstGeom>
        </p:spPr>
      </p:pic>
      <p:graphicFrame>
        <p:nvGraphicFramePr>
          <p:cNvPr id="4" name="Diagram 40">
            <a:extLst>
              <a:ext uri="{FF2B5EF4-FFF2-40B4-BE49-F238E27FC236}">
                <a16:creationId xmlns:a16="http://schemas.microsoft.com/office/drawing/2014/main" id="{6A5CB27F-7B25-4A02-AE4C-18E8ADFF4262}"/>
              </a:ext>
            </a:extLst>
          </p:cNvPr>
          <p:cNvGraphicFramePr/>
          <p:nvPr>
            <p:extLst>
              <p:ext uri="{D42A27DB-BD31-4B8C-83A1-F6EECF244321}">
                <p14:modId xmlns:p14="http://schemas.microsoft.com/office/powerpoint/2010/main" val="894722448"/>
              </p:ext>
            </p:extLst>
          </p:nvPr>
        </p:nvGraphicFramePr>
        <p:xfrm>
          <a:off x="5592792" y="133709"/>
          <a:ext cx="6196642" cy="63461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6" name="Picture 46" descr="Graphical user interface, application&#10;&#10;Description automatically generated">
            <a:extLst>
              <a:ext uri="{FF2B5EF4-FFF2-40B4-BE49-F238E27FC236}">
                <a16:creationId xmlns:a16="http://schemas.microsoft.com/office/drawing/2014/main" id="{00B64DD4-BF85-4CA7-88F0-939C3E8D89EE}"/>
              </a:ext>
            </a:extLst>
          </p:cNvPr>
          <p:cNvPicPr>
            <a:picLocks noChangeAspect="1"/>
          </p:cNvPicPr>
          <p:nvPr/>
        </p:nvPicPr>
        <p:blipFill>
          <a:blip r:embed="rId13"/>
          <a:stretch>
            <a:fillRect/>
          </a:stretch>
        </p:blipFill>
        <p:spPr>
          <a:xfrm>
            <a:off x="202268" y="4156613"/>
            <a:ext cx="5011881" cy="2618720"/>
          </a:xfrm>
          <a:prstGeom prst="rect">
            <a:avLst/>
          </a:prstGeom>
        </p:spPr>
      </p:pic>
      <p:cxnSp>
        <p:nvCxnSpPr>
          <p:cNvPr id="47" name="Straight Arrow Connector 46">
            <a:extLst>
              <a:ext uri="{FF2B5EF4-FFF2-40B4-BE49-F238E27FC236}">
                <a16:creationId xmlns:a16="http://schemas.microsoft.com/office/drawing/2014/main" id="{EC117C0B-36A1-471A-B2FB-808EA1059395}"/>
              </a:ext>
            </a:extLst>
          </p:cNvPr>
          <p:cNvCxnSpPr/>
          <p:nvPr/>
        </p:nvCxnSpPr>
        <p:spPr>
          <a:xfrm flipH="1">
            <a:off x="5020018" y="1135653"/>
            <a:ext cx="1206347" cy="66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A138261-725B-4F15-B287-A1DE880D56DA}"/>
              </a:ext>
            </a:extLst>
          </p:cNvPr>
          <p:cNvCxnSpPr>
            <a:cxnSpLocks/>
          </p:cNvCxnSpPr>
          <p:nvPr/>
        </p:nvCxnSpPr>
        <p:spPr>
          <a:xfrm flipH="1">
            <a:off x="4919030" y="4403990"/>
            <a:ext cx="1252250" cy="57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2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8BBB-5D42-4458-9193-813B83C4EEED}"/>
              </a:ext>
            </a:extLst>
          </p:cNvPr>
          <p:cNvSpPr>
            <a:spLocks noGrp="1"/>
          </p:cNvSpPr>
          <p:nvPr>
            <p:ph type="title"/>
          </p:nvPr>
        </p:nvSpPr>
        <p:spPr>
          <a:xfrm>
            <a:off x="838200" y="365125"/>
            <a:ext cx="10515600" cy="1325563"/>
          </a:xfrm>
        </p:spPr>
        <p:txBody>
          <a:bodyPr anchor="ctr">
            <a:normAutofit/>
          </a:bodyPr>
          <a:lstStyle/>
          <a:p>
            <a:r>
              <a:rPr lang="en-US" dirty="0">
                <a:solidFill>
                  <a:srgbClr val="002060"/>
                </a:solidFill>
              </a:rPr>
              <a:t>Examples of how to achieve </a:t>
            </a:r>
            <a:r>
              <a:rPr lang="en-US" b="1" dirty="0">
                <a:solidFill>
                  <a:srgbClr val="002060"/>
                </a:solidFill>
              </a:rPr>
              <a:t>Promoting Excellence Proficiencies</a:t>
            </a:r>
          </a:p>
        </p:txBody>
      </p:sp>
      <p:graphicFrame>
        <p:nvGraphicFramePr>
          <p:cNvPr id="5" name="Content Placeholder 2">
            <a:extLst>
              <a:ext uri="{FF2B5EF4-FFF2-40B4-BE49-F238E27FC236}">
                <a16:creationId xmlns:a16="http://schemas.microsoft.com/office/drawing/2014/main" id="{484168FB-64EC-4F92-9DA8-86DEA594C736}"/>
              </a:ext>
            </a:extLst>
          </p:cNvPr>
          <p:cNvGraphicFramePr>
            <a:graphicFrameLocks noGrp="1"/>
          </p:cNvGraphicFramePr>
          <p:nvPr>
            <p:ph idx="1"/>
            <p:extLst>
              <p:ext uri="{D42A27DB-BD31-4B8C-83A1-F6EECF244321}">
                <p14:modId xmlns:p14="http://schemas.microsoft.com/office/powerpoint/2010/main" val="3292246451"/>
              </p:ext>
            </p:extLst>
          </p:nvPr>
        </p:nvGraphicFramePr>
        <p:xfrm>
          <a:off x="689517" y="1714113"/>
          <a:ext cx="10812965" cy="485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05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87D7-54A4-4C1D-ACE9-979E62A73764}"/>
              </a:ext>
            </a:extLst>
          </p:cNvPr>
          <p:cNvSpPr>
            <a:spLocks noGrp="1"/>
          </p:cNvSpPr>
          <p:nvPr>
            <p:ph type="title"/>
          </p:nvPr>
        </p:nvSpPr>
        <p:spPr>
          <a:xfrm>
            <a:off x="839788" y="457200"/>
            <a:ext cx="3932237" cy="1600200"/>
          </a:xfrm>
        </p:spPr>
        <p:txBody>
          <a:bodyPr anchor="b">
            <a:noAutofit/>
          </a:bodyPr>
          <a:lstStyle/>
          <a:p>
            <a:r>
              <a:rPr lang="en-US" sz="5400" dirty="0">
                <a:solidFill>
                  <a:srgbClr val="002060"/>
                </a:solidFill>
              </a:rPr>
              <a:t>EU Directives</a:t>
            </a:r>
            <a:endParaRPr lang="en-US" sz="5400" dirty="0">
              <a:solidFill>
                <a:srgbClr val="002060"/>
              </a:solidFill>
              <a:cs typeface="Calibri Light"/>
            </a:endParaRPr>
          </a:p>
        </p:txBody>
      </p:sp>
      <p:graphicFrame>
        <p:nvGraphicFramePr>
          <p:cNvPr id="8" name="Diagram 8">
            <a:extLst>
              <a:ext uri="{FF2B5EF4-FFF2-40B4-BE49-F238E27FC236}">
                <a16:creationId xmlns:a16="http://schemas.microsoft.com/office/drawing/2014/main" id="{F11301E8-CCDE-4857-AA83-FD35C5403E89}"/>
              </a:ext>
            </a:extLst>
          </p:cNvPr>
          <p:cNvGraphicFramePr>
            <a:graphicFrameLocks noGrp="1"/>
          </p:cNvGraphicFramePr>
          <p:nvPr>
            <p:ph idx="1"/>
            <p:extLst>
              <p:ext uri="{D42A27DB-BD31-4B8C-83A1-F6EECF244321}">
                <p14:modId xmlns:p14="http://schemas.microsoft.com/office/powerpoint/2010/main" val="186995641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7" name="Picture 19" descr="Icon&#10;&#10;Description automatically generated">
            <a:extLst>
              <a:ext uri="{FF2B5EF4-FFF2-40B4-BE49-F238E27FC236}">
                <a16:creationId xmlns:a16="http://schemas.microsoft.com/office/drawing/2014/main" id="{91C2DE43-E0C4-4792-B626-D2B929205D35}"/>
              </a:ext>
            </a:extLst>
          </p:cNvPr>
          <p:cNvPicPr>
            <a:picLocks noChangeAspect="1"/>
          </p:cNvPicPr>
          <p:nvPr/>
        </p:nvPicPr>
        <p:blipFill>
          <a:blip r:embed="rId7"/>
          <a:stretch>
            <a:fillRect/>
          </a:stretch>
        </p:blipFill>
        <p:spPr>
          <a:xfrm>
            <a:off x="881481" y="2192013"/>
            <a:ext cx="3973040" cy="3335551"/>
          </a:xfrm>
          <a:prstGeom prst="rect">
            <a:avLst/>
          </a:prstGeom>
          <a:noFill/>
        </p:spPr>
      </p:pic>
    </p:spTree>
    <p:extLst>
      <p:ext uri="{BB962C8B-B14F-4D97-AF65-F5344CB8AC3E}">
        <p14:creationId xmlns:p14="http://schemas.microsoft.com/office/powerpoint/2010/main" val="335040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A987-FA3B-44EF-A779-22F7F729DB07}"/>
              </a:ext>
            </a:extLst>
          </p:cNvPr>
          <p:cNvSpPr>
            <a:spLocks noGrp="1"/>
          </p:cNvSpPr>
          <p:nvPr>
            <p:ph type="title"/>
          </p:nvPr>
        </p:nvSpPr>
        <p:spPr>
          <a:xfrm>
            <a:off x="903737" y="247331"/>
            <a:ext cx="10515600" cy="1008351"/>
          </a:xfrm>
        </p:spPr>
        <p:txBody>
          <a:bodyPr/>
          <a:lstStyle/>
          <a:p>
            <a:r>
              <a:rPr lang="en-US" dirty="0">
                <a:solidFill>
                  <a:srgbClr val="002060"/>
                </a:solidFill>
                <a:cs typeface="Calibri Light"/>
              </a:rPr>
              <a:t>EU Directives</a:t>
            </a:r>
            <a:endParaRPr lang="en-US" dirty="0">
              <a:solidFill>
                <a:srgbClr val="002060"/>
              </a:solidFill>
            </a:endParaRPr>
          </a:p>
        </p:txBody>
      </p:sp>
      <p:sp>
        <p:nvSpPr>
          <p:cNvPr id="6" name="TextBox 5">
            <a:extLst>
              <a:ext uri="{FF2B5EF4-FFF2-40B4-BE49-F238E27FC236}">
                <a16:creationId xmlns:a16="http://schemas.microsoft.com/office/drawing/2014/main" id="{ACDF6527-2B6A-4A10-A9DE-05A17D451EC9}"/>
              </a:ext>
            </a:extLst>
          </p:cNvPr>
          <p:cNvSpPr txBox="1"/>
          <p:nvPr/>
        </p:nvSpPr>
        <p:spPr>
          <a:xfrm>
            <a:off x="497458" y="1302588"/>
            <a:ext cx="1085202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2060"/>
                </a:solidFill>
                <a:ea typeface="+mn-lt"/>
                <a:cs typeface="+mn-lt"/>
              </a:rPr>
              <a:t>Each section of the MORA includes practice episode records to document the care provided to women or their babies to provide evidence of achieving the proficiencies.</a:t>
            </a:r>
            <a:endParaRPr lang="en-US" sz="2000">
              <a:solidFill>
                <a:srgbClr val="002060"/>
              </a:solidFill>
              <a:cs typeface="Calibri"/>
            </a:endParaRPr>
          </a:p>
          <a:p>
            <a:endParaRPr lang="en-US" sz="2000">
              <a:solidFill>
                <a:srgbClr val="002060"/>
              </a:solidFill>
              <a:ea typeface="+mn-lt"/>
              <a:cs typeface="+mn-lt"/>
            </a:endParaRPr>
          </a:p>
          <a:p>
            <a:r>
              <a:rPr lang="en-US" sz="2000">
                <a:solidFill>
                  <a:srgbClr val="002060"/>
                </a:solidFill>
                <a:ea typeface="+mn-lt"/>
                <a:cs typeface="+mn-lt"/>
              </a:rPr>
              <a:t>Although students may be keen to begin recording practice episode records as soon as possible, it is advised that these are spaced throughout the student experience, as the way in which different types of care will be approached will change as students' knowledge and skills expand over the course of the </a:t>
            </a:r>
            <a:r>
              <a:rPr lang="en-US" sz="2000" err="1">
                <a:solidFill>
                  <a:srgbClr val="002060"/>
                </a:solidFill>
                <a:ea typeface="+mn-lt"/>
                <a:cs typeface="+mn-lt"/>
              </a:rPr>
              <a:t>programme</a:t>
            </a:r>
            <a:r>
              <a:rPr lang="en-US" sz="2000">
                <a:solidFill>
                  <a:srgbClr val="002060"/>
                </a:solidFill>
                <a:ea typeface="+mn-lt"/>
                <a:cs typeface="+mn-lt"/>
              </a:rPr>
              <a:t>. </a:t>
            </a:r>
          </a:p>
          <a:p>
            <a:endParaRPr lang="en-US" sz="2000">
              <a:solidFill>
                <a:srgbClr val="002060"/>
              </a:solidFill>
              <a:ea typeface="+mn-lt"/>
              <a:cs typeface="+mn-lt"/>
            </a:endParaRPr>
          </a:p>
          <a:p>
            <a:r>
              <a:rPr lang="en-US" sz="2000">
                <a:solidFill>
                  <a:srgbClr val="002060"/>
                </a:solidFill>
                <a:ea typeface="+mn-lt"/>
                <a:cs typeface="+mn-lt"/>
              </a:rPr>
              <a:t>As a guide, suggested completion is provided below. Please note that this is a guide only, intended to support student development.</a:t>
            </a:r>
            <a:endParaRPr lang="en-US" sz="2000">
              <a:solidFill>
                <a:srgbClr val="002060"/>
              </a:solidFill>
              <a:cs typeface="Calibri"/>
            </a:endParaRPr>
          </a:p>
          <a:p>
            <a:endParaRPr lang="en-US">
              <a:cs typeface="Calibri"/>
            </a:endParaRPr>
          </a:p>
        </p:txBody>
      </p:sp>
      <p:pic>
        <p:nvPicPr>
          <p:cNvPr id="7" name="Picture 4" descr="A picture containing application&#10;&#10;Description automatically generated">
            <a:extLst>
              <a:ext uri="{FF2B5EF4-FFF2-40B4-BE49-F238E27FC236}">
                <a16:creationId xmlns:a16="http://schemas.microsoft.com/office/drawing/2014/main" id="{6FC24964-00EB-4C07-8AC5-5936E6F0FC90}"/>
              </a:ext>
            </a:extLst>
          </p:cNvPr>
          <p:cNvPicPr>
            <a:picLocks noGrp="1" noChangeAspect="1"/>
          </p:cNvPicPr>
          <p:nvPr>
            <p:ph idx="4294967295"/>
          </p:nvPr>
        </p:nvPicPr>
        <p:blipFill>
          <a:blip r:embed="rId2"/>
          <a:stretch>
            <a:fillRect/>
          </a:stretch>
        </p:blipFill>
        <p:spPr>
          <a:xfrm>
            <a:off x="670540" y="4390564"/>
            <a:ext cx="10515600" cy="2336800"/>
          </a:xfrm>
        </p:spPr>
      </p:pic>
      <p:sp>
        <p:nvSpPr>
          <p:cNvPr id="8" name="TextBox 5">
            <a:extLst>
              <a:ext uri="{FF2B5EF4-FFF2-40B4-BE49-F238E27FC236}">
                <a16:creationId xmlns:a16="http://schemas.microsoft.com/office/drawing/2014/main" id="{ACDF6527-2B6A-4A10-A9DE-05A17D451EC9}"/>
              </a:ext>
            </a:extLst>
          </p:cNvPr>
          <p:cNvSpPr txBox="1"/>
          <p:nvPr/>
        </p:nvSpPr>
        <p:spPr>
          <a:xfrm>
            <a:off x="497458" y="1302588"/>
            <a:ext cx="1085202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2060"/>
                </a:solidFill>
                <a:ea typeface="+mn-lt"/>
                <a:cs typeface="+mn-lt"/>
              </a:rPr>
              <a:t>Each section of the MORA includes practice episode records to document the care provided to women or their babies to provide evidence of achieving the proficiencies.</a:t>
            </a:r>
            <a:endParaRPr lang="en-US" sz="2000">
              <a:solidFill>
                <a:srgbClr val="002060"/>
              </a:solidFill>
              <a:cs typeface="Calibri"/>
            </a:endParaRPr>
          </a:p>
          <a:p>
            <a:endParaRPr lang="en-US" sz="2000">
              <a:solidFill>
                <a:srgbClr val="002060"/>
              </a:solidFill>
              <a:ea typeface="+mn-lt"/>
              <a:cs typeface="+mn-lt"/>
            </a:endParaRPr>
          </a:p>
          <a:p>
            <a:r>
              <a:rPr lang="en-US" sz="2000">
                <a:solidFill>
                  <a:srgbClr val="002060"/>
                </a:solidFill>
                <a:ea typeface="+mn-lt"/>
                <a:cs typeface="+mn-lt"/>
              </a:rPr>
              <a:t>Although students may be keen to begin recording practice episode records as soon as possible, it is advised that these are spaced throughout the student experience, as the way in which different types of care will be approached will change as students' knowledge and skills expand over the course of the </a:t>
            </a:r>
            <a:r>
              <a:rPr lang="en-US" sz="2000" err="1">
                <a:solidFill>
                  <a:srgbClr val="002060"/>
                </a:solidFill>
                <a:ea typeface="+mn-lt"/>
                <a:cs typeface="+mn-lt"/>
              </a:rPr>
              <a:t>programme</a:t>
            </a:r>
            <a:r>
              <a:rPr lang="en-US" sz="2000">
                <a:solidFill>
                  <a:srgbClr val="002060"/>
                </a:solidFill>
                <a:ea typeface="+mn-lt"/>
                <a:cs typeface="+mn-lt"/>
              </a:rPr>
              <a:t>. </a:t>
            </a:r>
          </a:p>
          <a:p>
            <a:endParaRPr lang="en-US" sz="2000">
              <a:solidFill>
                <a:srgbClr val="002060"/>
              </a:solidFill>
              <a:ea typeface="+mn-lt"/>
              <a:cs typeface="+mn-lt"/>
            </a:endParaRPr>
          </a:p>
          <a:p>
            <a:r>
              <a:rPr lang="en-US" sz="2000">
                <a:solidFill>
                  <a:srgbClr val="002060"/>
                </a:solidFill>
                <a:ea typeface="+mn-lt"/>
                <a:cs typeface="+mn-lt"/>
              </a:rPr>
              <a:t>As a guide, suggested completion is provided below. Please note that this is a guide only, intended to support student development.</a:t>
            </a:r>
            <a:endParaRPr lang="en-US" sz="2000">
              <a:solidFill>
                <a:srgbClr val="002060"/>
              </a:solidFill>
              <a:cs typeface="Calibri"/>
            </a:endParaRPr>
          </a:p>
          <a:p>
            <a:endParaRPr lang="en-US">
              <a:cs typeface="Calibri"/>
            </a:endParaRPr>
          </a:p>
        </p:txBody>
      </p:sp>
    </p:spTree>
    <p:extLst>
      <p:ext uri="{BB962C8B-B14F-4D97-AF65-F5344CB8AC3E}">
        <p14:creationId xmlns:p14="http://schemas.microsoft.com/office/powerpoint/2010/main" val="140613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04EE-5B25-497F-8AF1-942B84D2DF46}"/>
              </a:ext>
            </a:extLst>
          </p:cNvPr>
          <p:cNvSpPr>
            <a:spLocks noGrp="1"/>
          </p:cNvSpPr>
          <p:nvPr>
            <p:ph type="title"/>
          </p:nvPr>
        </p:nvSpPr>
        <p:spPr>
          <a:xfrm>
            <a:off x="839788" y="457200"/>
            <a:ext cx="3932237" cy="1600200"/>
          </a:xfrm>
        </p:spPr>
        <p:txBody>
          <a:bodyPr anchor="b">
            <a:normAutofit/>
          </a:bodyPr>
          <a:lstStyle/>
          <a:p>
            <a:r>
              <a:rPr lang="en-US" sz="4000" dirty="0">
                <a:solidFill>
                  <a:srgbClr val="002060"/>
                </a:solidFill>
              </a:rPr>
              <a:t>EU Directives</a:t>
            </a:r>
            <a:endParaRPr lang="en-US" sz="4000" dirty="0">
              <a:solidFill>
                <a:srgbClr val="002060"/>
              </a:solidFill>
              <a:cs typeface="Calibri Light"/>
            </a:endParaRPr>
          </a:p>
        </p:txBody>
      </p:sp>
      <p:graphicFrame>
        <p:nvGraphicFramePr>
          <p:cNvPr id="4" name="Diagram 4">
            <a:extLst>
              <a:ext uri="{FF2B5EF4-FFF2-40B4-BE49-F238E27FC236}">
                <a16:creationId xmlns:a16="http://schemas.microsoft.com/office/drawing/2014/main" id="{19A46EFE-EF41-49C8-82ED-B601C5B40AD4}"/>
              </a:ext>
            </a:extLst>
          </p:cNvPr>
          <p:cNvGraphicFramePr>
            <a:graphicFrameLocks noGrp="1"/>
          </p:cNvGraphicFramePr>
          <p:nvPr>
            <p:ph idx="1"/>
            <p:extLst>
              <p:ext uri="{D42A27DB-BD31-4B8C-83A1-F6EECF244321}">
                <p14:modId xmlns:p14="http://schemas.microsoft.com/office/powerpoint/2010/main" val="4223974743"/>
              </p:ext>
            </p:extLst>
          </p:nvPr>
        </p:nvGraphicFramePr>
        <p:xfrm>
          <a:off x="5182289" y="241014"/>
          <a:ext cx="6172200" cy="615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 name="Picture 153">
            <a:extLst>
              <a:ext uri="{FF2B5EF4-FFF2-40B4-BE49-F238E27FC236}">
                <a16:creationId xmlns:a16="http://schemas.microsoft.com/office/drawing/2014/main" id="{27DDD221-3B45-4749-9F27-49352D0F876E}"/>
              </a:ext>
            </a:extLst>
          </p:cNvPr>
          <p:cNvPicPr>
            <a:picLocks noChangeAspect="1"/>
          </p:cNvPicPr>
          <p:nvPr/>
        </p:nvPicPr>
        <p:blipFill>
          <a:blip r:embed="rId7"/>
          <a:stretch>
            <a:fillRect/>
          </a:stretch>
        </p:blipFill>
        <p:spPr>
          <a:xfrm>
            <a:off x="1238162" y="2292489"/>
            <a:ext cx="2193086" cy="3132766"/>
          </a:xfrm>
          <a:prstGeom prst="rect">
            <a:avLst/>
          </a:prstGeom>
        </p:spPr>
      </p:pic>
    </p:spTree>
    <p:extLst>
      <p:ext uri="{BB962C8B-B14F-4D97-AF65-F5344CB8AC3E}">
        <p14:creationId xmlns:p14="http://schemas.microsoft.com/office/powerpoint/2010/main" val="393682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EE28-011A-405C-BB01-BAB72C8CE06A}"/>
              </a:ext>
            </a:extLst>
          </p:cNvPr>
          <p:cNvSpPr>
            <a:spLocks noGrp="1"/>
          </p:cNvSpPr>
          <p:nvPr>
            <p:ph type="title"/>
          </p:nvPr>
        </p:nvSpPr>
        <p:spPr>
          <a:xfrm>
            <a:off x="243260" y="1467270"/>
            <a:ext cx="4193965" cy="3930330"/>
          </a:xfrm>
        </p:spPr>
        <p:txBody>
          <a:bodyPr vert="horz" lIns="91440" tIns="45720" rIns="91440" bIns="45720" rtlCol="0" anchor="b">
            <a:noAutofit/>
          </a:bodyPr>
          <a:lstStyle/>
          <a:p>
            <a:r>
              <a:rPr lang="en-US" sz="4000" dirty="0">
                <a:solidFill>
                  <a:srgbClr val="002060"/>
                </a:solidFill>
              </a:rPr>
              <a:t>Recording Births</a:t>
            </a:r>
            <a:r>
              <a:rPr lang="en-US" sz="4000" dirty="0"/>
              <a:t> </a:t>
            </a:r>
            <a:r>
              <a:rPr lang="en-US" sz="4000" dirty="0">
                <a:solidFill>
                  <a:srgbClr val="002060"/>
                </a:solidFill>
              </a:rPr>
              <a:t>on MORA </a:t>
            </a:r>
            <a:br>
              <a:rPr lang="en-US" sz="4000" dirty="0"/>
            </a:br>
            <a:r>
              <a:rPr lang="en-US" sz="2400" dirty="0">
                <a:solidFill>
                  <a:srgbClr val="002060"/>
                </a:solidFill>
              </a:rPr>
              <a:t>(P.31)</a:t>
            </a:r>
            <a:br>
              <a:rPr lang="en-US" sz="2400" dirty="0"/>
            </a:br>
            <a:r>
              <a:rPr lang="en-US" sz="2400" dirty="0">
                <a:solidFill>
                  <a:srgbClr val="002060"/>
                </a:solidFill>
              </a:rPr>
              <a:t>                         </a:t>
            </a:r>
            <a:br>
              <a:rPr lang="en-US" sz="2400" dirty="0">
                <a:solidFill>
                  <a:srgbClr val="002060"/>
                </a:solidFill>
              </a:rPr>
            </a:br>
            <a:r>
              <a:rPr lang="en-US" sz="2400" b="1" dirty="0">
                <a:solidFill>
                  <a:srgbClr val="002060"/>
                </a:solidFill>
              </a:rPr>
              <a:t>Record Of Pregnant Women Cared For &amp; Births Personally Facilitated                    </a:t>
            </a:r>
            <a:br>
              <a:rPr lang="en-US" sz="2400" b="1" dirty="0">
                <a:solidFill>
                  <a:srgbClr val="002060"/>
                </a:solidFill>
              </a:rPr>
            </a:br>
            <a:br>
              <a:rPr lang="en-US" sz="2400" b="1" dirty="0"/>
            </a:br>
            <a:r>
              <a:rPr lang="en-US" sz="2400" dirty="0">
                <a:solidFill>
                  <a:srgbClr val="002060"/>
                </a:solidFill>
              </a:rPr>
              <a:t>(expectation: 40 records)</a:t>
            </a:r>
            <a:endParaRPr lang="en-US" sz="2400" dirty="0">
              <a:solidFill>
                <a:srgbClr val="002060"/>
              </a:solidFill>
              <a:cs typeface="Calibri Light"/>
            </a:endParaRPr>
          </a:p>
        </p:txBody>
      </p:sp>
      <p:graphicFrame>
        <p:nvGraphicFramePr>
          <p:cNvPr id="3" name="Content Placeholder 2">
            <a:extLst>
              <a:ext uri="{FF2B5EF4-FFF2-40B4-BE49-F238E27FC236}">
                <a16:creationId xmlns:a16="http://schemas.microsoft.com/office/drawing/2014/main" id="{2277002F-AF02-4834-8564-3438655351CB}"/>
              </a:ext>
            </a:extLst>
          </p:cNvPr>
          <p:cNvGraphicFramePr/>
          <p:nvPr>
            <p:extLst>
              <p:ext uri="{D42A27DB-BD31-4B8C-83A1-F6EECF244321}">
                <p14:modId xmlns:p14="http://schemas.microsoft.com/office/powerpoint/2010/main" val="907819687"/>
              </p:ext>
            </p:extLst>
          </p:nvPr>
        </p:nvGraphicFramePr>
        <p:xfrm>
          <a:off x="4607748" y="89247"/>
          <a:ext cx="7437406" cy="660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745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EE28-011A-405C-BB01-BAB72C8CE06A}"/>
              </a:ext>
            </a:extLst>
          </p:cNvPr>
          <p:cNvSpPr>
            <a:spLocks noGrp="1"/>
          </p:cNvSpPr>
          <p:nvPr>
            <p:ph type="title"/>
          </p:nvPr>
        </p:nvSpPr>
        <p:spPr>
          <a:xfrm>
            <a:off x="243261" y="1458088"/>
            <a:ext cx="4193965" cy="3939509"/>
          </a:xfrm>
        </p:spPr>
        <p:txBody>
          <a:bodyPr vert="horz" lIns="91440" tIns="45720" rIns="91440" bIns="45720" rtlCol="0" anchor="b">
            <a:noAutofit/>
          </a:bodyPr>
          <a:lstStyle/>
          <a:p>
            <a:pPr marL="228600" indent="-228600">
              <a:spcBef>
                <a:spcPts val="1000"/>
              </a:spcBef>
            </a:pPr>
            <a:r>
              <a:rPr lang="en-US" sz="4000" dirty="0">
                <a:solidFill>
                  <a:srgbClr val="002060"/>
                </a:solidFill>
              </a:rPr>
              <a:t>  Recording</a:t>
            </a:r>
            <a:br>
              <a:rPr lang="en-US" sz="4000" dirty="0"/>
            </a:br>
            <a:r>
              <a:rPr lang="en-US" sz="4000" dirty="0">
                <a:solidFill>
                  <a:srgbClr val="002060"/>
                </a:solidFill>
              </a:rPr>
              <a:t>Intrapartum</a:t>
            </a:r>
            <a:r>
              <a:rPr lang="en-US" sz="4000" dirty="0">
                <a:solidFill>
                  <a:srgbClr val="002060"/>
                </a:solidFill>
                <a:ea typeface="+mj-lt"/>
                <a:cs typeface="+mj-lt"/>
              </a:rPr>
              <a:t> Care on MORA </a:t>
            </a:r>
            <a:br>
              <a:rPr lang="en-US" sz="4000" dirty="0">
                <a:ea typeface="+mj-lt"/>
                <a:cs typeface="+mj-lt"/>
              </a:rPr>
            </a:br>
            <a:r>
              <a:rPr lang="en-US" sz="2400" dirty="0">
                <a:solidFill>
                  <a:srgbClr val="002060"/>
                </a:solidFill>
                <a:ea typeface="+mj-lt"/>
                <a:cs typeface="+mj-lt"/>
              </a:rPr>
              <a:t>(P.32) </a:t>
            </a:r>
            <a:endParaRPr lang="en-US" sz="2400" dirty="0">
              <a:ea typeface="+mj-lt"/>
              <a:cs typeface="+mj-lt"/>
            </a:endParaRPr>
          </a:p>
          <a:p>
            <a:pPr marL="228600" indent="-228600">
              <a:spcBef>
                <a:spcPts val="1000"/>
              </a:spcBef>
            </a:pPr>
            <a:r>
              <a:rPr lang="en-US" sz="2400" dirty="0">
                <a:solidFill>
                  <a:srgbClr val="002060"/>
                </a:solidFill>
                <a:ea typeface="+mj-lt"/>
                <a:cs typeface="+mj-lt"/>
              </a:rPr>
              <a:t>  </a:t>
            </a:r>
            <a:br>
              <a:rPr lang="en-US" sz="2400" dirty="0">
                <a:ea typeface="+mj-lt"/>
                <a:cs typeface="+mj-lt"/>
              </a:rPr>
            </a:br>
            <a:r>
              <a:rPr lang="en-US" sz="2400" b="1" dirty="0">
                <a:solidFill>
                  <a:srgbClr val="002060"/>
                </a:solidFill>
                <a:ea typeface="+mj-lt"/>
                <a:cs typeface="+mj-lt"/>
              </a:rPr>
              <a:t>Record Of Women Cared For In </a:t>
            </a:r>
            <a:r>
              <a:rPr lang="en-US" sz="2400" b="1" dirty="0" err="1">
                <a:solidFill>
                  <a:srgbClr val="002060"/>
                </a:solidFill>
                <a:ea typeface="+mj-lt"/>
                <a:cs typeface="+mj-lt"/>
              </a:rPr>
              <a:t>Labour</a:t>
            </a:r>
            <a:br>
              <a:rPr lang="en-US" sz="2400" dirty="0">
                <a:ea typeface="+mj-lt"/>
                <a:cs typeface="+mj-lt"/>
              </a:rPr>
            </a:br>
            <a:br>
              <a:rPr lang="en-US" sz="2400" dirty="0">
                <a:ea typeface="+mj-lt"/>
                <a:cs typeface="+mj-lt"/>
              </a:rPr>
            </a:br>
            <a:r>
              <a:rPr lang="en-US" sz="2400" dirty="0">
                <a:solidFill>
                  <a:srgbClr val="002060"/>
                </a:solidFill>
                <a:ea typeface="+mj-lt"/>
                <a:cs typeface="+mj-lt"/>
              </a:rPr>
              <a:t>(expectation: 40 records)</a:t>
            </a:r>
            <a:endParaRPr lang="en-US" sz="2400" dirty="0">
              <a:ea typeface="+mj-lt"/>
              <a:cs typeface="+mj-lt"/>
            </a:endParaRPr>
          </a:p>
        </p:txBody>
      </p:sp>
      <p:graphicFrame>
        <p:nvGraphicFramePr>
          <p:cNvPr id="3" name="Content Placeholder 2">
            <a:extLst>
              <a:ext uri="{FF2B5EF4-FFF2-40B4-BE49-F238E27FC236}">
                <a16:creationId xmlns:a16="http://schemas.microsoft.com/office/drawing/2014/main" id="{2277002F-AF02-4834-8564-3438655351CB}"/>
              </a:ext>
            </a:extLst>
          </p:cNvPr>
          <p:cNvGraphicFramePr/>
          <p:nvPr>
            <p:extLst>
              <p:ext uri="{D42A27DB-BD31-4B8C-83A1-F6EECF244321}">
                <p14:modId xmlns:p14="http://schemas.microsoft.com/office/powerpoint/2010/main" val="191979012"/>
              </p:ext>
            </p:extLst>
          </p:nvPr>
        </p:nvGraphicFramePr>
        <p:xfrm>
          <a:off x="4607748" y="89247"/>
          <a:ext cx="7437406" cy="6609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82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GB" b="1">
                <a:solidFill>
                  <a:srgbClr val="002060"/>
                </a:solidFill>
              </a:rPr>
              <a:t>Why </a:t>
            </a:r>
            <a:r>
              <a:rPr lang="en-GB">
                <a:solidFill>
                  <a:srgbClr val="002060"/>
                </a:solidFill>
              </a:rPr>
              <a:t>is this guide needed?</a:t>
            </a:r>
            <a:endParaRPr lang="en-GB">
              <a:solidFill>
                <a:srgbClr val="002060"/>
              </a:solidFill>
              <a:cs typeface="Calibri Light"/>
            </a:endParaRPr>
          </a:p>
        </p:txBody>
      </p:sp>
      <p:graphicFrame>
        <p:nvGraphicFramePr>
          <p:cNvPr id="5" name="Content Placeholder 2">
            <a:extLst>
              <a:ext uri="{FF2B5EF4-FFF2-40B4-BE49-F238E27FC236}">
                <a16:creationId xmlns:a16="http://schemas.microsoft.com/office/drawing/2014/main" id="{69C11117-AB23-49A3-ADA4-28C25C78C03C}"/>
              </a:ext>
            </a:extLst>
          </p:cNvPr>
          <p:cNvGraphicFramePr>
            <a:graphicFrameLocks noGrp="1"/>
          </p:cNvGraphicFramePr>
          <p:nvPr>
            <p:ph idx="1"/>
            <p:extLst>
              <p:ext uri="{D42A27DB-BD31-4B8C-83A1-F6EECF244321}">
                <p14:modId xmlns:p14="http://schemas.microsoft.com/office/powerpoint/2010/main" val="33701184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03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FF47-EDA7-4ACE-8EB9-405D979D57B2}"/>
              </a:ext>
            </a:extLst>
          </p:cNvPr>
          <p:cNvSpPr>
            <a:spLocks noGrp="1"/>
          </p:cNvSpPr>
          <p:nvPr>
            <p:ph type="title"/>
          </p:nvPr>
        </p:nvSpPr>
        <p:spPr>
          <a:xfrm>
            <a:off x="838200" y="98884"/>
            <a:ext cx="10515600" cy="1325563"/>
          </a:xfrm>
        </p:spPr>
        <p:txBody>
          <a:bodyPr/>
          <a:lstStyle/>
          <a:p>
            <a:r>
              <a:rPr lang="en-US">
                <a:solidFill>
                  <a:srgbClr val="002060"/>
                </a:solidFill>
                <a:cs typeface="Calibri Light"/>
              </a:rPr>
              <a:t>Breastfeeding Assessment Tool </a:t>
            </a:r>
            <a:r>
              <a:rPr lang="en-US" sz="2000">
                <a:solidFill>
                  <a:srgbClr val="002060"/>
                </a:solidFill>
                <a:cs typeface="Calibri Light"/>
              </a:rPr>
              <a:t>(p. 62, 63, 64)</a:t>
            </a:r>
            <a:endParaRPr lang="en-US" sz="2000">
              <a:solidFill>
                <a:srgbClr val="002060"/>
              </a:solidFill>
            </a:endParaRPr>
          </a:p>
        </p:txBody>
      </p:sp>
      <p:pic>
        <p:nvPicPr>
          <p:cNvPr id="4" name="Picture 4" descr="Graphical user interface, text, application, email&#10;&#10;Description automatically generated">
            <a:extLst>
              <a:ext uri="{FF2B5EF4-FFF2-40B4-BE49-F238E27FC236}">
                <a16:creationId xmlns:a16="http://schemas.microsoft.com/office/drawing/2014/main" id="{7C739F99-1CD4-474A-A01C-6449EFD112D9}"/>
              </a:ext>
            </a:extLst>
          </p:cNvPr>
          <p:cNvPicPr>
            <a:picLocks noGrp="1" noChangeAspect="1"/>
          </p:cNvPicPr>
          <p:nvPr>
            <p:ph sz="half" idx="1"/>
          </p:nvPr>
        </p:nvPicPr>
        <p:blipFill>
          <a:blip r:embed="rId2"/>
          <a:stretch>
            <a:fillRect/>
          </a:stretch>
        </p:blipFill>
        <p:spPr>
          <a:xfrm>
            <a:off x="1208374" y="1390795"/>
            <a:ext cx="4896998" cy="4078086"/>
          </a:xfrm>
          <a:ln>
            <a:solidFill>
              <a:srgbClr val="4472C4"/>
            </a:solidFill>
          </a:ln>
        </p:spPr>
      </p:pic>
      <p:sp>
        <p:nvSpPr>
          <p:cNvPr id="5" name="Content Placeholder 4">
            <a:extLst>
              <a:ext uri="{FF2B5EF4-FFF2-40B4-BE49-F238E27FC236}">
                <a16:creationId xmlns:a16="http://schemas.microsoft.com/office/drawing/2014/main" id="{582FE0C1-ED34-49FD-9377-9B5B32AB800D}"/>
              </a:ext>
            </a:extLst>
          </p:cNvPr>
          <p:cNvSpPr>
            <a:spLocks noGrp="1"/>
          </p:cNvSpPr>
          <p:nvPr>
            <p:ph sz="half" idx="2"/>
          </p:nvPr>
        </p:nvSpPr>
        <p:spPr>
          <a:xfrm>
            <a:off x="6790426" y="1423060"/>
            <a:ext cx="5181600" cy="5235776"/>
          </a:xfrm>
        </p:spPr>
        <p:txBody>
          <a:bodyPr vert="horz" lIns="91440" tIns="45720" rIns="91440" bIns="45720" rtlCol="0" anchor="t">
            <a:normAutofit fontScale="77500" lnSpcReduction="20000"/>
          </a:bodyPr>
          <a:lstStyle/>
          <a:p>
            <a:pPr marL="0" indent="0">
              <a:buNone/>
            </a:pPr>
            <a:r>
              <a:rPr lang="en-US">
                <a:solidFill>
                  <a:schemeClr val="tx2"/>
                </a:solidFill>
                <a:cs typeface="Calibri"/>
              </a:rPr>
              <a:t>This assessment tool is adapted from the UNICEF Baby Friendly Initiative Tool and aligns with UNICEF Baby Friendly standards</a:t>
            </a:r>
            <a:endParaRPr lang="en-US" u="sng">
              <a:solidFill>
                <a:schemeClr val="tx2"/>
              </a:solidFill>
              <a:cs typeface="Calibri"/>
            </a:endParaRPr>
          </a:p>
          <a:p>
            <a:pPr marL="0" indent="0">
              <a:buNone/>
            </a:pPr>
            <a:r>
              <a:rPr lang="en-US">
                <a:solidFill>
                  <a:schemeClr val="tx2"/>
                </a:solidFill>
                <a:ea typeface="+mn-lt"/>
                <a:cs typeface="+mn-lt"/>
              </a:rPr>
              <a:t>These standards enable staff to:</a:t>
            </a:r>
            <a:endParaRPr lang="en-US">
              <a:solidFill>
                <a:schemeClr val="tx2"/>
              </a:solidFill>
              <a:cs typeface="Calibri"/>
            </a:endParaRPr>
          </a:p>
          <a:p>
            <a:r>
              <a:rPr lang="en-US">
                <a:solidFill>
                  <a:schemeClr val="tx2"/>
                </a:solidFill>
                <a:ea typeface="+mn-lt"/>
                <a:cs typeface="+mn-lt"/>
              </a:rPr>
              <a:t>Support pregnant women to </a:t>
            </a:r>
            <a:r>
              <a:rPr lang="en-US" err="1">
                <a:solidFill>
                  <a:schemeClr val="tx2"/>
                </a:solidFill>
                <a:ea typeface="+mn-lt"/>
                <a:cs typeface="+mn-lt"/>
              </a:rPr>
              <a:t>recognise</a:t>
            </a:r>
            <a:r>
              <a:rPr lang="en-US">
                <a:solidFill>
                  <a:schemeClr val="tx2"/>
                </a:solidFill>
                <a:ea typeface="+mn-lt"/>
                <a:cs typeface="+mn-lt"/>
              </a:rPr>
              <a:t> the importance of breastfeeding and early relationships for the health and wellbeing of their baby</a:t>
            </a:r>
            <a:endParaRPr lang="en-US">
              <a:solidFill>
                <a:schemeClr val="tx2"/>
              </a:solidFill>
              <a:cs typeface="Calibri"/>
            </a:endParaRPr>
          </a:p>
          <a:p>
            <a:r>
              <a:rPr lang="en-US">
                <a:solidFill>
                  <a:schemeClr val="tx2"/>
                </a:solidFill>
                <a:ea typeface="+mn-lt"/>
                <a:cs typeface="+mn-lt"/>
              </a:rPr>
              <a:t>Support all mothers and babies to initiate a close relationship and feeding soon after birth</a:t>
            </a:r>
          </a:p>
          <a:p>
            <a:r>
              <a:rPr lang="en-US">
                <a:solidFill>
                  <a:schemeClr val="tx2"/>
                </a:solidFill>
                <a:ea typeface="+mn-lt"/>
                <a:cs typeface="+mn-lt"/>
              </a:rPr>
              <a:t>Enable mothers to get breastfeeding off to a good start</a:t>
            </a:r>
            <a:endParaRPr lang="en-US">
              <a:solidFill>
                <a:schemeClr val="tx2"/>
              </a:solidFill>
              <a:cs typeface="Calibri"/>
            </a:endParaRPr>
          </a:p>
          <a:p>
            <a:r>
              <a:rPr lang="en-US">
                <a:solidFill>
                  <a:schemeClr val="tx2"/>
                </a:solidFill>
                <a:ea typeface="+mn-lt"/>
                <a:cs typeface="+mn-lt"/>
              </a:rPr>
              <a:t>Support mothers to make informed decisions regarding the introduction of food or fluids other than breastmilk</a:t>
            </a:r>
            <a:endParaRPr lang="en-US">
              <a:solidFill>
                <a:schemeClr val="tx2"/>
              </a:solidFill>
              <a:cs typeface="Calibri"/>
            </a:endParaRPr>
          </a:p>
          <a:p>
            <a:r>
              <a:rPr lang="en-US">
                <a:solidFill>
                  <a:schemeClr val="tx2"/>
                </a:solidFill>
                <a:ea typeface="+mn-lt"/>
                <a:cs typeface="+mn-lt"/>
              </a:rPr>
              <a:t>Support parents to have a close and loving relationship with their baby</a:t>
            </a:r>
            <a:endParaRPr lang="en-US">
              <a:solidFill>
                <a:schemeClr val="tx2"/>
              </a:solidFill>
            </a:endParaRPr>
          </a:p>
          <a:p>
            <a:endParaRPr lang="en-US">
              <a:solidFill>
                <a:srgbClr val="000000"/>
              </a:solidFill>
              <a:cs typeface="Calibri"/>
            </a:endParaRPr>
          </a:p>
        </p:txBody>
      </p:sp>
      <p:sp>
        <p:nvSpPr>
          <p:cNvPr id="3" name="Content Placeholder 4">
            <a:extLst>
              <a:ext uri="{FF2B5EF4-FFF2-40B4-BE49-F238E27FC236}">
                <a16:creationId xmlns:a16="http://schemas.microsoft.com/office/drawing/2014/main" id="{582FE0C1-ED34-49FD-9377-9B5B32AB800D}"/>
              </a:ext>
            </a:extLst>
          </p:cNvPr>
          <p:cNvSpPr>
            <a:spLocks noGrp="1"/>
          </p:cNvSpPr>
          <p:nvPr>
            <p:ph sz="half" idx="2"/>
          </p:nvPr>
        </p:nvSpPr>
        <p:spPr>
          <a:xfrm>
            <a:off x="6790426" y="1423060"/>
            <a:ext cx="5181600" cy="5235776"/>
          </a:xfrm>
        </p:spPr>
        <p:txBody>
          <a:bodyPr vert="horz" lIns="91440" tIns="45720" rIns="91440" bIns="45720" rtlCol="0" anchor="t">
            <a:normAutofit fontScale="77500" lnSpcReduction="20000"/>
          </a:bodyPr>
          <a:lstStyle/>
          <a:p>
            <a:pPr marL="0" indent="0">
              <a:buNone/>
            </a:pPr>
            <a:r>
              <a:rPr lang="en-US" dirty="0">
                <a:solidFill>
                  <a:srgbClr val="002060"/>
                </a:solidFill>
                <a:cs typeface="Calibri"/>
              </a:rPr>
              <a:t>This assessment tool is adapted from the UNICEF Baby Friendly Initiative Tool and aligns with UNICEF Baby Friendly standards</a:t>
            </a:r>
            <a:endParaRPr lang="en-US" u="sng" dirty="0">
              <a:solidFill>
                <a:srgbClr val="002060"/>
              </a:solidFill>
              <a:cs typeface="Calibri"/>
            </a:endParaRPr>
          </a:p>
          <a:p>
            <a:pPr marL="0" indent="0">
              <a:buNone/>
            </a:pPr>
            <a:r>
              <a:rPr lang="en-US" dirty="0">
                <a:solidFill>
                  <a:srgbClr val="002060"/>
                </a:solidFill>
                <a:ea typeface="+mn-lt"/>
                <a:cs typeface="+mn-lt"/>
              </a:rPr>
              <a:t>These standards enable staff to:</a:t>
            </a:r>
            <a:endParaRPr lang="en-US" dirty="0">
              <a:solidFill>
                <a:srgbClr val="002060"/>
              </a:solidFill>
              <a:cs typeface="Calibri"/>
            </a:endParaRPr>
          </a:p>
          <a:p>
            <a:r>
              <a:rPr lang="en-US" dirty="0">
                <a:solidFill>
                  <a:srgbClr val="002060"/>
                </a:solidFill>
                <a:ea typeface="+mn-lt"/>
                <a:cs typeface="+mn-lt"/>
              </a:rPr>
              <a:t>Support pregnant women to recognise the importance of breastfeeding and early relationships for the health and wellbeing of their baby</a:t>
            </a:r>
            <a:endParaRPr lang="en-US" dirty="0">
              <a:solidFill>
                <a:srgbClr val="002060"/>
              </a:solidFill>
              <a:cs typeface="Calibri"/>
            </a:endParaRPr>
          </a:p>
          <a:p>
            <a:r>
              <a:rPr lang="en-US" dirty="0">
                <a:solidFill>
                  <a:srgbClr val="002060"/>
                </a:solidFill>
                <a:ea typeface="+mn-lt"/>
                <a:cs typeface="+mn-lt"/>
              </a:rPr>
              <a:t>Support all mothers and babies to initiate a close relationship and feeding soon after birth</a:t>
            </a:r>
          </a:p>
          <a:p>
            <a:r>
              <a:rPr lang="en-US" dirty="0">
                <a:solidFill>
                  <a:srgbClr val="002060"/>
                </a:solidFill>
                <a:ea typeface="+mn-lt"/>
                <a:cs typeface="+mn-lt"/>
              </a:rPr>
              <a:t>Enable mothers to get breastfeeding off to a good start</a:t>
            </a:r>
            <a:endParaRPr lang="en-US" dirty="0">
              <a:solidFill>
                <a:srgbClr val="002060"/>
              </a:solidFill>
              <a:cs typeface="Calibri"/>
            </a:endParaRPr>
          </a:p>
          <a:p>
            <a:r>
              <a:rPr lang="en-US" dirty="0">
                <a:solidFill>
                  <a:srgbClr val="002060"/>
                </a:solidFill>
                <a:ea typeface="+mn-lt"/>
                <a:cs typeface="+mn-lt"/>
              </a:rPr>
              <a:t>Support mothers to make informed decisions regarding the introduction of food or fluids other than breastmilk</a:t>
            </a:r>
            <a:endParaRPr lang="en-US" dirty="0">
              <a:solidFill>
                <a:srgbClr val="002060"/>
              </a:solidFill>
              <a:cs typeface="Calibri"/>
            </a:endParaRPr>
          </a:p>
          <a:p>
            <a:r>
              <a:rPr lang="en-US" dirty="0">
                <a:solidFill>
                  <a:srgbClr val="002060"/>
                </a:solidFill>
                <a:ea typeface="+mn-lt"/>
                <a:cs typeface="+mn-lt"/>
              </a:rPr>
              <a:t>Support parents to have a close and loving relationship with their baby</a:t>
            </a:r>
            <a:endParaRPr lang="en-US" dirty="0">
              <a:solidFill>
                <a:srgbClr val="002060"/>
              </a:solidFill>
              <a:cs typeface="Calibri"/>
            </a:endParaRPr>
          </a:p>
          <a:p>
            <a:endParaRPr lang="en-US" dirty="0">
              <a:solidFill>
                <a:srgbClr val="002060"/>
              </a:solidFill>
              <a:cs typeface="Calibri"/>
            </a:endParaRPr>
          </a:p>
        </p:txBody>
      </p:sp>
      <p:cxnSp>
        <p:nvCxnSpPr>
          <p:cNvPr id="6" name="Straight Arrow Connector 5">
            <a:extLst>
              <a:ext uri="{FF2B5EF4-FFF2-40B4-BE49-F238E27FC236}">
                <a16:creationId xmlns:a16="http://schemas.microsoft.com/office/drawing/2014/main" id="{0E23CA64-086E-4232-9007-C061D69DBFC4}"/>
              </a:ext>
            </a:extLst>
          </p:cNvPr>
          <p:cNvCxnSpPr/>
          <p:nvPr/>
        </p:nvCxnSpPr>
        <p:spPr>
          <a:xfrm>
            <a:off x="3297716" y="2017004"/>
            <a:ext cx="51412" cy="375124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D78581B7-BF2D-4402-ACC5-C7C7C8568F17}"/>
              </a:ext>
            </a:extLst>
          </p:cNvPr>
          <p:cNvCxnSpPr/>
          <p:nvPr/>
        </p:nvCxnSpPr>
        <p:spPr>
          <a:xfrm>
            <a:off x="2889174" y="2013734"/>
            <a:ext cx="510678" cy="442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9F1C94-00DF-4A41-8908-1AC045F3C22E}"/>
              </a:ext>
            </a:extLst>
          </p:cNvPr>
          <p:cNvSpPr txBox="1"/>
          <p:nvPr/>
        </p:nvSpPr>
        <p:spPr>
          <a:xfrm>
            <a:off x="1323975" y="5886450"/>
            <a:ext cx="4162425" cy="738664"/>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002060"/>
                </a:solidFill>
                <a:cs typeface="Calibri"/>
              </a:rPr>
              <a:t>Please note that these assessments can be undertaken below 5 days of age; but need to be amended to reflect the infants’ age</a:t>
            </a:r>
            <a:endParaRPr lang="en-US" dirty="0"/>
          </a:p>
        </p:txBody>
      </p:sp>
    </p:spTree>
    <p:extLst>
      <p:ext uri="{BB962C8B-B14F-4D97-AF65-F5344CB8AC3E}">
        <p14:creationId xmlns:p14="http://schemas.microsoft.com/office/powerpoint/2010/main" val="406577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165F-743F-4AF6-B8EB-B30464225543}"/>
              </a:ext>
            </a:extLst>
          </p:cNvPr>
          <p:cNvSpPr>
            <a:spLocks noGrp="1"/>
          </p:cNvSpPr>
          <p:nvPr>
            <p:ph type="title"/>
          </p:nvPr>
        </p:nvSpPr>
        <p:spPr>
          <a:xfrm>
            <a:off x="839788" y="365125"/>
            <a:ext cx="10515600" cy="1325563"/>
          </a:xfrm>
        </p:spPr>
        <p:txBody>
          <a:bodyPr anchor="ctr">
            <a:normAutofit/>
          </a:bodyPr>
          <a:lstStyle/>
          <a:p>
            <a:r>
              <a:rPr lang="en-US" dirty="0">
                <a:solidFill>
                  <a:srgbClr val="002060"/>
                </a:solidFill>
              </a:rPr>
              <a:t>Systematic Examination of the Newborn (NIPE)</a:t>
            </a:r>
            <a:r>
              <a:rPr lang="en-US" dirty="0"/>
              <a:t> </a:t>
            </a:r>
            <a:r>
              <a:rPr lang="en-US" sz="2000" dirty="0">
                <a:solidFill>
                  <a:srgbClr val="002060"/>
                </a:solidFill>
              </a:rPr>
              <a:t>(p. 61) </a:t>
            </a:r>
            <a:endParaRPr lang="en-US" sz="2000">
              <a:solidFill>
                <a:srgbClr val="002060"/>
              </a:solidFill>
              <a:cs typeface="Calibri Light"/>
            </a:endParaRPr>
          </a:p>
        </p:txBody>
      </p:sp>
      <p:sp>
        <p:nvSpPr>
          <p:cNvPr id="3" name="Content Placeholder 2">
            <a:extLst>
              <a:ext uri="{FF2B5EF4-FFF2-40B4-BE49-F238E27FC236}">
                <a16:creationId xmlns:a16="http://schemas.microsoft.com/office/drawing/2014/main" id="{B22AE2C3-EC12-4EE7-A1FB-C62721BDE04C}"/>
              </a:ext>
            </a:extLst>
          </p:cNvPr>
          <p:cNvSpPr>
            <a:spLocks noGrp="1"/>
          </p:cNvSpPr>
          <p:nvPr>
            <p:ph sz="half" idx="1"/>
          </p:nvPr>
        </p:nvSpPr>
        <p:spPr>
          <a:xfrm>
            <a:off x="838200" y="1642011"/>
            <a:ext cx="6015486" cy="4984981"/>
          </a:xfrm>
        </p:spPr>
        <p:txBody>
          <a:bodyPr vert="horz" lIns="91440" tIns="45720" rIns="91440" bIns="45720" rtlCol="0" anchor="t">
            <a:noAutofit/>
          </a:bodyPr>
          <a:lstStyle/>
          <a:p>
            <a:r>
              <a:rPr lang="en-US" sz="2000">
                <a:solidFill>
                  <a:srgbClr val="002060"/>
                </a:solidFill>
              </a:rPr>
              <a:t>For LJMU student programme requirements, the documentation in the MORA for the full Systematic Examination of the Newborn (NIPE) does not include space for students to record the full details of the examination</a:t>
            </a:r>
            <a:endParaRPr lang="en-US" sz="2000">
              <a:solidFill>
                <a:srgbClr val="002060"/>
              </a:solidFill>
              <a:cs typeface="Calibri"/>
            </a:endParaRPr>
          </a:p>
          <a:p>
            <a:r>
              <a:rPr lang="en-US" sz="2000">
                <a:solidFill>
                  <a:srgbClr val="002060"/>
                </a:solidFill>
              </a:rPr>
              <a:t>The ‘systematic examination of the newborn numbers’ (NIPE) should be completed in MORA, but LJMU students are also provided with separate NIPE paper documentation practice records as per the design of the LJMU </a:t>
            </a:r>
            <a:r>
              <a:rPr lang="en-US" sz="2000" err="1">
                <a:solidFill>
                  <a:srgbClr val="002060"/>
                </a:solidFill>
              </a:rPr>
              <a:t>programme</a:t>
            </a:r>
            <a:endParaRPr lang="en-US" sz="2000" err="1">
              <a:solidFill>
                <a:srgbClr val="002060"/>
              </a:solidFill>
              <a:cs typeface="Calibri"/>
            </a:endParaRPr>
          </a:p>
          <a:p>
            <a:r>
              <a:rPr lang="en-US" sz="2000">
                <a:solidFill>
                  <a:srgbClr val="002060"/>
                </a:solidFill>
              </a:rPr>
              <a:t>The MORA enables students to briefly evidence that they have had the relevant experience and </a:t>
            </a:r>
            <a:r>
              <a:rPr lang="en-US" sz="2000" err="1">
                <a:solidFill>
                  <a:srgbClr val="002060"/>
                </a:solidFill>
              </a:rPr>
              <a:t>practised</a:t>
            </a:r>
            <a:r>
              <a:rPr lang="en-US" sz="2000">
                <a:solidFill>
                  <a:srgbClr val="002060"/>
                </a:solidFill>
              </a:rPr>
              <a:t> under the supervision of a practitioner qualified to undertake the examination</a:t>
            </a:r>
            <a:endParaRPr lang="en-US" sz="2000">
              <a:solidFill>
                <a:srgbClr val="002060"/>
              </a:solidFill>
              <a:cs typeface="Calibri"/>
            </a:endParaRPr>
          </a:p>
          <a:p>
            <a:r>
              <a:rPr lang="en-US" sz="2000">
                <a:solidFill>
                  <a:srgbClr val="002060"/>
                </a:solidFill>
              </a:rPr>
              <a:t>The full details of the examination will be entered into the NIPE paper document</a:t>
            </a:r>
            <a:endParaRPr lang="en-US" sz="2000">
              <a:solidFill>
                <a:srgbClr val="002060"/>
              </a:solidFill>
              <a:cs typeface="Calibri"/>
            </a:endParaRPr>
          </a:p>
          <a:p>
            <a:endParaRPr lang="en-US" sz="1500"/>
          </a:p>
          <a:p>
            <a:endParaRPr lang="en-US" sz="1500"/>
          </a:p>
        </p:txBody>
      </p:sp>
      <p:pic>
        <p:nvPicPr>
          <p:cNvPr id="5" name="Picture 5" descr="Graphical user interface, text, application, email&#10;&#10;Description automatically generated">
            <a:extLst>
              <a:ext uri="{FF2B5EF4-FFF2-40B4-BE49-F238E27FC236}">
                <a16:creationId xmlns:a16="http://schemas.microsoft.com/office/drawing/2014/main" id="{41A0E634-C8EB-4C70-BCB9-6E221DDC89D6}"/>
              </a:ext>
            </a:extLst>
          </p:cNvPr>
          <p:cNvPicPr>
            <a:picLocks noGrp="1" noChangeAspect="1"/>
          </p:cNvPicPr>
          <p:nvPr>
            <p:ph sz="half" idx="2"/>
          </p:nvPr>
        </p:nvPicPr>
        <p:blipFill>
          <a:blip r:embed="rId2"/>
          <a:stretch>
            <a:fillRect/>
          </a:stretch>
        </p:blipFill>
        <p:spPr>
          <a:xfrm>
            <a:off x="6862487" y="2481555"/>
            <a:ext cx="5097761" cy="3301734"/>
          </a:xfrm>
          <a:noFill/>
          <a:ln>
            <a:solidFill>
              <a:srgbClr val="4472C4"/>
            </a:solidFill>
          </a:ln>
        </p:spPr>
      </p:pic>
    </p:spTree>
    <p:extLst>
      <p:ext uri="{BB962C8B-B14F-4D97-AF65-F5344CB8AC3E}">
        <p14:creationId xmlns:p14="http://schemas.microsoft.com/office/powerpoint/2010/main" val="155968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A4B2-07FE-44EC-8E48-BBA4C97467BC}"/>
              </a:ext>
            </a:extLst>
          </p:cNvPr>
          <p:cNvSpPr>
            <a:spLocks noGrp="1"/>
          </p:cNvSpPr>
          <p:nvPr>
            <p:ph type="title"/>
          </p:nvPr>
        </p:nvSpPr>
        <p:spPr>
          <a:xfrm>
            <a:off x="287357" y="254512"/>
            <a:ext cx="11644828" cy="1325563"/>
          </a:xfrm>
        </p:spPr>
        <p:txBody>
          <a:bodyPr/>
          <a:lstStyle/>
          <a:p>
            <a:r>
              <a:rPr lang="en-US" dirty="0">
                <a:solidFill>
                  <a:srgbClr val="002060"/>
                </a:solidFill>
                <a:ea typeface="+mj-lt"/>
                <a:cs typeface="+mj-lt"/>
              </a:rPr>
              <a:t>Reflective Journal/Notes/Additional Evidence </a:t>
            </a:r>
            <a:r>
              <a:rPr lang="en-US" sz="1600" dirty="0">
                <a:solidFill>
                  <a:srgbClr val="002060"/>
                </a:solidFill>
                <a:ea typeface="+mj-lt"/>
                <a:cs typeface="+mj-lt"/>
              </a:rPr>
              <a:t>(p.82, 83, 84)</a:t>
            </a:r>
            <a:endParaRPr lang="en-US" sz="1600" dirty="0">
              <a:cs typeface="Calibri Light" panose="020F0302020204030204"/>
            </a:endParaRPr>
          </a:p>
        </p:txBody>
      </p:sp>
      <p:sp>
        <p:nvSpPr>
          <p:cNvPr id="3" name="Content Placeholder 2">
            <a:extLst>
              <a:ext uri="{FF2B5EF4-FFF2-40B4-BE49-F238E27FC236}">
                <a16:creationId xmlns:a16="http://schemas.microsoft.com/office/drawing/2014/main" id="{B6165C93-6B6E-4F80-8BB0-0B45BB589C0E}"/>
              </a:ext>
            </a:extLst>
          </p:cNvPr>
          <p:cNvSpPr>
            <a:spLocks noGrp="1"/>
          </p:cNvSpPr>
          <p:nvPr>
            <p:ph sz="half" idx="1"/>
          </p:nvPr>
        </p:nvSpPr>
        <p:spPr>
          <a:xfrm>
            <a:off x="285135" y="1493787"/>
            <a:ext cx="5608745" cy="5248530"/>
          </a:xfrm>
          <a:solidFill>
            <a:schemeClr val="accent2">
              <a:lumMod val="60000"/>
              <a:lumOff val="40000"/>
            </a:schemeClr>
          </a:solidFill>
          <a:ln>
            <a:solidFill>
              <a:srgbClr val="002060"/>
            </a:solidFill>
          </a:ln>
        </p:spPr>
        <p:txBody>
          <a:bodyPr vert="horz" lIns="91440" tIns="45720" rIns="91440" bIns="45720" rtlCol="0" anchor="t">
            <a:noAutofit/>
          </a:bodyPr>
          <a:lstStyle/>
          <a:p>
            <a:pPr marL="0" indent="0">
              <a:lnSpc>
                <a:spcPct val="100000"/>
              </a:lnSpc>
              <a:spcBef>
                <a:spcPts val="0"/>
              </a:spcBef>
              <a:buNone/>
            </a:pPr>
            <a:endParaRPr lang="en-US" sz="1500" dirty="0">
              <a:solidFill>
                <a:srgbClr val="002060"/>
              </a:solidFill>
              <a:ea typeface="+mn-lt"/>
              <a:cs typeface="+mn-lt"/>
            </a:endParaRPr>
          </a:p>
          <a:p>
            <a:pPr marL="0" indent="0">
              <a:lnSpc>
                <a:spcPct val="100000"/>
              </a:lnSpc>
              <a:spcBef>
                <a:spcPts val="0"/>
              </a:spcBef>
              <a:buNone/>
            </a:pPr>
            <a:r>
              <a:rPr lang="en-US" sz="1500" dirty="0">
                <a:solidFill>
                  <a:srgbClr val="002060"/>
                </a:solidFill>
                <a:ea typeface="+mn-lt"/>
                <a:cs typeface="+mn-lt"/>
              </a:rPr>
              <a:t>The basic concept of reflection is to take a skill, attitude, or event and use current evidence and a reflection model to assess it (e.g. Gibbs’, Schon, Kolb, Driscoll, Johns’, </a:t>
            </a:r>
            <a:r>
              <a:rPr lang="en-US" sz="1500" dirty="0" err="1">
                <a:solidFill>
                  <a:srgbClr val="002060"/>
                </a:solidFill>
                <a:ea typeface="+mn-lt"/>
                <a:cs typeface="+mn-lt"/>
              </a:rPr>
              <a:t>Rolfes</a:t>
            </a:r>
            <a:r>
              <a:rPr lang="en-US" sz="1500" dirty="0">
                <a:solidFill>
                  <a:srgbClr val="002060"/>
                </a:solidFill>
                <a:ea typeface="+mn-lt"/>
                <a:cs typeface="+mn-lt"/>
              </a:rPr>
              <a:t>’). </a:t>
            </a:r>
            <a:endParaRPr lang="en-US" dirty="0">
              <a:solidFill>
                <a:srgbClr val="002060"/>
              </a:solidFill>
              <a:cs typeface="Calibri"/>
            </a:endParaRPr>
          </a:p>
          <a:p>
            <a:pPr marL="0" indent="0">
              <a:lnSpc>
                <a:spcPct val="100000"/>
              </a:lnSpc>
              <a:spcBef>
                <a:spcPts val="0"/>
              </a:spcBef>
              <a:buNone/>
            </a:pPr>
            <a:endParaRPr lang="en-US" sz="1500" dirty="0">
              <a:solidFill>
                <a:srgbClr val="002060"/>
              </a:solidFill>
              <a:ea typeface="+mn-lt"/>
              <a:cs typeface="+mn-lt"/>
            </a:endParaRPr>
          </a:p>
          <a:p>
            <a:pPr marL="0" indent="0">
              <a:lnSpc>
                <a:spcPct val="100000"/>
              </a:lnSpc>
              <a:spcBef>
                <a:spcPts val="0"/>
              </a:spcBef>
              <a:buNone/>
            </a:pPr>
            <a:r>
              <a:rPr lang="en-US" sz="1500" dirty="0">
                <a:solidFill>
                  <a:srgbClr val="002060"/>
                </a:solidFill>
                <a:ea typeface="+mn-lt"/>
                <a:cs typeface="+mn-lt"/>
              </a:rPr>
              <a:t>Using a model when reflecting can help students to focus on learning and self-awareness after an incident, and avoid simply retelling the events. </a:t>
            </a:r>
            <a:endParaRPr lang="en-US" dirty="0">
              <a:solidFill>
                <a:srgbClr val="002060"/>
              </a:solidFill>
              <a:cs typeface="Calibri"/>
            </a:endParaRPr>
          </a:p>
          <a:p>
            <a:pPr marL="0" indent="0">
              <a:lnSpc>
                <a:spcPct val="100000"/>
              </a:lnSpc>
              <a:spcBef>
                <a:spcPts val="0"/>
              </a:spcBef>
              <a:buNone/>
            </a:pPr>
            <a:endParaRPr lang="en-US" sz="1500" dirty="0">
              <a:solidFill>
                <a:srgbClr val="002060"/>
              </a:solidFill>
              <a:ea typeface="+mn-lt"/>
              <a:cs typeface="+mn-lt"/>
            </a:endParaRPr>
          </a:p>
          <a:p>
            <a:pPr marL="0" indent="0">
              <a:lnSpc>
                <a:spcPct val="100000"/>
              </a:lnSpc>
              <a:spcBef>
                <a:spcPts val="0"/>
              </a:spcBef>
              <a:buNone/>
            </a:pPr>
            <a:r>
              <a:rPr lang="en-US" sz="1500" dirty="0">
                <a:solidFill>
                  <a:srgbClr val="002060"/>
                </a:solidFill>
                <a:ea typeface="+mn-lt"/>
                <a:cs typeface="+mn-lt"/>
              </a:rPr>
              <a:t>Reflection is </a:t>
            </a:r>
            <a:r>
              <a:rPr lang="en-US" sz="1500" u="sng" dirty="0">
                <a:solidFill>
                  <a:srgbClr val="002060"/>
                </a:solidFill>
                <a:ea typeface="+mn-lt"/>
                <a:cs typeface="+mn-lt"/>
              </a:rPr>
              <a:t>not</a:t>
            </a:r>
            <a:r>
              <a:rPr lang="en-US" sz="1500" dirty="0">
                <a:solidFill>
                  <a:srgbClr val="002060"/>
                </a:solidFill>
                <a:ea typeface="+mn-lt"/>
                <a:cs typeface="+mn-lt"/>
              </a:rPr>
              <a:t> a description of events, or a diary of what has been done that day, it is a deeper learning activity. This is in order to work out how to take into future practice what has been learnt from the process and may or may or may not lead to change. </a:t>
            </a:r>
            <a:endParaRPr lang="en-US" dirty="0">
              <a:solidFill>
                <a:srgbClr val="002060"/>
              </a:solidFill>
              <a:ea typeface="+mn-lt"/>
              <a:cs typeface="+mn-lt"/>
            </a:endParaRPr>
          </a:p>
          <a:p>
            <a:pPr marL="0" indent="0">
              <a:lnSpc>
                <a:spcPct val="100000"/>
              </a:lnSpc>
              <a:spcBef>
                <a:spcPts val="0"/>
              </a:spcBef>
              <a:buNone/>
            </a:pPr>
            <a:endParaRPr lang="en-US" sz="1500" dirty="0">
              <a:solidFill>
                <a:srgbClr val="002060"/>
              </a:solidFill>
              <a:ea typeface="+mn-lt"/>
              <a:cs typeface="+mn-lt"/>
            </a:endParaRPr>
          </a:p>
          <a:p>
            <a:pPr marL="0" indent="0">
              <a:lnSpc>
                <a:spcPct val="100000"/>
              </a:lnSpc>
              <a:spcBef>
                <a:spcPts val="0"/>
              </a:spcBef>
              <a:buNone/>
            </a:pPr>
            <a:r>
              <a:rPr lang="en-US" sz="1500" dirty="0">
                <a:solidFill>
                  <a:srgbClr val="002060"/>
                </a:solidFill>
                <a:ea typeface="+mn-lt"/>
                <a:cs typeface="+mn-lt"/>
              </a:rPr>
              <a:t>For example, students may reflect upon the incident and decide they would do something differently next time, or may come to the conclusion that they would do nothing differently because it was all appropriate.  </a:t>
            </a:r>
            <a:endParaRPr lang="en-US" dirty="0">
              <a:solidFill>
                <a:srgbClr val="002060"/>
              </a:solidFill>
              <a:cs typeface="Calibri"/>
            </a:endParaRPr>
          </a:p>
          <a:p>
            <a:pPr marL="0" indent="0">
              <a:lnSpc>
                <a:spcPct val="100000"/>
              </a:lnSpc>
              <a:spcBef>
                <a:spcPts val="0"/>
              </a:spcBef>
              <a:buNone/>
            </a:pPr>
            <a:endParaRPr lang="en-US" sz="1500" dirty="0">
              <a:solidFill>
                <a:srgbClr val="002060"/>
              </a:solidFill>
              <a:ea typeface="+mn-lt"/>
              <a:cs typeface="+mn-lt"/>
            </a:endParaRPr>
          </a:p>
        </p:txBody>
      </p:sp>
      <p:sp>
        <p:nvSpPr>
          <p:cNvPr id="4" name="Content Placeholder 3">
            <a:extLst>
              <a:ext uri="{FF2B5EF4-FFF2-40B4-BE49-F238E27FC236}">
                <a16:creationId xmlns:a16="http://schemas.microsoft.com/office/drawing/2014/main" id="{3F81950F-4714-407D-AB2F-04C6195D93D6}"/>
              </a:ext>
            </a:extLst>
          </p:cNvPr>
          <p:cNvSpPr>
            <a:spLocks noGrp="1"/>
          </p:cNvSpPr>
          <p:nvPr>
            <p:ph sz="half" idx="2"/>
          </p:nvPr>
        </p:nvSpPr>
        <p:spPr>
          <a:xfrm>
            <a:off x="5959840" y="1493787"/>
            <a:ext cx="5971605" cy="5248530"/>
          </a:xfrm>
          <a:solidFill>
            <a:schemeClr val="accent4">
              <a:lumMod val="40000"/>
              <a:lumOff val="60000"/>
            </a:schemeClr>
          </a:solidFill>
          <a:ln>
            <a:solidFill>
              <a:srgbClr val="002060"/>
            </a:solidFill>
          </a:ln>
        </p:spPr>
        <p:txBody>
          <a:bodyPr vert="horz" lIns="91440" tIns="45720" rIns="91440" bIns="45720" rtlCol="0" anchor="t">
            <a:noAutofit/>
          </a:bodyPr>
          <a:lstStyle/>
          <a:p>
            <a:pPr marL="0" indent="0">
              <a:lnSpc>
                <a:spcPct val="100000"/>
              </a:lnSpc>
              <a:spcBef>
                <a:spcPts val="0"/>
              </a:spcBef>
              <a:buNone/>
            </a:pPr>
            <a:endParaRPr lang="en-US" sz="1400" dirty="0">
              <a:solidFill>
                <a:srgbClr val="002060"/>
              </a:solidFill>
              <a:cs typeface="Calibri"/>
            </a:endParaRPr>
          </a:p>
          <a:p>
            <a:pPr marL="0" indent="0">
              <a:lnSpc>
                <a:spcPct val="100000"/>
              </a:lnSpc>
              <a:spcBef>
                <a:spcPts val="0"/>
              </a:spcBef>
              <a:buNone/>
            </a:pPr>
            <a:r>
              <a:rPr lang="en-US" sz="1400" dirty="0">
                <a:solidFill>
                  <a:srgbClr val="002060"/>
                </a:solidFill>
                <a:cs typeface="Calibri"/>
              </a:rPr>
              <a:t>The </a:t>
            </a:r>
            <a:r>
              <a:rPr lang="en-US" sz="1400" b="1" dirty="0">
                <a:solidFill>
                  <a:srgbClr val="002060"/>
                </a:solidFill>
                <a:cs typeface="Calibri"/>
              </a:rPr>
              <a:t>MORA</a:t>
            </a:r>
            <a:r>
              <a:rPr lang="en-US" sz="1400" dirty="0">
                <a:solidFill>
                  <a:srgbClr val="002060"/>
                </a:solidFill>
                <a:cs typeface="Calibri"/>
              </a:rPr>
              <a:t> document has the requirement for reflection built into the document. This occurs in two ways: </a:t>
            </a:r>
            <a:endParaRPr lang="en-US" sz="1400" dirty="0">
              <a:solidFill>
                <a:srgbClr val="002060"/>
              </a:solidFill>
              <a:ea typeface="+mn-lt"/>
              <a:cs typeface="+mn-lt"/>
            </a:endParaRPr>
          </a:p>
          <a:p>
            <a:pPr marL="0" indent="0">
              <a:lnSpc>
                <a:spcPct val="100000"/>
              </a:lnSpc>
              <a:spcBef>
                <a:spcPts val="0"/>
              </a:spcBef>
              <a:buNone/>
            </a:pPr>
            <a:endParaRPr lang="en-US" sz="1400" dirty="0">
              <a:solidFill>
                <a:srgbClr val="002060"/>
              </a:solidFill>
              <a:cs typeface="Calibri"/>
            </a:endParaRPr>
          </a:p>
          <a:p>
            <a:pPr marL="514350" indent="-514350">
              <a:lnSpc>
                <a:spcPct val="100000"/>
              </a:lnSpc>
              <a:spcBef>
                <a:spcPts val="0"/>
              </a:spcBef>
              <a:buAutoNum type="arabicPeriod"/>
            </a:pPr>
            <a:r>
              <a:rPr lang="en-US" sz="1400" dirty="0">
                <a:solidFill>
                  <a:srgbClr val="002060"/>
                </a:solidFill>
                <a:cs typeface="Calibri"/>
              </a:rPr>
              <a:t>At each practice review point with their PA, students are expected to have completed a reflection on an incident prior to the meeting, which will be discussed during the meeting.  This will feed into action planning for future practice and reviews. </a:t>
            </a:r>
          </a:p>
          <a:p>
            <a:pPr marL="514350" indent="-514350">
              <a:lnSpc>
                <a:spcPct val="100000"/>
              </a:lnSpc>
              <a:spcBef>
                <a:spcPts val="0"/>
              </a:spcBef>
              <a:buAutoNum type="arabicPeriod"/>
            </a:pPr>
            <a:endParaRPr lang="en-US" sz="1400" dirty="0">
              <a:solidFill>
                <a:srgbClr val="002060"/>
              </a:solidFill>
              <a:cs typeface="Calibri"/>
            </a:endParaRPr>
          </a:p>
          <a:p>
            <a:pPr marL="514350" indent="-514350">
              <a:lnSpc>
                <a:spcPct val="100000"/>
              </a:lnSpc>
              <a:spcBef>
                <a:spcPts val="0"/>
              </a:spcBef>
              <a:buAutoNum type="arabicPeriod"/>
            </a:pPr>
            <a:r>
              <a:rPr lang="en-US" sz="1400" dirty="0">
                <a:solidFill>
                  <a:srgbClr val="002060"/>
                </a:solidFill>
                <a:cs typeface="Calibri"/>
              </a:rPr>
              <a:t>There is a ‘</a:t>
            </a:r>
            <a:r>
              <a:rPr lang="en-US" sz="1400" b="1" dirty="0">
                <a:solidFill>
                  <a:srgbClr val="002060"/>
                </a:solidFill>
                <a:cs typeface="Calibri"/>
              </a:rPr>
              <a:t>reflective journal/notes/additional evidence requirement</a:t>
            </a:r>
            <a:r>
              <a:rPr lang="en-US" sz="1400" dirty="0">
                <a:solidFill>
                  <a:srgbClr val="002060"/>
                </a:solidFill>
                <a:cs typeface="Calibri"/>
              </a:rPr>
              <a:t>’ within the MORA document on </a:t>
            </a:r>
            <a:r>
              <a:rPr lang="en-US" sz="1400" b="1" dirty="0">
                <a:solidFill>
                  <a:srgbClr val="002060"/>
                </a:solidFill>
                <a:cs typeface="Calibri"/>
              </a:rPr>
              <a:t>pages 82</a:t>
            </a:r>
            <a:r>
              <a:rPr lang="en-US" sz="1400" dirty="0">
                <a:solidFill>
                  <a:srgbClr val="002060"/>
                </a:solidFill>
                <a:cs typeface="Calibri"/>
              </a:rPr>
              <a:t> (level 4), </a:t>
            </a:r>
            <a:r>
              <a:rPr lang="en-US" sz="1400" b="1" dirty="0">
                <a:solidFill>
                  <a:srgbClr val="002060"/>
                </a:solidFill>
                <a:cs typeface="Calibri"/>
              </a:rPr>
              <a:t>83</a:t>
            </a:r>
            <a:r>
              <a:rPr lang="en-US" sz="1400" dirty="0">
                <a:solidFill>
                  <a:srgbClr val="002060"/>
                </a:solidFill>
                <a:cs typeface="Calibri"/>
              </a:rPr>
              <a:t> (level 5) and </a:t>
            </a:r>
            <a:r>
              <a:rPr lang="en-US" sz="1400" b="1" dirty="0">
                <a:solidFill>
                  <a:srgbClr val="002060"/>
                </a:solidFill>
                <a:cs typeface="Calibri"/>
              </a:rPr>
              <a:t>84</a:t>
            </a:r>
            <a:r>
              <a:rPr lang="en-US" sz="1400" dirty="0">
                <a:solidFill>
                  <a:srgbClr val="002060"/>
                </a:solidFill>
                <a:cs typeface="Calibri"/>
              </a:rPr>
              <a:t> (level 6).</a:t>
            </a:r>
            <a:endParaRPr lang="en-US" sz="1400" dirty="0">
              <a:solidFill>
                <a:srgbClr val="002060"/>
              </a:solidFill>
              <a:ea typeface="+mn-lt"/>
              <a:cs typeface="+mn-lt"/>
            </a:endParaRPr>
          </a:p>
          <a:p>
            <a:pPr>
              <a:lnSpc>
                <a:spcPct val="100000"/>
              </a:lnSpc>
              <a:spcBef>
                <a:spcPts val="0"/>
              </a:spcBef>
            </a:pPr>
            <a:endParaRPr lang="en-US" sz="1400" dirty="0">
              <a:solidFill>
                <a:srgbClr val="002060"/>
              </a:solidFill>
              <a:ea typeface="+mn-lt"/>
              <a:cs typeface="+mn-lt"/>
            </a:endParaRPr>
          </a:p>
          <a:p>
            <a:pPr marL="0" indent="0">
              <a:lnSpc>
                <a:spcPct val="100000"/>
              </a:lnSpc>
              <a:spcBef>
                <a:spcPts val="0"/>
              </a:spcBef>
              <a:buNone/>
            </a:pPr>
            <a:r>
              <a:rPr lang="en-US" sz="1400" dirty="0">
                <a:solidFill>
                  <a:srgbClr val="002060"/>
                </a:solidFill>
                <a:cs typeface="Calibri"/>
              </a:rPr>
              <a:t>Here it states:</a:t>
            </a:r>
            <a:endParaRPr lang="en-US" sz="1400" dirty="0">
              <a:solidFill>
                <a:srgbClr val="002060"/>
              </a:solidFill>
              <a:ea typeface="+mn-lt"/>
              <a:cs typeface="+mn-lt"/>
            </a:endParaRPr>
          </a:p>
          <a:p>
            <a:pPr marL="0" indent="0">
              <a:lnSpc>
                <a:spcPct val="100000"/>
              </a:lnSpc>
              <a:spcBef>
                <a:spcPts val="0"/>
              </a:spcBef>
              <a:buNone/>
            </a:pPr>
            <a:endParaRPr lang="en-US" sz="1400" b="1" dirty="0">
              <a:solidFill>
                <a:srgbClr val="002060"/>
              </a:solidFill>
              <a:cs typeface="Calibri"/>
            </a:endParaRPr>
          </a:p>
          <a:p>
            <a:pPr marL="0" indent="0">
              <a:lnSpc>
                <a:spcPct val="100000"/>
              </a:lnSpc>
              <a:spcBef>
                <a:spcPts val="0"/>
              </a:spcBef>
              <a:buNone/>
            </a:pPr>
            <a:r>
              <a:rPr lang="en-US" sz="1400" b="1" dirty="0">
                <a:solidFill>
                  <a:srgbClr val="002060"/>
                </a:solidFill>
                <a:cs typeface="Calibri"/>
              </a:rPr>
              <a:t>‘Record your reflections in practice, notes about things you have learned or need to remember or any additional evidence to support your progression and achievement’.</a:t>
            </a:r>
            <a:endParaRPr lang="en-US" sz="1400" dirty="0">
              <a:solidFill>
                <a:srgbClr val="002060"/>
              </a:solidFill>
              <a:ea typeface="+mn-lt"/>
              <a:cs typeface="+mn-lt"/>
            </a:endParaRPr>
          </a:p>
          <a:p>
            <a:pPr>
              <a:lnSpc>
                <a:spcPct val="100000"/>
              </a:lnSpc>
              <a:spcBef>
                <a:spcPts val="0"/>
              </a:spcBef>
            </a:pPr>
            <a:endParaRPr lang="en-US" sz="1400" dirty="0">
              <a:solidFill>
                <a:srgbClr val="002060"/>
              </a:solidFill>
              <a:ea typeface="+mn-lt"/>
              <a:cs typeface="+mn-lt"/>
            </a:endParaRPr>
          </a:p>
          <a:p>
            <a:pPr marL="0" indent="0">
              <a:lnSpc>
                <a:spcPct val="100000"/>
              </a:lnSpc>
              <a:spcBef>
                <a:spcPts val="0"/>
              </a:spcBef>
              <a:buNone/>
            </a:pPr>
            <a:r>
              <a:rPr lang="en-US" sz="1400" dirty="0">
                <a:solidFill>
                  <a:srgbClr val="002060"/>
                </a:solidFill>
                <a:cs typeface="Calibri"/>
              </a:rPr>
              <a:t>Students should aim to complete these reflections </a:t>
            </a:r>
            <a:r>
              <a:rPr lang="en-US" sz="1400" b="1" i="1" dirty="0">
                <a:solidFill>
                  <a:srgbClr val="002060"/>
                </a:solidFill>
                <a:cs typeface="Calibri"/>
              </a:rPr>
              <a:t>at least</a:t>
            </a:r>
            <a:r>
              <a:rPr lang="en-US" sz="1400" b="1" dirty="0">
                <a:solidFill>
                  <a:srgbClr val="002060"/>
                </a:solidFill>
                <a:cs typeface="Calibri"/>
              </a:rPr>
              <a:t> once weekly</a:t>
            </a:r>
            <a:r>
              <a:rPr lang="en-US" sz="1400" dirty="0">
                <a:solidFill>
                  <a:srgbClr val="002060"/>
                </a:solidFill>
                <a:cs typeface="Calibri"/>
              </a:rPr>
              <a:t>, but they should be more often as required, for example if there is an incident in practice. In the case where there is an incident in practice, students may be required to write a statement, and your reflective entry could assist with this. </a:t>
            </a:r>
            <a:endParaRPr lang="en-US" sz="1400" dirty="0">
              <a:solidFill>
                <a:srgbClr val="002060"/>
              </a:solidFill>
              <a:ea typeface="+mn-lt"/>
              <a:cs typeface="+mn-lt"/>
            </a:endParaRPr>
          </a:p>
          <a:p>
            <a:endParaRPr lang="en-US" dirty="0">
              <a:solidFill>
                <a:srgbClr val="002060"/>
              </a:solidFill>
              <a:cs typeface="Calibri"/>
            </a:endParaRPr>
          </a:p>
        </p:txBody>
      </p:sp>
    </p:spTree>
    <p:extLst>
      <p:ext uri="{BB962C8B-B14F-4D97-AF65-F5344CB8AC3E}">
        <p14:creationId xmlns:p14="http://schemas.microsoft.com/office/powerpoint/2010/main" val="2976097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901-CF65-417A-BD6F-75F74085A5E6}"/>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Student 'About ME section' </a:t>
            </a:r>
            <a:r>
              <a:rPr lang="en-US" sz="2000">
                <a:solidFill>
                  <a:srgbClr val="002060"/>
                </a:solidFill>
              </a:rPr>
              <a:t>(P. 123) </a:t>
            </a:r>
            <a:endParaRPr lang="en-US" sz="2000">
              <a:solidFill>
                <a:srgbClr val="002060"/>
              </a:solidFill>
              <a:cs typeface="Calibri Light"/>
            </a:endParaRPr>
          </a:p>
        </p:txBody>
      </p:sp>
      <p:pic>
        <p:nvPicPr>
          <p:cNvPr id="5" name="Picture 5" descr="Graphical user interface, text, application, email&#10;&#10;Description automatically generated">
            <a:extLst>
              <a:ext uri="{FF2B5EF4-FFF2-40B4-BE49-F238E27FC236}">
                <a16:creationId xmlns:a16="http://schemas.microsoft.com/office/drawing/2014/main" id="{83018B83-6BDF-433D-A7AA-BD4D9AED2F8E}"/>
              </a:ext>
            </a:extLst>
          </p:cNvPr>
          <p:cNvPicPr>
            <a:picLocks noChangeAspect="1"/>
          </p:cNvPicPr>
          <p:nvPr/>
        </p:nvPicPr>
        <p:blipFill>
          <a:blip r:embed="rId2"/>
          <a:stretch>
            <a:fillRect/>
          </a:stretch>
        </p:blipFill>
        <p:spPr>
          <a:xfrm>
            <a:off x="191255" y="2415489"/>
            <a:ext cx="6118033" cy="3168056"/>
          </a:xfrm>
          <a:prstGeom prst="rect">
            <a:avLst/>
          </a:prstGeom>
          <a:noFill/>
          <a:ln>
            <a:solidFill>
              <a:srgbClr val="4472C4"/>
            </a:solidFill>
          </a:ln>
        </p:spPr>
      </p:pic>
      <p:sp>
        <p:nvSpPr>
          <p:cNvPr id="3" name="Content Placeholder 2">
            <a:extLst>
              <a:ext uri="{FF2B5EF4-FFF2-40B4-BE49-F238E27FC236}">
                <a16:creationId xmlns:a16="http://schemas.microsoft.com/office/drawing/2014/main" id="{55008087-EA81-4C5C-9E07-174D12226A2C}"/>
              </a:ext>
            </a:extLst>
          </p:cNvPr>
          <p:cNvSpPr>
            <a:spLocks noGrp="1"/>
          </p:cNvSpPr>
          <p:nvPr>
            <p:ph sz="half" idx="2"/>
          </p:nvPr>
        </p:nvSpPr>
        <p:spPr>
          <a:xfrm>
            <a:off x="6658778" y="1825625"/>
            <a:ext cx="5181600" cy="4351338"/>
          </a:xfrm>
          <a:solidFill>
            <a:schemeClr val="accent3">
              <a:lumMod val="60000"/>
              <a:lumOff val="40000"/>
            </a:schemeClr>
          </a:solidFill>
          <a:ln>
            <a:solidFill>
              <a:srgbClr val="002060"/>
            </a:solidFill>
          </a:ln>
        </p:spPr>
        <p:txBody>
          <a:bodyPr vert="horz" lIns="91440" tIns="45720" rIns="91440" bIns="45720" rtlCol="0" anchor="t">
            <a:normAutofit/>
          </a:bodyPr>
          <a:lstStyle/>
          <a:p>
            <a:endParaRPr lang="en-US" dirty="0"/>
          </a:p>
          <a:p>
            <a:r>
              <a:rPr lang="en-US" dirty="0">
                <a:solidFill>
                  <a:srgbClr val="002060"/>
                </a:solidFill>
              </a:rPr>
              <a:t>Section which facilitates students to share information that they feel will enable the PA and PS to support their learning</a:t>
            </a:r>
            <a:endParaRPr lang="en-US" sz="2400" dirty="0">
              <a:solidFill>
                <a:srgbClr val="002060"/>
              </a:solidFill>
              <a:cs typeface="Calibri"/>
            </a:endParaRPr>
          </a:p>
          <a:p>
            <a:endParaRPr lang="en-US" dirty="0">
              <a:solidFill>
                <a:srgbClr val="002060"/>
              </a:solidFill>
              <a:cs typeface="Calibri"/>
            </a:endParaRPr>
          </a:p>
          <a:p>
            <a:r>
              <a:rPr lang="en-US" dirty="0">
                <a:solidFill>
                  <a:srgbClr val="002060"/>
                </a:solidFill>
              </a:rPr>
              <a:t>Students may decide to share reasonable adjustments but are </a:t>
            </a:r>
            <a:r>
              <a:rPr lang="en-US" u="sng" dirty="0">
                <a:solidFill>
                  <a:srgbClr val="002060"/>
                </a:solidFill>
              </a:rPr>
              <a:t>not </a:t>
            </a:r>
            <a:r>
              <a:rPr lang="en-US" dirty="0">
                <a:solidFill>
                  <a:srgbClr val="002060"/>
                </a:solidFill>
              </a:rPr>
              <a:t>obliged to</a:t>
            </a:r>
            <a:endParaRPr lang="en-US" sz="2400" dirty="0">
              <a:solidFill>
                <a:srgbClr val="002060"/>
              </a:solidFill>
              <a:cs typeface="Calibri"/>
            </a:endParaRPr>
          </a:p>
        </p:txBody>
      </p:sp>
      <p:pic>
        <p:nvPicPr>
          <p:cNvPr id="7" name="Graphic 6" descr="Child with balloon outline">
            <a:extLst>
              <a:ext uri="{FF2B5EF4-FFF2-40B4-BE49-F238E27FC236}">
                <a16:creationId xmlns:a16="http://schemas.microsoft.com/office/drawing/2014/main" id="{39C70177-EDEA-4B91-BD5D-719DF36AF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8742" y="211873"/>
            <a:ext cx="914400" cy="914400"/>
          </a:xfrm>
          <a:prstGeom prst="rect">
            <a:avLst/>
          </a:prstGeom>
        </p:spPr>
      </p:pic>
    </p:spTree>
    <p:extLst>
      <p:ext uri="{BB962C8B-B14F-4D97-AF65-F5344CB8AC3E}">
        <p14:creationId xmlns:p14="http://schemas.microsoft.com/office/powerpoint/2010/main" val="84320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84F1B20-4F9E-4CFA-880E-4FCF5C5B423C}"/>
              </a:ext>
            </a:extLst>
          </p:cNvPr>
          <p:cNvGraphicFramePr>
            <a:graphicFrameLocks noChangeAspect="1"/>
          </p:cNvGraphicFramePr>
          <p:nvPr>
            <p:extLst>
              <p:ext uri="{D42A27DB-BD31-4B8C-83A1-F6EECF244321}">
                <p14:modId xmlns:p14="http://schemas.microsoft.com/office/powerpoint/2010/main" val="2673081424"/>
              </p:ext>
            </p:extLst>
          </p:nvPr>
        </p:nvGraphicFramePr>
        <p:xfrm>
          <a:off x="3911414" y="52192"/>
          <a:ext cx="4369171" cy="6753615"/>
        </p:xfrm>
        <a:graphic>
          <a:graphicData uri="http://schemas.openxmlformats.org/presentationml/2006/ole">
            <mc:AlternateContent xmlns:mc="http://schemas.openxmlformats.org/markup-compatibility/2006">
              <mc:Choice xmlns:v="urn:schemas-microsoft-com:vml" Requires="v">
                <p:oleObj name="Acrobat Document" r:id="rId2" imgW="7543800" imgH="11658306" progId="AcroExch.Document.DC">
                  <p:embed/>
                </p:oleObj>
              </mc:Choice>
              <mc:Fallback>
                <p:oleObj name="Acrobat Document" r:id="rId2" imgW="7543800" imgH="11658306" progId="AcroExch.Document.DC">
                  <p:embed/>
                  <p:pic>
                    <p:nvPicPr>
                      <p:cNvPr id="2" name="Object 1">
                        <a:extLst>
                          <a:ext uri="{FF2B5EF4-FFF2-40B4-BE49-F238E27FC236}">
                            <a16:creationId xmlns:a16="http://schemas.microsoft.com/office/drawing/2014/main" id="{A84F1B20-4F9E-4CFA-880E-4FCF5C5B423C}"/>
                          </a:ext>
                        </a:extLst>
                      </p:cNvPr>
                      <p:cNvPicPr/>
                      <p:nvPr/>
                    </p:nvPicPr>
                    <p:blipFill>
                      <a:blip r:embed="rId3"/>
                      <a:stretch>
                        <a:fillRect/>
                      </a:stretch>
                    </p:blipFill>
                    <p:spPr>
                      <a:xfrm>
                        <a:off x="3911414" y="52192"/>
                        <a:ext cx="4369171" cy="6753615"/>
                      </a:xfrm>
                      <a:prstGeom prst="rect">
                        <a:avLst/>
                      </a:prstGeom>
                    </p:spPr>
                  </p:pic>
                </p:oleObj>
              </mc:Fallback>
            </mc:AlternateContent>
          </a:graphicData>
        </a:graphic>
      </p:graphicFrame>
    </p:spTree>
    <p:extLst>
      <p:ext uri="{BB962C8B-B14F-4D97-AF65-F5344CB8AC3E}">
        <p14:creationId xmlns:p14="http://schemas.microsoft.com/office/powerpoint/2010/main" val="270874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002060"/>
                </a:solidFill>
              </a:rPr>
              <a:t>MORA practice assessment process</a:t>
            </a:r>
          </a:p>
        </p:txBody>
      </p:sp>
      <p:pic>
        <p:nvPicPr>
          <p:cNvPr id="4" name="Content Placeholder 3"/>
          <p:cNvPicPr>
            <a:picLocks noGrp="1" noChangeAspect="1"/>
          </p:cNvPicPr>
          <p:nvPr>
            <p:ph idx="1"/>
          </p:nvPr>
        </p:nvPicPr>
        <p:blipFill>
          <a:blip r:embed="rId3"/>
          <a:stretch>
            <a:fillRect/>
          </a:stretch>
        </p:blipFill>
        <p:spPr>
          <a:xfrm>
            <a:off x="806183" y="1408176"/>
            <a:ext cx="10579631" cy="4574032"/>
          </a:xfrm>
          <a:prstGeom prst="rect">
            <a:avLst/>
          </a:prstGeom>
          <a:ln>
            <a:solidFill>
              <a:srgbClr val="4472C4"/>
            </a:solidFill>
          </a:ln>
        </p:spPr>
      </p:pic>
      <p:sp>
        <p:nvSpPr>
          <p:cNvPr id="5" name="TextBox 4"/>
          <p:cNvSpPr txBox="1"/>
          <p:nvPr/>
        </p:nvSpPr>
        <p:spPr>
          <a:xfrm>
            <a:off x="2776727" y="6141874"/>
            <a:ext cx="6707816" cy="646331"/>
          </a:xfrm>
          <a:prstGeom prst="rect">
            <a:avLst/>
          </a:prstGeom>
          <a:noFill/>
        </p:spPr>
        <p:txBody>
          <a:bodyPr wrap="square" lIns="91440" tIns="45720" rIns="91440" bIns="45720" rtlCol="0" anchor="t">
            <a:spAutoFit/>
          </a:bodyPr>
          <a:lstStyle/>
          <a:p>
            <a:r>
              <a:rPr lang="en-GB" b="1">
                <a:solidFill>
                  <a:srgbClr val="002060"/>
                </a:solidFill>
              </a:rPr>
              <a:t>This assessment process is the same for each year of the programme</a:t>
            </a:r>
            <a:endParaRPr lang="en-GB" b="1">
              <a:solidFill>
                <a:srgbClr val="002060"/>
              </a:solidFill>
              <a:cs typeface="Calibri"/>
            </a:endParaRPr>
          </a:p>
          <a:p>
            <a:endParaRPr lang="en-GB" b="1">
              <a:cs typeface="Calibri"/>
            </a:endParaRPr>
          </a:p>
        </p:txBody>
      </p:sp>
    </p:spTree>
    <p:extLst>
      <p:ext uri="{BB962C8B-B14F-4D97-AF65-F5344CB8AC3E}">
        <p14:creationId xmlns:p14="http://schemas.microsoft.com/office/powerpoint/2010/main" val="141181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72">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4">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76" name="Rectangle 75">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51" name="Rectangle 76">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itle 1"/>
          <p:cNvSpPr>
            <a:spLocks noGrp="1"/>
          </p:cNvSpPr>
          <p:nvPr>
            <p:ph type="title"/>
          </p:nvPr>
        </p:nvSpPr>
        <p:spPr>
          <a:xfrm>
            <a:off x="666728" y="662400"/>
            <a:ext cx="7007349" cy="1492132"/>
          </a:xfrm>
        </p:spPr>
        <p:txBody>
          <a:bodyPr vert="horz" lIns="91440" tIns="45720" rIns="91440" bIns="45720" rtlCol="0" anchor="t">
            <a:normAutofit/>
          </a:bodyPr>
          <a:lstStyle/>
          <a:p>
            <a:r>
              <a:rPr lang="en-GB" sz="4400" dirty="0">
                <a:solidFill>
                  <a:srgbClr val="002060"/>
                </a:solidFill>
              </a:rPr>
              <a:t>Practice Supervisors (PS)</a:t>
            </a:r>
            <a:endParaRPr lang="en-GB" sz="4400" dirty="0">
              <a:ea typeface="+mj-lt"/>
              <a:cs typeface="+mj-lt"/>
            </a:endParaRPr>
          </a:p>
        </p:txBody>
      </p:sp>
      <p:grpSp>
        <p:nvGrpSpPr>
          <p:cNvPr id="152" name="Group 78">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80" name="Freeform: Shape 79">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3" name="Freeform: Shape 80">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2" name="Picture 132" descr="Diagram, icon&#10;&#10;Description automatically generated">
            <a:extLst>
              <a:ext uri="{FF2B5EF4-FFF2-40B4-BE49-F238E27FC236}">
                <a16:creationId xmlns:a16="http://schemas.microsoft.com/office/drawing/2014/main" id="{DC5C3001-20BA-4292-8131-9DD0E2DFEAF7}"/>
              </a:ext>
            </a:extLst>
          </p:cNvPr>
          <p:cNvPicPr>
            <a:picLocks noChangeAspect="1"/>
          </p:cNvPicPr>
          <p:nvPr/>
        </p:nvPicPr>
        <p:blipFill>
          <a:blip r:embed="rId3"/>
          <a:stretch>
            <a:fillRect/>
          </a:stretch>
        </p:blipFill>
        <p:spPr>
          <a:xfrm>
            <a:off x="8442704" y="379487"/>
            <a:ext cx="3780382" cy="1890191"/>
          </a:xfrm>
          <a:prstGeom prst="rect">
            <a:avLst/>
          </a:prstGeom>
        </p:spPr>
      </p:pic>
      <p:grpSp>
        <p:nvGrpSpPr>
          <p:cNvPr id="83" name="Group 82">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84" name="Freeform: Shape 83">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86">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88" name="Freeform: Shape 87">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1" name="Content Placeholder 2">
            <a:extLst>
              <a:ext uri="{FF2B5EF4-FFF2-40B4-BE49-F238E27FC236}">
                <a16:creationId xmlns:a16="http://schemas.microsoft.com/office/drawing/2014/main" id="{7752CCDD-2AF1-403A-A5CA-F88172DCF1AD}"/>
              </a:ext>
            </a:extLst>
          </p:cNvPr>
          <p:cNvGraphicFramePr>
            <a:graphicFrameLocks noGrp="1"/>
          </p:cNvGraphicFramePr>
          <p:nvPr>
            <p:ph idx="1"/>
            <p:extLst>
              <p:ext uri="{D42A27DB-BD31-4B8C-83A1-F6EECF244321}">
                <p14:modId xmlns:p14="http://schemas.microsoft.com/office/powerpoint/2010/main" val="2446102580"/>
              </p:ext>
            </p:extLst>
          </p:nvPr>
        </p:nvGraphicFramePr>
        <p:xfrm>
          <a:off x="765052" y="1610334"/>
          <a:ext cx="4500610" cy="4997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7" name="Picture 67" descr="A picture containing text, clipart&#10;&#10;Description automatically generated">
            <a:extLst>
              <a:ext uri="{FF2B5EF4-FFF2-40B4-BE49-F238E27FC236}">
                <a16:creationId xmlns:a16="http://schemas.microsoft.com/office/drawing/2014/main" id="{43B6DDAE-4B58-442D-9DE5-50765216079E}"/>
              </a:ext>
            </a:extLst>
          </p:cNvPr>
          <p:cNvPicPr>
            <a:picLocks noChangeAspect="1"/>
          </p:cNvPicPr>
          <p:nvPr/>
        </p:nvPicPr>
        <p:blipFill>
          <a:blip r:embed="rId9"/>
          <a:stretch>
            <a:fillRect/>
          </a:stretch>
        </p:blipFill>
        <p:spPr>
          <a:xfrm>
            <a:off x="6366839" y="3259593"/>
            <a:ext cx="1851314" cy="2072720"/>
          </a:xfrm>
          <a:prstGeom prst="rect">
            <a:avLst/>
          </a:prstGeom>
        </p:spPr>
      </p:pic>
      <p:pic>
        <p:nvPicPr>
          <p:cNvPr id="102" name="Picture 102" descr="A picture containing text&#10;&#10;Description automatically generated">
            <a:extLst>
              <a:ext uri="{FF2B5EF4-FFF2-40B4-BE49-F238E27FC236}">
                <a16:creationId xmlns:a16="http://schemas.microsoft.com/office/drawing/2014/main" id="{28678247-4F4E-4D4B-A456-10C8887913C8}"/>
              </a:ext>
            </a:extLst>
          </p:cNvPr>
          <p:cNvPicPr>
            <a:picLocks noChangeAspect="1"/>
          </p:cNvPicPr>
          <p:nvPr/>
        </p:nvPicPr>
        <p:blipFill>
          <a:blip r:embed="rId10"/>
          <a:stretch>
            <a:fillRect/>
          </a:stretch>
        </p:blipFill>
        <p:spPr>
          <a:xfrm>
            <a:off x="9367574" y="4985904"/>
            <a:ext cx="2743200" cy="1371600"/>
          </a:xfrm>
          <a:prstGeom prst="rect">
            <a:avLst/>
          </a:prstGeom>
        </p:spPr>
      </p:pic>
    </p:spTree>
    <p:extLst>
      <p:ext uri="{BB962C8B-B14F-4D97-AF65-F5344CB8AC3E}">
        <p14:creationId xmlns:p14="http://schemas.microsoft.com/office/powerpoint/2010/main" val="666494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72">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4">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76" name="Rectangle 75">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51" name="Rectangle 76">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itle 1"/>
          <p:cNvSpPr>
            <a:spLocks noGrp="1"/>
          </p:cNvSpPr>
          <p:nvPr>
            <p:ph type="title"/>
          </p:nvPr>
        </p:nvSpPr>
        <p:spPr>
          <a:xfrm>
            <a:off x="629857" y="281400"/>
            <a:ext cx="7007349" cy="1492132"/>
          </a:xfrm>
        </p:spPr>
        <p:txBody>
          <a:bodyPr vert="horz" lIns="91440" tIns="45720" rIns="91440" bIns="45720" rtlCol="0" anchor="t">
            <a:normAutofit/>
          </a:bodyPr>
          <a:lstStyle/>
          <a:p>
            <a:r>
              <a:rPr lang="en-GB" sz="4400">
                <a:solidFill>
                  <a:srgbClr val="002060"/>
                </a:solidFill>
              </a:rPr>
              <a:t>Practice Supervisors (PS) feedback forms – </a:t>
            </a:r>
            <a:r>
              <a:rPr lang="en-GB" sz="4400" i="1">
                <a:solidFill>
                  <a:srgbClr val="002060"/>
                </a:solidFill>
              </a:rPr>
              <a:t>how to</a:t>
            </a:r>
            <a:endParaRPr lang="en-GB" sz="4400" i="1">
              <a:ea typeface="+mj-lt"/>
              <a:cs typeface="+mj-lt"/>
            </a:endParaRPr>
          </a:p>
        </p:txBody>
      </p:sp>
      <p:grpSp>
        <p:nvGrpSpPr>
          <p:cNvPr id="152" name="Group 78">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80" name="Freeform: Shape 79">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3" name="Freeform: Shape 80">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 name="Group 82">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84" name="Freeform: Shape 83">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86">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88" name="Freeform: Shape 87">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1" name="Content Placeholder 2">
            <a:extLst>
              <a:ext uri="{FF2B5EF4-FFF2-40B4-BE49-F238E27FC236}">
                <a16:creationId xmlns:a16="http://schemas.microsoft.com/office/drawing/2014/main" id="{7752CCDD-2AF1-403A-A5CA-F88172DCF1AD}"/>
              </a:ext>
            </a:extLst>
          </p:cNvPr>
          <p:cNvGraphicFramePr>
            <a:graphicFrameLocks noGrp="1"/>
          </p:cNvGraphicFramePr>
          <p:nvPr>
            <p:ph idx="1"/>
            <p:extLst>
              <p:ext uri="{D42A27DB-BD31-4B8C-83A1-F6EECF244321}">
                <p14:modId xmlns:p14="http://schemas.microsoft.com/office/powerpoint/2010/main" val="1709011665"/>
              </p:ext>
            </p:extLst>
          </p:nvPr>
        </p:nvGraphicFramePr>
        <p:xfrm>
          <a:off x="765052" y="1610334"/>
          <a:ext cx="4500610" cy="499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TextBox 62">
            <a:extLst>
              <a:ext uri="{FF2B5EF4-FFF2-40B4-BE49-F238E27FC236}">
                <a16:creationId xmlns:a16="http://schemas.microsoft.com/office/drawing/2014/main" id="{4D9C9AB7-E899-4645-B5F4-C80ACEB61F49}"/>
              </a:ext>
            </a:extLst>
          </p:cNvPr>
          <p:cNvSpPr txBox="1"/>
          <p:nvPr/>
        </p:nvSpPr>
        <p:spPr>
          <a:xfrm>
            <a:off x="8736488" y="436779"/>
            <a:ext cx="360741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002060"/>
                </a:solidFill>
                <a:ea typeface="+mn-lt"/>
                <a:cs typeface="+mn-lt"/>
              </a:rPr>
              <a:t>When providing student feedback, it is important to write a comment about how well the task/day has been completed and where improvements can be made</a:t>
            </a:r>
            <a:endParaRPr lang="en-US" sz="2200">
              <a:solidFill>
                <a:srgbClr val="002060"/>
              </a:solidFill>
              <a:cs typeface="Calibri"/>
            </a:endParaRPr>
          </a:p>
        </p:txBody>
      </p:sp>
      <p:sp>
        <p:nvSpPr>
          <p:cNvPr id="78" name="TextBox 77">
            <a:extLst>
              <a:ext uri="{FF2B5EF4-FFF2-40B4-BE49-F238E27FC236}">
                <a16:creationId xmlns:a16="http://schemas.microsoft.com/office/drawing/2014/main" id="{DA4A38BE-4194-4B1A-BD13-0B919D815ED5}"/>
              </a:ext>
            </a:extLst>
          </p:cNvPr>
          <p:cNvSpPr txBox="1"/>
          <p:nvPr/>
        </p:nvSpPr>
        <p:spPr>
          <a:xfrm>
            <a:off x="6969612" y="2809391"/>
            <a:ext cx="19392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ea typeface="+mn-lt"/>
                <a:cs typeface="+mn-lt"/>
              </a:rPr>
              <a:t>Feedback      should ideally     be provided daily. The student  should initiate this, getting the paperwork ready for the Practice Supervisors to complete</a:t>
            </a:r>
            <a:endParaRPr lang="en-US" dirty="0">
              <a:solidFill>
                <a:srgbClr val="002060"/>
              </a:solidFill>
              <a:cs typeface="Calibri"/>
            </a:endParaRPr>
          </a:p>
        </p:txBody>
      </p:sp>
      <p:sp>
        <p:nvSpPr>
          <p:cNvPr id="79" name="TextBox 78">
            <a:extLst>
              <a:ext uri="{FF2B5EF4-FFF2-40B4-BE49-F238E27FC236}">
                <a16:creationId xmlns:a16="http://schemas.microsoft.com/office/drawing/2014/main" id="{0A3929DA-8283-458E-8206-2BC6264D7B92}"/>
              </a:ext>
            </a:extLst>
          </p:cNvPr>
          <p:cNvSpPr txBox="1"/>
          <p:nvPr/>
        </p:nvSpPr>
        <p:spPr>
          <a:xfrm>
            <a:off x="9490119" y="4574737"/>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2060"/>
                </a:solidFill>
                <a:ea typeface="+mn-lt"/>
                <a:cs typeface="+mn-lt"/>
              </a:rPr>
              <a:t>Feedback can be on a particular task, such as 'listening in to the fetal heartrate'. Thinking about all aspects of knowledge, skill, communication and documentation</a:t>
            </a:r>
            <a:endParaRPr lang="en-US">
              <a:solidFill>
                <a:srgbClr val="002060"/>
              </a:solidFill>
              <a:cs typeface="Calibri"/>
            </a:endParaRPr>
          </a:p>
        </p:txBody>
      </p:sp>
      <p:sp>
        <p:nvSpPr>
          <p:cNvPr id="9" name="TextBox 8">
            <a:extLst>
              <a:ext uri="{FF2B5EF4-FFF2-40B4-BE49-F238E27FC236}">
                <a16:creationId xmlns:a16="http://schemas.microsoft.com/office/drawing/2014/main" id="{109CE6BB-2FD0-4976-9A68-F049D90D21C6}"/>
              </a:ext>
            </a:extLst>
          </p:cNvPr>
          <p:cNvSpPr txBox="1"/>
          <p:nvPr/>
        </p:nvSpPr>
        <p:spPr>
          <a:xfrm>
            <a:off x="94890" y="6104627"/>
            <a:ext cx="7387086" cy="646331"/>
          </a:xfrm>
          <a:prstGeom prst="rect">
            <a:avLst/>
          </a:prstGeom>
          <a:solidFill>
            <a:srgbClr val="FF5050"/>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rPr>
              <a:t>If students </a:t>
            </a:r>
            <a:r>
              <a:rPr lang="en-US" b="1" u="sng" dirty="0">
                <a:solidFill>
                  <a:srgbClr val="002060"/>
                </a:solidFill>
              </a:rPr>
              <a:t>do not</a:t>
            </a:r>
            <a:r>
              <a:rPr lang="en-US" dirty="0">
                <a:solidFill>
                  <a:srgbClr val="002060"/>
                </a:solidFill>
              </a:rPr>
              <a:t> get good quality, regular feedback this could impact their assessment and subsequent progression within the course</a:t>
            </a:r>
            <a:endParaRPr lang="en-US" dirty="0">
              <a:solidFill>
                <a:srgbClr val="002060"/>
              </a:solidFill>
              <a:cs typeface="Calibri"/>
            </a:endParaRPr>
          </a:p>
        </p:txBody>
      </p:sp>
      <p:pic>
        <p:nvPicPr>
          <p:cNvPr id="4" name="Picture 3">
            <a:extLst>
              <a:ext uri="{FF2B5EF4-FFF2-40B4-BE49-F238E27FC236}">
                <a16:creationId xmlns:a16="http://schemas.microsoft.com/office/drawing/2014/main" id="{43E339A3-0AAD-46DD-BFA0-9931926B5A92}"/>
              </a:ext>
            </a:extLst>
          </p:cNvPr>
          <p:cNvPicPr>
            <a:picLocks noChangeAspect="1"/>
          </p:cNvPicPr>
          <p:nvPr/>
        </p:nvPicPr>
        <p:blipFill>
          <a:blip r:embed="rId8"/>
          <a:stretch>
            <a:fillRect/>
          </a:stretch>
        </p:blipFill>
        <p:spPr>
          <a:xfrm>
            <a:off x="39214" y="1714500"/>
            <a:ext cx="6953250" cy="4143375"/>
          </a:xfrm>
          <a:prstGeom prst="rect">
            <a:avLst/>
          </a:prstGeom>
        </p:spPr>
      </p:pic>
    </p:spTree>
    <p:extLst>
      <p:ext uri="{BB962C8B-B14F-4D97-AF65-F5344CB8AC3E}">
        <p14:creationId xmlns:p14="http://schemas.microsoft.com/office/powerpoint/2010/main" val="2282091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72">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4">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76" name="Rectangle 75">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51" name="Rectangle 76">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itle 1"/>
          <p:cNvSpPr>
            <a:spLocks noGrp="1"/>
          </p:cNvSpPr>
          <p:nvPr>
            <p:ph type="title"/>
          </p:nvPr>
        </p:nvSpPr>
        <p:spPr>
          <a:xfrm>
            <a:off x="765051" y="662400"/>
            <a:ext cx="7007349" cy="1492132"/>
          </a:xfrm>
        </p:spPr>
        <p:txBody>
          <a:bodyPr vert="horz" lIns="91440" tIns="45720" rIns="91440" bIns="45720" rtlCol="0" anchor="t">
            <a:normAutofit/>
          </a:bodyPr>
          <a:lstStyle/>
          <a:p>
            <a:r>
              <a:rPr lang="en-US" sz="4400">
                <a:solidFill>
                  <a:srgbClr val="002060"/>
                </a:solidFill>
              </a:rPr>
              <a:t>Practice Assessor (PA)</a:t>
            </a:r>
            <a:endParaRPr lang="en-US" sz="4400">
              <a:solidFill>
                <a:srgbClr val="002060"/>
              </a:solidFill>
              <a:cs typeface="Calibri Light"/>
            </a:endParaRPr>
          </a:p>
        </p:txBody>
      </p:sp>
      <p:grpSp>
        <p:nvGrpSpPr>
          <p:cNvPr id="152" name="Group 78">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80" name="Freeform: Shape 79">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3" name="Freeform: Shape 80">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 name="Group 82">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84" name="Freeform: Shape 83">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86">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88" name="Freeform: Shape 87">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1" name="Content Placeholder 2">
            <a:extLst>
              <a:ext uri="{FF2B5EF4-FFF2-40B4-BE49-F238E27FC236}">
                <a16:creationId xmlns:a16="http://schemas.microsoft.com/office/drawing/2014/main" id="{7752CCDD-2AF1-403A-A5CA-F88172DCF1AD}"/>
              </a:ext>
            </a:extLst>
          </p:cNvPr>
          <p:cNvGraphicFramePr>
            <a:graphicFrameLocks noGrp="1"/>
          </p:cNvGraphicFramePr>
          <p:nvPr>
            <p:ph idx="1"/>
            <p:extLst>
              <p:ext uri="{D42A27DB-BD31-4B8C-83A1-F6EECF244321}">
                <p14:modId xmlns:p14="http://schemas.microsoft.com/office/powerpoint/2010/main" val="4079044624"/>
              </p:ext>
            </p:extLst>
          </p:nvPr>
        </p:nvGraphicFramePr>
        <p:xfrm>
          <a:off x="277485" y="1408466"/>
          <a:ext cx="5147018" cy="516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4" name="TextBox 123">
            <a:extLst>
              <a:ext uri="{FF2B5EF4-FFF2-40B4-BE49-F238E27FC236}">
                <a16:creationId xmlns:a16="http://schemas.microsoft.com/office/drawing/2014/main" id="{F0E8EBD6-1AF0-4A76-9F69-ADD7C53E8EBD}"/>
              </a:ext>
            </a:extLst>
          </p:cNvPr>
          <p:cNvSpPr txBox="1"/>
          <p:nvPr/>
        </p:nvSpPr>
        <p:spPr>
          <a:xfrm>
            <a:off x="9642763" y="6005945"/>
            <a:ext cx="2327562" cy="30777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solidFill>
                <a:srgbClr val="002060"/>
              </a:solidFill>
              <a:cs typeface="Calibri" panose="020F0502020204030204"/>
            </a:endParaRPr>
          </a:p>
        </p:txBody>
      </p:sp>
      <p:pic>
        <p:nvPicPr>
          <p:cNvPr id="191" name="Picture 191" descr="Icon&#10;&#10;Description automatically generated">
            <a:extLst>
              <a:ext uri="{FF2B5EF4-FFF2-40B4-BE49-F238E27FC236}">
                <a16:creationId xmlns:a16="http://schemas.microsoft.com/office/drawing/2014/main" id="{DE34C772-4307-4973-B579-CDBECD2B3E85}"/>
              </a:ext>
            </a:extLst>
          </p:cNvPr>
          <p:cNvPicPr>
            <a:picLocks noChangeAspect="1"/>
          </p:cNvPicPr>
          <p:nvPr/>
        </p:nvPicPr>
        <p:blipFill>
          <a:blip r:embed="rId8"/>
          <a:stretch>
            <a:fillRect/>
          </a:stretch>
        </p:blipFill>
        <p:spPr>
          <a:xfrm>
            <a:off x="9323613" y="29346"/>
            <a:ext cx="1914525" cy="2390775"/>
          </a:xfrm>
          <a:prstGeom prst="rect">
            <a:avLst/>
          </a:prstGeom>
        </p:spPr>
      </p:pic>
      <p:pic>
        <p:nvPicPr>
          <p:cNvPr id="26" name="Picture 26" descr="Graphical user interface, text, application, email&#10;&#10;Description automatically generated">
            <a:extLst>
              <a:ext uri="{FF2B5EF4-FFF2-40B4-BE49-F238E27FC236}">
                <a16:creationId xmlns:a16="http://schemas.microsoft.com/office/drawing/2014/main" id="{6B2DF146-0044-4BDE-A872-07EBCABA07BC}"/>
              </a:ext>
            </a:extLst>
          </p:cNvPr>
          <p:cNvPicPr>
            <a:picLocks noChangeAspect="1"/>
          </p:cNvPicPr>
          <p:nvPr/>
        </p:nvPicPr>
        <p:blipFill>
          <a:blip r:embed="rId9"/>
          <a:stretch>
            <a:fillRect/>
          </a:stretch>
        </p:blipFill>
        <p:spPr>
          <a:xfrm>
            <a:off x="5646174" y="2473910"/>
            <a:ext cx="6307393" cy="4073279"/>
          </a:xfrm>
          <a:prstGeom prst="rect">
            <a:avLst/>
          </a:prstGeom>
          <a:ln>
            <a:solidFill>
              <a:srgbClr val="002060"/>
            </a:solidFill>
          </a:ln>
        </p:spPr>
      </p:pic>
    </p:spTree>
    <p:extLst>
      <p:ext uri="{BB962C8B-B14F-4D97-AF65-F5344CB8AC3E}">
        <p14:creationId xmlns:p14="http://schemas.microsoft.com/office/powerpoint/2010/main" val="33908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72">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4">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76" name="Rectangle 75">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51" name="Rectangle 76">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itle 1"/>
          <p:cNvSpPr>
            <a:spLocks noGrp="1"/>
          </p:cNvSpPr>
          <p:nvPr>
            <p:ph type="title"/>
          </p:nvPr>
        </p:nvSpPr>
        <p:spPr>
          <a:xfrm>
            <a:off x="765051" y="662400"/>
            <a:ext cx="7007349" cy="1492132"/>
          </a:xfrm>
        </p:spPr>
        <p:txBody>
          <a:bodyPr vert="horz" lIns="91440" tIns="45720" rIns="91440" bIns="45720" rtlCol="0" anchor="t">
            <a:normAutofit/>
          </a:bodyPr>
          <a:lstStyle/>
          <a:p>
            <a:r>
              <a:rPr lang="en-US" sz="4400">
                <a:solidFill>
                  <a:srgbClr val="002060"/>
                </a:solidFill>
              </a:rPr>
              <a:t>Practice Assessor (PA)</a:t>
            </a:r>
            <a:endParaRPr lang="en-US" sz="4400">
              <a:solidFill>
                <a:srgbClr val="002060"/>
              </a:solidFill>
              <a:cs typeface="Calibri Light"/>
            </a:endParaRPr>
          </a:p>
        </p:txBody>
      </p:sp>
      <p:grpSp>
        <p:nvGrpSpPr>
          <p:cNvPr id="152" name="Group 78">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80" name="Freeform: Shape 79">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3" name="Freeform: Shape 80">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 name="Group 82">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84" name="Freeform: Shape 83">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86">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88" name="Freeform: Shape 87">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11" name="Content Placeholder 2">
            <a:extLst>
              <a:ext uri="{FF2B5EF4-FFF2-40B4-BE49-F238E27FC236}">
                <a16:creationId xmlns:a16="http://schemas.microsoft.com/office/drawing/2014/main" id="{7752CCDD-2AF1-403A-A5CA-F88172DCF1AD}"/>
              </a:ext>
            </a:extLst>
          </p:cNvPr>
          <p:cNvGraphicFramePr>
            <a:graphicFrameLocks noGrp="1"/>
          </p:cNvGraphicFramePr>
          <p:nvPr>
            <p:ph idx="1"/>
            <p:extLst>
              <p:ext uri="{D42A27DB-BD31-4B8C-83A1-F6EECF244321}">
                <p14:modId xmlns:p14="http://schemas.microsoft.com/office/powerpoint/2010/main" val="1996527147"/>
              </p:ext>
            </p:extLst>
          </p:nvPr>
        </p:nvGraphicFramePr>
        <p:xfrm>
          <a:off x="765052" y="1942172"/>
          <a:ext cx="4389998" cy="430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3" name="Picture 5" descr="Graphical user interface, text, application, email&#10;&#10;Description automatically generated">
            <a:extLst>
              <a:ext uri="{FF2B5EF4-FFF2-40B4-BE49-F238E27FC236}">
                <a16:creationId xmlns:a16="http://schemas.microsoft.com/office/drawing/2014/main" id="{8C795469-86FA-4275-B5A4-E0387F7E330F}"/>
              </a:ext>
            </a:extLst>
          </p:cNvPr>
          <p:cNvPicPr>
            <a:picLocks noChangeAspect="1"/>
          </p:cNvPicPr>
          <p:nvPr/>
        </p:nvPicPr>
        <p:blipFill rotWithShape="1">
          <a:blip r:embed="rId8"/>
          <a:stretch/>
        </p:blipFill>
        <p:spPr>
          <a:xfrm>
            <a:off x="8162919" y="-1240"/>
            <a:ext cx="4066351" cy="2737458"/>
          </a:xfrm>
          <a:prstGeom prst="rect">
            <a:avLst/>
          </a:prstGeom>
          <a:noFill/>
          <a:ln>
            <a:solidFill>
              <a:schemeClr val="bg1"/>
            </a:solidFill>
          </a:ln>
        </p:spPr>
      </p:pic>
      <p:pic>
        <p:nvPicPr>
          <p:cNvPr id="113" name="Picture 4" descr="Graphical user interface, text, application, email&#10;&#10;Description automatically generated">
            <a:extLst>
              <a:ext uri="{FF2B5EF4-FFF2-40B4-BE49-F238E27FC236}">
                <a16:creationId xmlns:a16="http://schemas.microsoft.com/office/drawing/2014/main" id="{4D98EF4F-3D42-4571-B974-E09B941D0FDD}"/>
              </a:ext>
            </a:extLst>
          </p:cNvPr>
          <p:cNvPicPr>
            <a:picLocks noChangeAspect="1"/>
          </p:cNvPicPr>
          <p:nvPr/>
        </p:nvPicPr>
        <p:blipFill>
          <a:blip r:embed="rId9"/>
          <a:stretch>
            <a:fillRect/>
          </a:stretch>
        </p:blipFill>
        <p:spPr>
          <a:xfrm>
            <a:off x="9243823" y="4855997"/>
            <a:ext cx="2945136" cy="1562376"/>
          </a:xfrm>
          <a:prstGeom prst="rect">
            <a:avLst/>
          </a:prstGeom>
          <a:noFill/>
        </p:spPr>
      </p:pic>
      <p:sp>
        <p:nvSpPr>
          <p:cNvPr id="124" name="TextBox 123">
            <a:extLst>
              <a:ext uri="{FF2B5EF4-FFF2-40B4-BE49-F238E27FC236}">
                <a16:creationId xmlns:a16="http://schemas.microsoft.com/office/drawing/2014/main" id="{F0E8EBD6-1AF0-4A76-9F69-ADD7C53E8EBD}"/>
              </a:ext>
            </a:extLst>
          </p:cNvPr>
          <p:cNvSpPr txBox="1"/>
          <p:nvPr/>
        </p:nvSpPr>
        <p:spPr>
          <a:xfrm>
            <a:off x="5919354" y="3754582"/>
            <a:ext cx="2743198" cy="830997"/>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02060"/>
                </a:solidFill>
                <a:ea typeface="+mn-lt"/>
                <a:cs typeface="+mn-lt"/>
              </a:rPr>
              <a:t>Practice assessors may also record periodic observations   (p.122)</a:t>
            </a:r>
            <a:endParaRPr lang="en-US" sz="1600">
              <a:solidFill>
                <a:srgbClr val="002060"/>
              </a:solidFill>
              <a:cs typeface="Calibri" panose="020F0502020204030204"/>
            </a:endParaRPr>
          </a:p>
        </p:txBody>
      </p:sp>
      <p:sp>
        <p:nvSpPr>
          <p:cNvPr id="130" name="Arrow: Right 129">
            <a:extLst>
              <a:ext uri="{FF2B5EF4-FFF2-40B4-BE49-F238E27FC236}">
                <a16:creationId xmlns:a16="http://schemas.microsoft.com/office/drawing/2014/main" id="{C3CC0A08-EEF6-40EA-9AE2-C4AA6D0FE1EB}"/>
              </a:ext>
            </a:extLst>
          </p:cNvPr>
          <p:cNvSpPr/>
          <p:nvPr/>
        </p:nvSpPr>
        <p:spPr>
          <a:xfrm rot="1860000">
            <a:off x="8037899" y="4430679"/>
            <a:ext cx="1160317" cy="49356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77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solidFill>
                  <a:srgbClr val="002060"/>
                </a:solidFill>
              </a:rPr>
              <a:t>What</a:t>
            </a:r>
            <a:r>
              <a:rPr lang="en-GB">
                <a:solidFill>
                  <a:srgbClr val="002060"/>
                </a:solidFill>
              </a:rPr>
              <a:t> is MORA?</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0732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1334269"/>
            <a:ext cx="10451592" cy="461665"/>
          </a:xfrm>
          <a:prstGeom prst="rect">
            <a:avLst/>
          </a:prstGeom>
          <a:noFill/>
        </p:spPr>
        <p:txBody>
          <a:bodyPr wrap="square" rtlCol="0">
            <a:spAutoFit/>
          </a:bodyPr>
          <a:lstStyle/>
          <a:p>
            <a:r>
              <a:rPr lang="en-GB" sz="2400">
                <a:solidFill>
                  <a:srgbClr val="002060"/>
                </a:solidFill>
              </a:rPr>
              <a:t>The Midwifery Ongoing record of Achievement (MORA) is:</a:t>
            </a:r>
          </a:p>
        </p:txBody>
      </p:sp>
    </p:spTree>
    <p:extLst>
      <p:ext uri="{BB962C8B-B14F-4D97-AF65-F5344CB8AC3E}">
        <p14:creationId xmlns:p14="http://schemas.microsoft.com/office/powerpoint/2010/main" val="120787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72">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74">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76" name="Rectangle 75">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51" name="Rectangle 76">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a:solidFill>
                  <a:schemeClr val="tx1"/>
                </a:solidFill>
              </a:endParaRPr>
            </a:p>
          </p:txBody>
        </p:sp>
      </p:grpSp>
      <p:sp>
        <p:nvSpPr>
          <p:cNvPr id="2" name="Title 1"/>
          <p:cNvSpPr>
            <a:spLocks noGrp="1"/>
          </p:cNvSpPr>
          <p:nvPr>
            <p:ph type="title"/>
          </p:nvPr>
        </p:nvSpPr>
        <p:spPr>
          <a:xfrm>
            <a:off x="580696" y="686981"/>
            <a:ext cx="7007349" cy="1492132"/>
          </a:xfrm>
        </p:spPr>
        <p:txBody>
          <a:bodyPr vert="horz" lIns="91440" tIns="45720" rIns="91440" bIns="45720" rtlCol="0" anchor="t">
            <a:normAutofit/>
          </a:bodyPr>
          <a:lstStyle/>
          <a:p>
            <a:r>
              <a:rPr lang="en-US" sz="4400">
                <a:solidFill>
                  <a:srgbClr val="002060"/>
                </a:solidFill>
              </a:rPr>
              <a:t>Academic Assessors (AA)</a:t>
            </a:r>
            <a:endParaRPr lang="en-US" sz="4400">
              <a:solidFill>
                <a:srgbClr val="002060"/>
              </a:solidFill>
              <a:cs typeface="Calibri Light"/>
            </a:endParaRPr>
          </a:p>
        </p:txBody>
      </p:sp>
      <p:grpSp>
        <p:nvGrpSpPr>
          <p:cNvPr id="152" name="Group 78">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80" name="Freeform: Shape 79">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53" name="Freeform: Shape 80">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2" name="Picture 132" descr="Diagram, icon&#10;&#10;Description automatically generated">
            <a:extLst>
              <a:ext uri="{FF2B5EF4-FFF2-40B4-BE49-F238E27FC236}">
                <a16:creationId xmlns:a16="http://schemas.microsoft.com/office/drawing/2014/main" id="{DC5C3001-20BA-4292-8131-9DD0E2DFEAF7}"/>
              </a:ext>
            </a:extLst>
          </p:cNvPr>
          <p:cNvPicPr>
            <a:picLocks noChangeAspect="1"/>
          </p:cNvPicPr>
          <p:nvPr/>
        </p:nvPicPr>
        <p:blipFill>
          <a:blip r:embed="rId3"/>
          <a:stretch>
            <a:fillRect/>
          </a:stretch>
        </p:blipFill>
        <p:spPr>
          <a:xfrm>
            <a:off x="8442704" y="379487"/>
            <a:ext cx="3780382" cy="1890191"/>
          </a:xfrm>
          <a:prstGeom prst="rect">
            <a:avLst/>
          </a:prstGeom>
        </p:spPr>
      </p:pic>
      <p:grpSp>
        <p:nvGrpSpPr>
          <p:cNvPr id="83" name="Group 82">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84" name="Freeform: Shape 83">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5" name="Freeform: Shape 84">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86">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88" name="Freeform: Shape 87">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8" name="Picture 28" descr="Graphical user interface&#10;&#10;Description automatically generated">
            <a:extLst>
              <a:ext uri="{FF2B5EF4-FFF2-40B4-BE49-F238E27FC236}">
                <a16:creationId xmlns:a16="http://schemas.microsoft.com/office/drawing/2014/main" id="{A53FF703-8DA1-447C-8790-A3B6A8A53729}"/>
              </a:ext>
            </a:extLst>
          </p:cNvPr>
          <p:cNvPicPr>
            <a:picLocks noChangeAspect="1"/>
          </p:cNvPicPr>
          <p:nvPr/>
        </p:nvPicPr>
        <p:blipFill>
          <a:blip r:embed="rId4"/>
          <a:stretch>
            <a:fillRect/>
          </a:stretch>
        </p:blipFill>
        <p:spPr>
          <a:xfrm>
            <a:off x="6702398" y="2889233"/>
            <a:ext cx="1254604" cy="2646598"/>
          </a:xfrm>
          <a:prstGeom prst="rect">
            <a:avLst/>
          </a:prstGeom>
        </p:spPr>
      </p:pic>
      <p:pic>
        <p:nvPicPr>
          <p:cNvPr id="35" name="Picture 35" descr="A picture containing graphical user interface&#10;&#10;Description automatically generated">
            <a:extLst>
              <a:ext uri="{FF2B5EF4-FFF2-40B4-BE49-F238E27FC236}">
                <a16:creationId xmlns:a16="http://schemas.microsoft.com/office/drawing/2014/main" id="{A1351172-EA2D-422C-98F1-89C79131EACC}"/>
              </a:ext>
            </a:extLst>
          </p:cNvPr>
          <p:cNvPicPr>
            <a:picLocks noChangeAspect="1"/>
          </p:cNvPicPr>
          <p:nvPr/>
        </p:nvPicPr>
        <p:blipFill>
          <a:blip r:embed="rId5"/>
          <a:stretch>
            <a:fillRect/>
          </a:stretch>
        </p:blipFill>
        <p:spPr>
          <a:xfrm>
            <a:off x="9684394" y="4360100"/>
            <a:ext cx="2339871" cy="2350573"/>
          </a:xfrm>
          <a:prstGeom prst="rect">
            <a:avLst/>
          </a:prstGeom>
        </p:spPr>
      </p:pic>
      <p:graphicFrame>
        <p:nvGraphicFramePr>
          <p:cNvPr id="11" name="Content Placeholder 2">
            <a:extLst>
              <a:ext uri="{FF2B5EF4-FFF2-40B4-BE49-F238E27FC236}">
                <a16:creationId xmlns:a16="http://schemas.microsoft.com/office/drawing/2014/main" id="{7752CCDD-2AF1-403A-A5CA-F88172DCF1AD}"/>
              </a:ext>
            </a:extLst>
          </p:cNvPr>
          <p:cNvGraphicFramePr>
            <a:graphicFrameLocks noGrp="1"/>
          </p:cNvGraphicFramePr>
          <p:nvPr>
            <p:ph idx="1"/>
            <p:extLst>
              <p:ext uri="{D42A27DB-BD31-4B8C-83A1-F6EECF244321}">
                <p14:modId xmlns:p14="http://schemas.microsoft.com/office/powerpoint/2010/main" val="2712655270"/>
              </p:ext>
            </p:extLst>
          </p:nvPr>
        </p:nvGraphicFramePr>
        <p:xfrm>
          <a:off x="578147" y="1482097"/>
          <a:ext cx="4850072" cy="49848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8166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87" y="390109"/>
            <a:ext cx="10515600" cy="1325563"/>
          </a:xfrm>
        </p:spPr>
        <p:txBody>
          <a:bodyPr/>
          <a:lstStyle/>
          <a:p>
            <a:r>
              <a:rPr lang="en-GB" dirty="0">
                <a:solidFill>
                  <a:srgbClr val="002060"/>
                </a:solidFill>
                <a:latin typeface="Calibri Light"/>
                <a:cs typeface="Calibri"/>
              </a:rPr>
              <a:t>LJMU - PA review timings</a:t>
            </a:r>
            <a:endParaRPr lang="en-US" dirty="0">
              <a:latin typeface="Calibri Light"/>
              <a:cs typeface="Calibri Light" panose="020F0302020204030204"/>
            </a:endParaRPr>
          </a:p>
        </p:txBody>
      </p:sp>
      <p:graphicFrame>
        <p:nvGraphicFramePr>
          <p:cNvPr id="5" name="Content Placeholder 4">
            <a:extLst>
              <a:ext uri="{FF2B5EF4-FFF2-40B4-BE49-F238E27FC236}">
                <a16:creationId xmlns:a16="http://schemas.microsoft.com/office/drawing/2014/main" id="{799D8E32-5604-4618-B322-19E018BDDC44}"/>
              </a:ext>
            </a:extLst>
          </p:cNvPr>
          <p:cNvGraphicFramePr>
            <a:graphicFrameLocks noGrp="1"/>
          </p:cNvGraphicFramePr>
          <p:nvPr>
            <p:ph idx="1"/>
            <p:extLst>
              <p:ext uri="{D42A27DB-BD31-4B8C-83A1-F6EECF244321}">
                <p14:modId xmlns:p14="http://schemas.microsoft.com/office/powerpoint/2010/main" val="3936494186"/>
              </p:ext>
            </p:extLst>
          </p:nvPr>
        </p:nvGraphicFramePr>
        <p:xfrm>
          <a:off x="399737" y="2067789"/>
          <a:ext cx="10941737" cy="3310325"/>
        </p:xfrm>
        <a:graphic>
          <a:graphicData uri="http://schemas.openxmlformats.org/drawingml/2006/table">
            <a:tbl>
              <a:tblPr firstRow="1" firstCol="1" bandRow="1">
                <a:tableStyleId>{5C22544A-7EE6-4342-B048-85BDC9FD1C3A}</a:tableStyleId>
              </a:tblPr>
              <a:tblGrid>
                <a:gridCol w="2232065">
                  <a:extLst>
                    <a:ext uri="{9D8B030D-6E8A-4147-A177-3AD203B41FA5}">
                      <a16:colId xmlns:a16="http://schemas.microsoft.com/office/drawing/2014/main" val="510529112"/>
                    </a:ext>
                  </a:extLst>
                </a:gridCol>
                <a:gridCol w="2177418">
                  <a:extLst>
                    <a:ext uri="{9D8B030D-6E8A-4147-A177-3AD203B41FA5}">
                      <a16:colId xmlns:a16="http://schemas.microsoft.com/office/drawing/2014/main" val="1252653931"/>
                    </a:ext>
                  </a:extLst>
                </a:gridCol>
                <a:gridCol w="2177418">
                  <a:extLst>
                    <a:ext uri="{9D8B030D-6E8A-4147-A177-3AD203B41FA5}">
                      <a16:colId xmlns:a16="http://schemas.microsoft.com/office/drawing/2014/main" val="2574956116"/>
                    </a:ext>
                  </a:extLst>
                </a:gridCol>
                <a:gridCol w="2177418">
                  <a:extLst>
                    <a:ext uri="{9D8B030D-6E8A-4147-A177-3AD203B41FA5}">
                      <a16:colId xmlns:a16="http://schemas.microsoft.com/office/drawing/2014/main" val="2681027283"/>
                    </a:ext>
                  </a:extLst>
                </a:gridCol>
                <a:gridCol w="2177418">
                  <a:extLst>
                    <a:ext uri="{9D8B030D-6E8A-4147-A177-3AD203B41FA5}">
                      <a16:colId xmlns:a16="http://schemas.microsoft.com/office/drawing/2014/main" val="1264254266"/>
                    </a:ext>
                  </a:extLst>
                </a:gridCol>
              </a:tblGrid>
              <a:tr h="601877">
                <a:tc>
                  <a:txBody>
                    <a:bodyPr/>
                    <a:lstStyle/>
                    <a:p>
                      <a:pPr algn="ctr"/>
                      <a:r>
                        <a:rPr lang="en-US">
                          <a:effectLst/>
                        </a:rPr>
                        <a:t>Level or part of </a:t>
                      </a:r>
                      <a:r>
                        <a:rPr lang="en-US" err="1">
                          <a:effectLst/>
                        </a:rPr>
                        <a:t>Programme</a:t>
                      </a:r>
                    </a:p>
                  </a:txBody>
                  <a:tcPr marL="68580" marR="68580" marT="0" marB="0"/>
                </a:tc>
                <a:tc>
                  <a:txBody>
                    <a:bodyPr/>
                    <a:lstStyle/>
                    <a:p>
                      <a:pPr algn="ctr"/>
                      <a:r>
                        <a:rPr lang="en-US">
                          <a:effectLst/>
                        </a:rPr>
                        <a:t>Initial meeting</a:t>
                      </a:r>
                    </a:p>
                  </a:txBody>
                  <a:tcPr marL="68580" marR="68580" marT="0" marB="0"/>
                </a:tc>
                <a:tc>
                  <a:txBody>
                    <a:bodyPr/>
                    <a:lstStyle/>
                    <a:p>
                      <a:pPr algn="ctr"/>
                      <a:r>
                        <a:rPr lang="en-US">
                          <a:effectLst/>
                        </a:rPr>
                        <a:t>Practice Assessor Review 1</a:t>
                      </a:r>
                    </a:p>
                  </a:txBody>
                  <a:tcPr marL="68580" marR="68580" marT="0" marB="0"/>
                </a:tc>
                <a:tc>
                  <a:txBody>
                    <a:bodyPr/>
                    <a:lstStyle/>
                    <a:p>
                      <a:pPr algn="ctr"/>
                      <a:r>
                        <a:rPr lang="en-US">
                          <a:effectLst/>
                        </a:rPr>
                        <a:t>Practice Assessor Review 2</a:t>
                      </a:r>
                    </a:p>
                  </a:txBody>
                  <a:tcPr marL="68580" marR="68580" marT="0" marB="0"/>
                </a:tc>
                <a:tc>
                  <a:txBody>
                    <a:bodyPr/>
                    <a:lstStyle/>
                    <a:p>
                      <a:pPr algn="ctr"/>
                      <a:r>
                        <a:rPr lang="en-US">
                          <a:effectLst/>
                        </a:rPr>
                        <a:t>Summative holistic Assessment</a:t>
                      </a:r>
                    </a:p>
                  </a:txBody>
                  <a:tcPr marL="68580" marR="68580" marT="0" marB="0"/>
                </a:tc>
                <a:extLst>
                  <a:ext uri="{0D108BD9-81ED-4DB2-BD59-A6C34878D82A}">
                    <a16:rowId xmlns:a16="http://schemas.microsoft.com/office/drawing/2014/main" val="2071942593"/>
                  </a:ext>
                </a:extLst>
              </a:tr>
              <a:tr h="902816">
                <a:tc>
                  <a:txBody>
                    <a:bodyPr/>
                    <a:lstStyle/>
                    <a:p>
                      <a:pPr algn="ctr"/>
                      <a:r>
                        <a:rPr lang="en-US">
                          <a:effectLst/>
                        </a:rPr>
                        <a:t>Level 4</a:t>
                      </a:r>
                    </a:p>
                  </a:txBody>
                  <a:tcPr marL="68580" marR="68580" marT="0" marB="0" anchor="ctr"/>
                </a:tc>
                <a:tc>
                  <a:txBody>
                    <a:bodyPr/>
                    <a:lstStyle/>
                    <a:p>
                      <a:pPr algn="ctr"/>
                      <a:r>
                        <a:rPr lang="en-US">
                          <a:solidFill>
                            <a:srgbClr val="002060"/>
                          </a:solidFill>
                          <a:effectLst/>
                        </a:rPr>
                        <a:t>First week of first practice block (November)</a:t>
                      </a:r>
                    </a:p>
                  </a:txBody>
                  <a:tcPr marL="68580" marR="68580" marT="0" marB="0" anchor="ctr"/>
                </a:tc>
                <a:tc>
                  <a:txBody>
                    <a:bodyPr/>
                    <a:lstStyle/>
                    <a:p>
                      <a:pPr algn="ctr"/>
                      <a:r>
                        <a:rPr lang="en-US">
                          <a:solidFill>
                            <a:srgbClr val="002060"/>
                          </a:solidFill>
                          <a:effectLst/>
                        </a:rPr>
                        <a:t>Last week of first practice block (December)</a:t>
                      </a:r>
                    </a:p>
                  </a:txBody>
                  <a:tcPr marL="68580" marR="68580" marT="0" marB="0" anchor="ctr"/>
                </a:tc>
                <a:tc>
                  <a:txBody>
                    <a:bodyPr/>
                    <a:lstStyle/>
                    <a:p>
                      <a:pPr algn="ctr"/>
                      <a:r>
                        <a:rPr lang="en-US">
                          <a:solidFill>
                            <a:srgbClr val="002060"/>
                          </a:solidFill>
                          <a:effectLst/>
                        </a:rPr>
                        <a:t>Last week of second practice block (March)</a:t>
                      </a:r>
                    </a:p>
                  </a:txBody>
                  <a:tcPr marL="68580" marR="68580" marT="0" marB="0" anchor="ctr"/>
                </a:tc>
                <a:tc>
                  <a:txBody>
                    <a:bodyPr/>
                    <a:lstStyle/>
                    <a:p>
                      <a:pPr algn="ctr"/>
                      <a:r>
                        <a:rPr lang="en-US">
                          <a:solidFill>
                            <a:srgbClr val="002060"/>
                          </a:solidFill>
                          <a:effectLst/>
                        </a:rPr>
                        <a:t>Last week of third and final practice block (July)</a:t>
                      </a:r>
                    </a:p>
                  </a:txBody>
                  <a:tcPr marL="68580" marR="68580" marT="0" marB="0" anchor="ctr"/>
                </a:tc>
                <a:extLst>
                  <a:ext uri="{0D108BD9-81ED-4DB2-BD59-A6C34878D82A}">
                    <a16:rowId xmlns:a16="http://schemas.microsoft.com/office/drawing/2014/main" val="1755721907"/>
                  </a:ext>
                </a:extLst>
              </a:tr>
              <a:tr h="902816">
                <a:tc>
                  <a:txBody>
                    <a:bodyPr/>
                    <a:lstStyle/>
                    <a:p>
                      <a:pPr algn="ctr"/>
                      <a:r>
                        <a:rPr lang="en-US">
                          <a:effectLst/>
                        </a:rPr>
                        <a:t>Level 5</a:t>
                      </a:r>
                    </a:p>
                  </a:txBody>
                  <a:tcPr marL="68580" marR="68580" marT="0" marB="0" anchor="ctr"/>
                </a:tc>
                <a:tc>
                  <a:txBody>
                    <a:bodyPr/>
                    <a:lstStyle/>
                    <a:p>
                      <a:pPr algn="ctr"/>
                      <a:r>
                        <a:rPr lang="en-US">
                          <a:solidFill>
                            <a:srgbClr val="002060"/>
                          </a:solidFill>
                          <a:effectLst/>
                        </a:rPr>
                        <a:t>First week of first practice block (October)</a:t>
                      </a:r>
                    </a:p>
                  </a:txBody>
                  <a:tcPr marL="68580" marR="68580" marT="0" marB="0" anchor="ctr"/>
                </a:tc>
                <a:tc>
                  <a:txBody>
                    <a:bodyPr/>
                    <a:lstStyle/>
                    <a:p>
                      <a:pPr algn="ctr"/>
                      <a:r>
                        <a:rPr lang="en-US">
                          <a:solidFill>
                            <a:srgbClr val="002060"/>
                          </a:solidFill>
                          <a:effectLst/>
                        </a:rPr>
                        <a:t>First week of second practice block </a:t>
                      </a:r>
                      <a:endParaRPr lang="en-US"/>
                    </a:p>
                    <a:p>
                      <a:pPr lvl="0" algn="ctr">
                        <a:buNone/>
                      </a:pPr>
                      <a:r>
                        <a:rPr lang="en-US">
                          <a:solidFill>
                            <a:srgbClr val="002060"/>
                          </a:solidFill>
                          <a:effectLst/>
                        </a:rPr>
                        <a:t>(early January)</a:t>
                      </a:r>
                    </a:p>
                  </a:txBody>
                  <a:tcPr marL="68580" marR="68580" marT="0" marB="0" anchor="ctr"/>
                </a:tc>
                <a:tc>
                  <a:txBody>
                    <a:bodyPr/>
                    <a:lstStyle/>
                    <a:p>
                      <a:pPr algn="ctr"/>
                      <a:r>
                        <a:rPr lang="en-US">
                          <a:solidFill>
                            <a:srgbClr val="002060"/>
                          </a:solidFill>
                          <a:effectLst/>
                        </a:rPr>
                        <a:t>Last week of second practice block </a:t>
                      </a:r>
                      <a:endParaRPr lang="en-US"/>
                    </a:p>
                    <a:p>
                      <a:pPr lvl="0" algn="ctr">
                        <a:buNone/>
                      </a:pPr>
                      <a:r>
                        <a:rPr lang="en-US">
                          <a:solidFill>
                            <a:srgbClr val="002060"/>
                          </a:solidFill>
                          <a:effectLst/>
                        </a:rPr>
                        <a:t>(late February)</a:t>
                      </a:r>
                    </a:p>
                  </a:txBody>
                  <a:tcPr marL="68580" marR="68580" marT="0" marB="0" anchor="ctr"/>
                </a:tc>
                <a:tc>
                  <a:txBody>
                    <a:bodyPr/>
                    <a:lstStyle/>
                    <a:p>
                      <a:pPr algn="ctr"/>
                      <a:r>
                        <a:rPr lang="en-US">
                          <a:solidFill>
                            <a:srgbClr val="002060"/>
                          </a:solidFill>
                          <a:effectLst/>
                        </a:rPr>
                        <a:t>Last week of third and final practice block (June)</a:t>
                      </a:r>
                    </a:p>
                  </a:txBody>
                  <a:tcPr marL="68580" marR="68580" marT="0" marB="0" anchor="ctr"/>
                </a:tc>
                <a:extLst>
                  <a:ext uri="{0D108BD9-81ED-4DB2-BD59-A6C34878D82A}">
                    <a16:rowId xmlns:a16="http://schemas.microsoft.com/office/drawing/2014/main" val="3352521641"/>
                  </a:ext>
                </a:extLst>
              </a:tr>
              <a:tr h="902816">
                <a:tc>
                  <a:txBody>
                    <a:bodyPr/>
                    <a:lstStyle/>
                    <a:p>
                      <a:pPr algn="ctr"/>
                      <a:r>
                        <a:rPr lang="en-US">
                          <a:effectLst/>
                        </a:rPr>
                        <a:t>Level 6</a:t>
                      </a:r>
                    </a:p>
                  </a:txBody>
                  <a:tcPr marL="68580" marR="68580" marT="0" marB="0" anchor="ctr"/>
                </a:tc>
                <a:tc>
                  <a:txBody>
                    <a:bodyPr/>
                    <a:lstStyle/>
                    <a:p>
                      <a:pPr algn="ctr"/>
                      <a:r>
                        <a:rPr lang="en-US">
                          <a:solidFill>
                            <a:srgbClr val="002060"/>
                          </a:solidFill>
                          <a:effectLst/>
                        </a:rPr>
                        <a:t>First week of first practice block (September)</a:t>
                      </a:r>
                    </a:p>
                  </a:txBody>
                  <a:tcPr marL="68580" marR="68580" marT="0" marB="0" anchor="ctr"/>
                </a:tc>
                <a:tc>
                  <a:txBody>
                    <a:bodyPr/>
                    <a:lstStyle/>
                    <a:p>
                      <a:pPr algn="ctr"/>
                      <a:r>
                        <a:rPr lang="en-US">
                          <a:solidFill>
                            <a:srgbClr val="002060"/>
                          </a:solidFill>
                          <a:effectLst/>
                        </a:rPr>
                        <a:t>Last week of first practice block (November)</a:t>
                      </a:r>
                    </a:p>
                  </a:txBody>
                  <a:tcPr marL="68580" marR="68580" marT="0" marB="0" anchor="ctr"/>
                </a:tc>
                <a:tc>
                  <a:txBody>
                    <a:bodyPr/>
                    <a:lstStyle/>
                    <a:p>
                      <a:pPr algn="ctr"/>
                      <a:r>
                        <a:rPr lang="en-US">
                          <a:solidFill>
                            <a:srgbClr val="002060"/>
                          </a:solidFill>
                          <a:effectLst/>
                        </a:rPr>
                        <a:t>Midway through third practice block (early April)</a:t>
                      </a:r>
                    </a:p>
                  </a:txBody>
                  <a:tcPr marL="68580" marR="68580" marT="0" marB="0" anchor="ctr"/>
                </a:tc>
                <a:tc>
                  <a:txBody>
                    <a:bodyPr/>
                    <a:lstStyle/>
                    <a:p>
                      <a:pPr algn="ctr"/>
                      <a:r>
                        <a:rPr lang="en-US">
                          <a:solidFill>
                            <a:srgbClr val="002060"/>
                          </a:solidFill>
                          <a:effectLst/>
                        </a:rPr>
                        <a:t>Last week of fourth practice block (August)</a:t>
                      </a:r>
                    </a:p>
                  </a:txBody>
                  <a:tcPr marL="68580" marR="68580" marT="0" marB="0" anchor="ctr"/>
                </a:tc>
                <a:extLst>
                  <a:ext uri="{0D108BD9-81ED-4DB2-BD59-A6C34878D82A}">
                    <a16:rowId xmlns:a16="http://schemas.microsoft.com/office/drawing/2014/main" val="565236487"/>
                  </a:ext>
                </a:extLst>
              </a:tr>
            </a:tbl>
          </a:graphicData>
        </a:graphic>
      </p:graphicFrame>
      <p:sp>
        <p:nvSpPr>
          <p:cNvPr id="6" name="TextBox 5">
            <a:extLst>
              <a:ext uri="{FF2B5EF4-FFF2-40B4-BE49-F238E27FC236}">
                <a16:creationId xmlns:a16="http://schemas.microsoft.com/office/drawing/2014/main" id="{984841DD-CCD3-4733-86BA-F9C4C9C1118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448147E6-92A3-4EF4-BF9F-0FE74A8B0B04}"/>
              </a:ext>
            </a:extLst>
          </p:cNvPr>
          <p:cNvSpPr txBox="1"/>
          <p:nvPr/>
        </p:nvSpPr>
        <p:spPr>
          <a:xfrm>
            <a:off x="702039" y="5698761"/>
            <a:ext cx="10563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T</a:t>
            </a:r>
            <a:r>
              <a:rPr lang="en-US" b="1" dirty="0">
                <a:solidFill>
                  <a:srgbClr val="002060"/>
                </a:solidFill>
                <a:ea typeface="+mn-lt"/>
                <a:cs typeface="+mn-lt"/>
              </a:rPr>
              <a:t>he student should liaise with their practice assessor regarding the exact dates and timings of meetings  </a:t>
            </a:r>
            <a:endParaRPr lang="en-US" b="1" dirty="0">
              <a:solidFill>
                <a:srgbClr val="002060"/>
              </a:solidFill>
              <a:cs typeface="Calibri"/>
            </a:endParaRPr>
          </a:p>
        </p:txBody>
      </p:sp>
      <p:pic>
        <p:nvPicPr>
          <p:cNvPr id="3" name="Picture 3">
            <a:extLst>
              <a:ext uri="{FF2B5EF4-FFF2-40B4-BE49-F238E27FC236}">
                <a16:creationId xmlns:a16="http://schemas.microsoft.com/office/drawing/2014/main" id="{8901C980-4600-4820-AF47-959C1F378611}"/>
              </a:ext>
            </a:extLst>
          </p:cNvPr>
          <p:cNvPicPr>
            <a:picLocks noChangeAspect="1"/>
          </p:cNvPicPr>
          <p:nvPr/>
        </p:nvPicPr>
        <p:blipFill>
          <a:blip r:embed="rId2"/>
          <a:stretch>
            <a:fillRect/>
          </a:stretch>
        </p:blipFill>
        <p:spPr>
          <a:xfrm>
            <a:off x="9715867" y="217948"/>
            <a:ext cx="2251276" cy="1330622"/>
          </a:xfrm>
          <a:prstGeom prst="rect">
            <a:avLst/>
          </a:prstGeom>
        </p:spPr>
      </p:pic>
    </p:spTree>
    <p:extLst>
      <p:ext uri="{BB962C8B-B14F-4D97-AF65-F5344CB8AC3E}">
        <p14:creationId xmlns:p14="http://schemas.microsoft.com/office/powerpoint/2010/main" val="559765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4062-857F-4878-8B94-59F8A1370602}"/>
              </a:ext>
            </a:extLst>
          </p:cNvPr>
          <p:cNvSpPr>
            <a:spLocks noGrp="1"/>
          </p:cNvSpPr>
          <p:nvPr>
            <p:ph type="title"/>
          </p:nvPr>
        </p:nvSpPr>
        <p:spPr/>
        <p:txBody>
          <a:bodyPr/>
          <a:lstStyle/>
          <a:p>
            <a:r>
              <a:rPr lang="en-GB" dirty="0">
                <a:solidFill>
                  <a:srgbClr val="002060"/>
                </a:solidFill>
                <a:latin typeface="Calibri Light"/>
                <a:cs typeface="Calibri"/>
              </a:rPr>
              <a:t>Edge Hill University - PA review timings</a:t>
            </a:r>
            <a:endParaRPr lang="en-US" dirty="0">
              <a:latin typeface="Calibri Light"/>
              <a:cs typeface="Calibri Light"/>
            </a:endParaRPr>
          </a:p>
        </p:txBody>
      </p:sp>
      <p:pic>
        <p:nvPicPr>
          <p:cNvPr id="5" name="Picture 5" descr="A picture containing text&#10;&#10;Description automatically generated">
            <a:extLst>
              <a:ext uri="{FF2B5EF4-FFF2-40B4-BE49-F238E27FC236}">
                <a16:creationId xmlns:a16="http://schemas.microsoft.com/office/drawing/2014/main" id="{876F1D13-B02E-499B-8EC7-9AE41085501D}"/>
              </a:ext>
            </a:extLst>
          </p:cNvPr>
          <p:cNvPicPr>
            <a:picLocks noChangeAspect="1"/>
          </p:cNvPicPr>
          <p:nvPr/>
        </p:nvPicPr>
        <p:blipFill>
          <a:blip r:embed="rId2"/>
          <a:stretch>
            <a:fillRect/>
          </a:stretch>
        </p:blipFill>
        <p:spPr>
          <a:xfrm>
            <a:off x="10412995" y="422"/>
            <a:ext cx="1783225" cy="1195206"/>
          </a:xfrm>
          <a:prstGeom prst="rect">
            <a:avLst/>
          </a:prstGeom>
        </p:spPr>
      </p:pic>
      <p:graphicFrame>
        <p:nvGraphicFramePr>
          <p:cNvPr id="3" name="Content Placeholder 2">
            <a:extLst>
              <a:ext uri="{FF2B5EF4-FFF2-40B4-BE49-F238E27FC236}">
                <a16:creationId xmlns:a16="http://schemas.microsoft.com/office/drawing/2014/main" id="{6268AD2A-00E3-4216-9021-1D8C0F74C0CE}"/>
              </a:ext>
            </a:extLst>
          </p:cNvPr>
          <p:cNvGraphicFramePr>
            <a:graphicFrameLocks noGrp="1"/>
          </p:cNvGraphicFramePr>
          <p:nvPr>
            <p:ph idx="1"/>
            <p:extLst>
              <p:ext uri="{D42A27DB-BD31-4B8C-83A1-F6EECF244321}">
                <p14:modId xmlns:p14="http://schemas.microsoft.com/office/powerpoint/2010/main" val="4125794685"/>
              </p:ext>
            </p:extLst>
          </p:nvPr>
        </p:nvGraphicFramePr>
        <p:xfrm>
          <a:off x="265297" y="1810276"/>
          <a:ext cx="11430518" cy="3644226"/>
        </p:xfrm>
        <a:graphic>
          <a:graphicData uri="http://schemas.openxmlformats.org/drawingml/2006/table">
            <a:tbl>
              <a:tblPr firstRow="1" firstCol="1" bandRow="1">
                <a:tableStyleId>{5C22544A-7EE6-4342-B048-85BDC9FD1C3A}</a:tableStyleId>
              </a:tblPr>
              <a:tblGrid>
                <a:gridCol w="2285712">
                  <a:extLst>
                    <a:ext uri="{9D8B030D-6E8A-4147-A177-3AD203B41FA5}">
                      <a16:colId xmlns:a16="http://schemas.microsoft.com/office/drawing/2014/main" val="180186560"/>
                    </a:ext>
                  </a:extLst>
                </a:gridCol>
                <a:gridCol w="2285712">
                  <a:extLst>
                    <a:ext uri="{9D8B030D-6E8A-4147-A177-3AD203B41FA5}">
                      <a16:colId xmlns:a16="http://schemas.microsoft.com/office/drawing/2014/main" val="2575472317"/>
                    </a:ext>
                  </a:extLst>
                </a:gridCol>
                <a:gridCol w="2285712">
                  <a:extLst>
                    <a:ext uri="{9D8B030D-6E8A-4147-A177-3AD203B41FA5}">
                      <a16:colId xmlns:a16="http://schemas.microsoft.com/office/drawing/2014/main" val="2927448761"/>
                    </a:ext>
                  </a:extLst>
                </a:gridCol>
                <a:gridCol w="2286691">
                  <a:extLst>
                    <a:ext uri="{9D8B030D-6E8A-4147-A177-3AD203B41FA5}">
                      <a16:colId xmlns:a16="http://schemas.microsoft.com/office/drawing/2014/main" val="2168673423"/>
                    </a:ext>
                  </a:extLst>
                </a:gridCol>
                <a:gridCol w="2286691">
                  <a:extLst>
                    <a:ext uri="{9D8B030D-6E8A-4147-A177-3AD203B41FA5}">
                      <a16:colId xmlns:a16="http://schemas.microsoft.com/office/drawing/2014/main" val="4075883205"/>
                    </a:ext>
                  </a:extLst>
                </a:gridCol>
              </a:tblGrid>
              <a:tr h="455529">
                <a:tc>
                  <a:txBody>
                    <a:bodyPr/>
                    <a:lstStyle/>
                    <a:p>
                      <a:pPr algn="l"/>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Initial Meeting</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PAR 1</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PAR 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HSA</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41914857"/>
                  </a:ext>
                </a:extLst>
              </a:tr>
              <a:tr h="455529">
                <a:tc>
                  <a:txBody>
                    <a:bodyPr/>
                    <a:lstStyle/>
                    <a:p>
                      <a:pPr algn="l"/>
                      <a:r>
                        <a:rPr lang="en-GB" sz="1800">
                          <a:effectLst/>
                        </a:rPr>
                        <a:t>MSc 21</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1</a:t>
                      </a:r>
                      <a:r>
                        <a:rPr lang="en-GB" sz="1800" baseline="30000">
                          <a:effectLst/>
                        </a:rPr>
                        <a:t>st</a:t>
                      </a:r>
                      <a:r>
                        <a:rPr lang="en-GB" sz="1800">
                          <a:effectLst/>
                        </a:rPr>
                        <a:t> week of placement</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27</a:t>
                      </a:r>
                      <a:r>
                        <a:rPr lang="en-GB" sz="1800" baseline="30000">
                          <a:effectLst/>
                        </a:rPr>
                        <a:t>th</a:t>
                      </a:r>
                      <a:r>
                        <a:rPr lang="en-GB" sz="1800">
                          <a:effectLst/>
                        </a:rPr>
                        <a:t> February 2022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10</a:t>
                      </a:r>
                      <a:r>
                        <a:rPr lang="en-GB" sz="1800" baseline="30000">
                          <a:effectLst/>
                        </a:rPr>
                        <a:t>th</a:t>
                      </a:r>
                      <a:r>
                        <a:rPr lang="en-GB" sz="1800">
                          <a:effectLst/>
                        </a:rPr>
                        <a:t> April 2022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7</a:t>
                      </a:r>
                      <a:r>
                        <a:rPr lang="en-GB" sz="1800" baseline="30000">
                          <a:effectLst/>
                        </a:rPr>
                        <a:t>th</a:t>
                      </a:r>
                      <a:r>
                        <a:rPr lang="en-GB" sz="1800">
                          <a:effectLst/>
                        </a:rPr>
                        <a:t> August 2022</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03808423"/>
                  </a:ext>
                </a:extLst>
              </a:tr>
              <a:tr h="1366584">
                <a:tc>
                  <a:txBody>
                    <a:bodyPr/>
                    <a:lstStyle/>
                    <a:p>
                      <a:pPr algn="l"/>
                      <a:r>
                        <a:rPr lang="en-GB" sz="1800">
                          <a:effectLst/>
                        </a:rPr>
                        <a:t>BSc 21</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1</a:t>
                      </a:r>
                      <a:r>
                        <a:rPr lang="en-GB" sz="1800" baseline="30000">
                          <a:effectLst/>
                        </a:rPr>
                        <a:t>st</a:t>
                      </a:r>
                      <a:r>
                        <a:rPr lang="en-GB" sz="1800">
                          <a:effectLst/>
                        </a:rPr>
                        <a:t> week of placement</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w/c 14</a:t>
                      </a:r>
                      <a:r>
                        <a:rPr lang="en-GB" sz="1800" baseline="30000">
                          <a:effectLst/>
                        </a:rPr>
                        <a:t>th</a:t>
                      </a:r>
                      <a:r>
                        <a:rPr lang="en-GB" sz="1800">
                          <a:effectLst/>
                        </a:rPr>
                        <a:t> February 2022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w/c 20</a:t>
                      </a:r>
                      <a:r>
                        <a:rPr lang="en-GB" sz="1800" baseline="30000">
                          <a:effectLst/>
                        </a:rPr>
                        <a:t>th</a:t>
                      </a:r>
                      <a:r>
                        <a:rPr lang="en-GB" sz="1800">
                          <a:effectLst/>
                        </a:rPr>
                        <a:t> June 2022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w/c 18</a:t>
                      </a:r>
                      <a:r>
                        <a:rPr lang="en-GB" sz="1800" baseline="30000">
                          <a:effectLst/>
                        </a:rPr>
                        <a:t>th</a:t>
                      </a:r>
                      <a:r>
                        <a:rPr lang="en-GB" sz="1800">
                          <a:effectLst/>
                        </a:rPr>
                        <a:t> July 2022 (w/c 25</a:t>
                      </a:r>
                      <a:r>
                        <a:rPr lang="en-GB" sz="1800" baseline="30000">
                          <a:effectLst/>
                        </a:rPr>
                        <a:t>th</a:t>
                      </a:r>
                      <a:r>
                        <a:rPr lang="en-GB" sz="1800">
                          <a:effectLst/>
                        </a:rPr>
                        <a:t> July for students at Chester/Wigan)</a:t>
                      </a:r>
                      <a:endParaRPr lang="en-GB"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23736689"/>
                  </a:ext>
                </a:extLst>
              </a:tr>
              <a:tr h="1366584">
                <a:tc>
                  <a:txBody>
                    <a:bodyPr/>
                    <a:lstStyle/>
                    <a:p>
                      <a:pPr algn="l"/>
                      <a:r>
                        <a:rPr lang="en-GB" sz="1800">
                          <a:effectLst/>
                        </a:rPr>
                        <a:t>BSc 20</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1</a:t>
                      </a:r>
                      <a:r>
                        <a:rPr lang="en-GB" sz="1800" baseline="30000">
                          <a:effectLst/>
                        </a:rPr>
                        <a:t>st</a:t>
                      </a:r>
                      <a:r>
                        <a:rPr lang="en-GB" sz="1800">
                          <a:effectLst/>
                        </a:rPr>
                        <a:t> week of placement</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w/c 13</a:t>
                      </a:r>
                      <a:r>
                        <a:rPr lang="en-GB" sz="1800" baseline="30000">
                          <a:effectLst/>
                        </a:rPr>
                        <a:t>th</a:t>
                      </a:r>
                      <a:r>
                        <a:rPr lang="en-GB" sz="1800">
                          <a:effectLst/>
                        </a:rPr>
                        <a:t> December 2021</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a:effectLst/>
                        </a:rPr>
                        <a:t>w/c 23</a:t>
                      </a:r>
                      <a:r>
                        <a:rPr lang="en-GB" sz="1800" baseline="30000">
                          <a:effectLst/>
                        </a:rPr>
                        <a:t>rd</a:t>
                      </a:r>
                      <a:r>
                        <a:rPr lang="en-GB" sz="1800">
                          <a:effectLst/>
                        </a:rPr>
                        <a:t> May 2022</a:t>
                      </a:r>
                      <a:endParaRPr lang="en-GB" sz="1800">
                        <a:effectLst/>
                        <a:latin typeface="Calibri" panose="020F0502020204030204" pitchFamily="34" charset="0"/>
                        <a:ea typeface="Calibri" panose="020F0502020204030204" pitchFamily="34" charset="0"/>
                      </a:endParaRPr>
                    </a:p>
                  </a:txBody>
                  <a:tcPr marL="68580" marR="68580" marT="0" marB="0"/>
                </a:tc>
                <a:tc>
                  <a:txBody>
                    <a:bodyPr/>
                    <a:lstStyle/>
                    <a:p>
                      <a:pPr algn="l"/>
                      <a:r>
                        <a:rPr lang="en-GB" sz="1800" dirty="0">
                          <a:effectLst/>
                        </a:rPr>
                        <a:t>w/c 23</a:t>
                      </a:r>
                      <a:r>
                        <a:rPr lang="en-GB" sz="1800" baseline="30000" dirty="0">
                          <a:effectLst/>
                        </a:rPr>
                        <a:t>rd</a:t>
                      </a:r>
                      <a:r>
                        <a:rPr lang="en-GB" sz="1800" dirty="0">
                          <a:effectLst/>
                        </a:rPr>
                        <a:t> August 2022 (w/c 15</a:t>
                      </a:r>
                      <a:r>
                        <a:rPr lang="en-GB" sz="1800" baseline="30000" dirty="0">
                          <a:effectLst/>
                        </a:rPr>
                        <a:t>th</a:t>
                      </a:r>
                      <a:r>
                        <a:rPr lang="en-GB" sz="1800" dirty="0">
                          <a:effectLst/>
                        </a:rPr>
                        <a:t> August for Chester students)</a:t>
                      </a:r>
                      <a:endParaRPr lang="en-GB"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5861220"/>
                  </a:ext>
                </a:extLst>
              </a:tr>
            </a:tbl>
          </a:graphicData>
        </a:graphic>
      </p:graphicFrame>
      <p:sp>
        <p:nvSpPr>
          <p:cNvPr id="4" name="Rectangle 1">
            <a:extLst>
              <a:ext uri="{FF2B5EF4-FFF2-40B4-BE49-F238E27FC236}">
                <a16:creationId xmlns:a16="http://schemas.microsoft.com/office/drawing/2014/main" id="{F464D1F5-4E4F-44A0-987B-FFD72B934F1D}"/>
              </a:ext>
            </a:extLst>
          </p:cNvPr>
          <p:cNvSpPr>
            <a:spLocks noChangeArrowheads="1"/>
          </p:cNvSpPr>
          <p:nvPr/>
        </p:nvSpPr>
        <p:spPr bwMode="auto">
          <a:xfrm>
            <a:off x="-3316681" y="-1269616"/>
            <a:ext cx="1877863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7D21665-8338-4F26-8538-DFC77189B826}"/>
              </a:ext>
            </a:extLst>
          </p:cNvPr>
          <p:cNvSpPr txBox="1"/>
          <p:nvPr/>
        </p:nvSpPr>
        <p:spPr>
          <a:xfrm>
            <a:off x="702039" y="5698761"/>
            <a:ext cx="10563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T</a:t>
            </a:r>
            <a:r>
              <a:rPr lang="en-US" b="1" dirty="0">
                <a:solidFill>
                  <a:srgbClr val="002060"/>
                </a:solidFill>
                <a:ea typeface="+mn-lt"/>
                <a:cs typeface="+mn-lt"/>
              </a:rPr>
              <a:t>he student should liaise with their practice assessor regarding the exact dates and timings of meetings  </a:t>
            </a:r>
            <a:endParaRPr lang="en-US" b="1" dirty="0">
              <a:solidFill>
                <a:srgbClr val="002060"/>
              </a:solidFill>
              <a:cs typeface="Calibri"/>
            </a:endParaRPr>
          </a:p>
        </p:txBody>
      </p:sp>
    </p:spTree>
    <p:extLst>
      <p:ext uri="{BB962C8B-B14F-4D97-AF65-F5344CB8AC3E}">
        <p14:creationId xmlns:p14="http://schemas.microsoft.com/office/powerpoint/2010/main" val="688289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ADE6-0155-46D6-A3F0-A002973325DA}"/>
              </a:ext>
            </a:extLst>
          </p:cNvPr>
          <p:cNvSpPr>
            <a:spLocks noGrp="1"/>
          </p:cNvSpPr>
          <p:nvPr>
            <p:ph type="title"/>
          </p:nvPr>
        </p:nvSpPr>
        <p:spPr/>
        <p:txBody>
          <a:bodyPr/>
          <a:lstStyle/>
          <a:p>
            <a:r>
              <a:rPr lang="en-US">
                <a:solidFill>
                  <a:srgbClr val="002060"/>
                </a:solidFill>
                <a:cs typeface="Calibri Light"/>
              </a:rPr>
              <a:t>Purpose of assessments</a:t>
            </a:r>
          </a:p>
        </p:txBody>
      </p:sp>
      <p:sp>
        <p:nvSpPr>
          <p:cNvPr id="3" name="Content Placeholder 2">
            <a:extLst>
              <a:ext uri="{FF2B5EF4-FFF2-40B4-BE49-F238E27FC236}">
                <a16:creationId xmlns:a16="http://schemas.microsoft.com/office/drawing/2014/main" id="{BD59FEEB-406F-4942-AEF7-7F7798EE2B20}"/>
              </a:ext>
            </a:extLst>
          </p:cNvPr>
          <p:cNvSpPr>
            <a:spLocks noGrp="1"/>
          </p:cNvSpPr>
          <p:nvPr>
            <p:ph idx="1"/>
          </p:nvPr>
        </p:nvSpPr>
        <p:spPr/>
        <p:txBody>
          <a:bodyPr vert="horz" lIns="91440" tIns="45720" rIns="91440" bIns="45720" rtlCol="0" anchor="t">
            <a:normAutofit/>
          </a:bodyPr>
          <a:lstStyle/>
          <a:p>
            <a:pPr lvl="2"/>
            <a:endParaRPr lang="en-US">
              <a:cs typeface="Calibri"/>
            </a:endParaRPr>
          </a:p>
          <a:p>
            <a:pPr lvl="2"/>
            <a:endParaRPr lang="en-US">
              <a:cs typeface="Calibri"/>
            </a:endParaRPr>
          </a:p>
          <a:p>
            <a:pPr lvl="3"/>
            <a:endParaRPr lang="en-US">
              <a:cs typeface="Calibri"/>
            </a:endParaRPr>
          </a:p>
          <a:p>
            <a:pPr lvl="1"/>
            <a:endParaRPr lang="en-US">
              <a:cs typeface="Calibri"/>
            </a:endParaRPr>
          </a:p>
        </p:txBody>
      </p:sp>
      <p:graphicFrame>
        <p:nvGraphicFramePr>
          <p:cNvPr id="4" name="Diagram 4">
            <a:extLst>
              <a:ext uri="{FF2B5EF4-FFF2-40B4-BE49-F238E27FC236}">
                <a16:creationId xmlns:a16="http://schemas.microsoft.com/office/drawing/2014/main" id="{25BC4D9F-8E6A-4702-BF9D-D77A8E1248EF}"/>
              </a:ext>
            </a:extLst>
          </p:cNvPr>
          <p:cNvGraphicFramePr/>
          <p:nvPr>
            <p:extLst>
              <p:ext uri="{D42A27DB-BD31-4B8C-83A1-F6EECF244321}">
                <p14:modId xmlns:p14="http://schemas.microsoft.com/office/powerpoint/2010/main" val="2650259883"/>
              </p:ext>
            </p:extLst>
          </p:nvPr>
        </p:nvGraphicFramePr>
        <p:xfrm>
          <a:off x="330680" y="1384540"/>
          <a:ext cx="11243093" cy="4965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6" name="Arrow: Right 315">
            <a:extLst>
              <a:ext uri="{FF2B5EF4-FFF2-40B4-BE49-F238E27FC236}">
                <a16:creationId xmlns:a16="http://schemas.microsoft.com/office/drawing/2014/main" id="{9E108BD0-A661-4F1C-9B74-4840C7DF30A5}"/>
              </a:ext>
            </a:extLst>
          </p:cNvPr>
          <p:cNvSpPr/>
          <p:nvPr/>
        </p:nvSpPr>
        <p:spPr>
          <a:xfrm>
            <a:off x="2486909" y="568834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Arrow: Right 317">
            <a:extLst>
              <a:ext uri="{FF2B5EF4-FFF2-40B4-BE49-F238E27FC236}">
                <a16:creationId xmlns:a16="http://schemas.microsoft.com/office/drawing/2014/main" id="{52F1B4B8-2A16-43F2-861C-4365A2B78745}"/>
              </a:ext>
            </a:extLst>
          </p:cNvPr>
          <p:cNvSpPr/>
          <p:nvPr/>
        </p:nvSpPr>
        <p:spPr>
          <a:xfrm>
            <a:off x="5376758" y="568834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Arrow: Right 318">
            <a:extLst>
              <a:ext uri="{FF2B5EF4-FFF2-40B4-BE49-F238E27FC236}">
                <a16:creationId xmlns:a16="http://schemas.microsoft.com/office/drawing/2014/main" id="{DA1DFB98-C08D-4318-9A0A-6F2374A42601}"/>
              </a:ext>
            </a:extLst>
          </p:cNvPr>
          <p:cNvSpPr/>
          <p:nvPr/>
        </p:nvSpPr>
        <p:spPr>
          <a:xfrm>
            <a:off x="8266608" y="568834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344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F287-93A7-4B89-B562-B55E44787B42}"/>
              </a:ext>
            </a:extLst>
          </p:cNvPr>
          <p:cNvSpPr>
            <a:spLocks noGrp="1"/>
          </p:cNvSpPr>
          <p:nvPr>
            <p:ph type="title"/>
          </p:nvPr>
        </p:nvSpPr>
        <p:spPr>
          <a:xfrm>
            <a:off x="839788" y="457200"/>
            <a:ext cx="3932237" cy="1600200"/>
          </a:xfrm>
        </p:spPr>
        <p:txBody>
          <a:bodyPr anchor="b">
            <a:normAutofit/>
          </a:bodyPr>
          <a:lstStyle/>
          <a:p>
            <a:r>
              <a:rPr lang="en-US" b="1">
                <a:solidFill>
                  <a:srgbClr val="002060"/>
                </a:solidFill>
              </a:rPr>
              <a:t>Student responsibility before PA and student review</a:t>
            </a:r>
            <a:endParaRPr lang="en-US" b="1">
              <a:solidFill>
                <a:srgbClr val="002060"/>
              </a:solidFill>
              <a:cs typeface="Calibri Light"/>
            </a:endParaRPr>
          </a:p>
        </p:txBody>
      </p:sp>
      <p:sp>
        <p:nvSpPr>
          <p:cNvPr id="3" name="Content Placeholder 2">
            <a:extLst>
              <a:ext uri="{FF2B5EF4-FFF2-40B4-BE49-F238E27FC236}">
                <a16:creationId xmlns:a16="http://schemas.microsoft.com/office/drawing/2014/main" id="{5A1411F2-4EC8-478F-A93F-01DBAC109F0B}"/>
              </a:ext>
            </a:extLst>
          </p:cNvPr>
          <p:cNvSpPr>
            <a:spLocks noGrp="1"/>
          </p:cNvSpPr>
          <p:nvPr>
            <p:ph idx="1"/>
          </p:nvPr>
        </p:nvSpPr>
        <p:spPr>
          <a:xfrm>
            <a:off x="5183188" y="987425"/>
            <a:ext cx="6172200" cy="4873625"/>
          </a:xfrm>
          <a:solidFill>
            <a:schemeClr val="accent3">
              <a:lumMod val="40000"/>
              <a:lumOff val="60000"/>
            </a:schemeClr>
          </a:solidFill>
          <a:ln>
            <a:solidFill>
              <a:srgbClr val="4472C4"/>
            </a:solidFill>
          </a:ln>
        </p:spPr>
        <p:txBody>
          <a:bodyPr vert="horz" lIns="91440" tIns="45720" rIns="91440" bIns="45720" rtlCol="0" anchor="t">
            <a:normAutofit lnSpcReduction="10000"/>
          </a:bodyPr>
          <a:lstStyle/>
          <a:p>
            <a:r>
              <a:rPr lang="en-US" sz="2500" dirty="0">
                <a:solidFill>
                  <a:srgbClr val="002060"/>
                </a:solidFill>
              </a:rPr>
              <a:t>Before the review meetings, the student should complete the relevant review paperwork: </a:t>
            </a:r>
            <a:endParaRPr lang="en-US" sz="2500" dirty="0">
              <a:solidFill>
                <a:srgbClr val="002060"/>
              </a:solidFill>
              <a:cs typeface="Calibri"/>
            </a:endParaRPr>
          </a:p>
          <a:p>
            <a:pPr lvl="1"/>
            <a:endParaRPr lang="en-US" sz="2500" dirty="0">
              <a:solidFill>
                <a:srgbClr val="002060"/>
              </a:solidFill>
            </a:endParaRPr>
          </a:p>
          <a:p>
            <a:pPr lvl="1"/>
            <a:r>
              <a:rPr lang="en-US" sz="2500" dirty="0">
                <a:solidFill>
                  <a:srgbClr val="002060"/>
                </a:solidFill>
              </a:rPr>
              <a:t>Reflect upon a proficiency from practice</a:t>
            </a:r>
            <a:endParaRPr lang="en-US" sz="2500" dirty="0">
              <a:solidFill>
                <a:srgbClr val="002060"/>
              </a:solidFill>
              <a:cs typeface="Calibri"/>
            </a:endParaRPr>
          </a:p>
          <a:p>
            <a:pPr lvl="1"/>
            <a:r>
              <a:rPr lang="en-US" sz="2500" dirty="0">
                <a:solidFill>
                  <a:srgbClr val="002060"/>
                </a:solidFill>
              </a:rPr>
              <a:t>Consider which holistic assessment descriptor most closely describes their practice  </a:t>
            </a:r>
          </a:p>
          <a:p>
            <a:pPr lvl="1"/>
            <a:endParaRPr lang="en-US" sz="2500" dirty="0">
              <a:solidFill>
                <a:srgbClr val="002060"/>
              </a:solidFill>
            </a:endParaRPr>
          </a:p>
          <a:p>
            <a:pPr marL="457200" lvl="1" indent="0">
              <a:buNone/>
            </a:pPr>
            <a:r>
              <a:rPr lang="en-US" sz="2500" dirty="0">
                <a:solidFill>
                  <a:srgbClr val="002060"/>
                </a:solidFill>
              </a:rPr>
              <a:t>Completing this before the review will ensure that the review runs smoothly and ensure that the student and practice assessor have had adequate time to reflect on progress  </a:t>
            </a:r>
            <a:endParaRPr lang="en-US" sz="2500" dirty="0">
              <a:solidFill>
                <a:srgbClr val="002060"/>
              </a:solidFill>
              <a:cs typeface="Calibri"/>
            </a:endParaRPr>
          </a:p>
        </p:txBody>
      </p:sp>
      <p:pic>
        <p:nvPicPr>
          <p:cNvPr id="4" name="Picture 5">
            <a:extLst>
              <a:ext uri="{FF2B5EF4-FFF2-40B4-BE49-F238E27FC236}">
                <a16:creationId xmlns:a16="http://schemas.microsoft.com/office/drawing/2014/main" id="{D6A1DD48-A5BA-4D65-9879-E504E51962AA}"/>
              </a:ext>
            </a:extLst>
          </p:cNvPr>
          <p:cNvPicPr>
            <a:picLocks noChangeAspect="1"/>
          </p:cNvPicPr>
          <p:nvPr/>
        </p:nvPicPr>
        <p:blipFill>
          <a:blip r:embed="rId2"/>
          <a:stretch>
            <a:fillRect/>
          </a:stretch>
        </p:blipFill>
        <p:spPr>
          <a:xfrm>
            <a:off x="-3060" y="2312127"/>
            <a:ext cx="5009579" cy="3412430"/>
          </a:xfrm>
          <a:prstGeom prst="rect">
            <a:avLst/>
          </a:prstGeom>
        </p:spPr>
      </p:pic>
    </p:spTree>
    <p:extLst>
      <p:ext uri="{BB962C8B-B14F-4D97-AF65-F5344CB8AC3E}">
        <p14:creationId xmlns:p14="http://schemas.microsoft.com/office/powerpoint/2010/main" val="4191954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2763F-D366-449A-8BB4-2CD2262716ED}"/>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rgbClr val="002060"/>
                </a:solidFill>
                <a:latin typeface="+mj-lt"/>
                <a:ea typeface="+mj-ea"/>
                <a:cs typeface="+mj-cs"/>
              </a:rPr>
              <a:t>Student Reflection prior to assessment</a:t>
            </a:r>
          </a:p>
        </p:txBody>
      </p:sp>
      <p:sp>
        <p:nvSpPr>
          <p:cNvPr id="5" name="TextBox 4">
            <a:extLst>
              <a:ext uri="{FF2B5EF4-FFF2-40B4-BE49-F238E27FC236}">
                <a16:creationId xmlns:a16="http://schemas.microsoft.com/office/drawing/2014/main" id="{2549F24F-036C-4C3A-9A18-3D6566CE0CBD}"/>
              </a:ext>
            </a:extLst>
          </p:cNvPr>
          <p:cNvSpPr txBox="1"/>
          <p:nvPr/>
        </p:nvSpPr>
        <p:spPr>
          <a:xfrm>
            <a:off x="1135630" y="2996036"/>
            <a:ext cx="5324369" cy="2332409"/>
          </a:xfrm>
          <a:prstGeom prst="rect">
            <a:avLst/>
          </a:prstGeom>
          <a:solidFill>
            <a:schemeClr val="accent1">
              <a:lumMod val="40000"/>
              <a:lumOff val="60000"/>
            </a:schemeClr>
          </a:solidFill>
          <a:ln>
            <a:solidFill>
              <a:srgbClr val="002060"/>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solidFill>
                  <a:srgbClr val="002060"/>
                </a:solidFill>
              </a:rPr>
              <a:t>To be completed prior to meeting with Practice Assessor </a:t>
            </a:r>
            <a:endParaRPr lang="en-US" sz="2000" dirty="0">
              <a:solidFill>
                <a:srgbClr val="002060"/>
              </a:solidFill>
              <a:cs typeface="Calibri"/>
            </a:endParaRPr>
          </a:p>
          <a:p>
            <a:pPr indent="-228600">
              <a:lnSpc>
                <a:spcPct val="90000"/>
              </a:lnSpc>
              <a:spcAft>
                <a:spcPts val="600"/>
              </a:spcAft>
              <a:buFont typeface="Arial" panose="020B0604020202020204" pitchFamily="34" charset="0"/>
              <a:buChar char="•"/>
            </a:pPr>
            <a:endParaRPr lang="en-US" sz="2000" b="1" dirty="0">
              <a:solidFill>
                <a:srgbClr val="002060"/>
              </a:solidFill>
              <a:cs typeface="Calibri"/>
            </a:endParaRPr>
          </a:p>
          <a:p>
            <a:pPr indent="-228600">
              <a:lnSpc>
                <a:spcPct val="90000"/>
              </a:lnSpc>
              <a:spcAft>
                <a:spcPts val="600"/>
              </a:spcAft>
              <a:buFont typeface="Arial" panose="020B0604020202020204" pitchFamily="34" charset="0"/>
              <a:buChar char="•"/>
            </a:pPr>
            <a:r>
              <a:rPr lang="en-US" sz="2000" dirty="0">
                <a:solidFill>
                  <a:srgbClr val="002060"/>
                </a:solidFill>
              </a:rPr>
              <a:t>Review th</a:t>
            </a:r>
            <a:r>
              <a:rPr lang="en-US" sz="2000" b="1" dirty="0">
                <a:solidFill>
                  <a:srgbClr val="002060"/>
                </a:solidFill>
              </a:rPr>
              <a:t>e feedback </a:t>
            </a:r>
            <a:r>
              <a:rPr lang="en-US" sz="2000" dirty="0">
                <a:solidFill>
                  <a:srgbClr val="002060"/>
                </a:solidFill>
              </a:rPr>
              <a:t>that you have had from</a:t>
            </a:r>
            <a:r>
              <a:rPr lang="en-US" sz="2000" b="1" dirty="0">
                <a:solidFill>
                  <a:srgbClr val="002060"/>
                </a:solidFill>
              </a:rPr>
              <a:t> Practice Supervisors </a:t>
            </a:r>
            <a:r>
              <a:rPr lang="en-US" sz="2000" dirty="0">
                <a:solidFill>
                  <a:srgbClr val="002060"/>
                </a:solidFill>
              </a:rPr>
              <a:t>and women and birthing people that you have cared for</a:t>
            </a:r>
            <a:endParaRPr lang="en-US" sz="2000" dirty="0">
              <a:solidFill>
                <a:srgbClr val="002060"/>
              </a:solidFill>
              <a:cs typeface="Calibri"/>
            </a:endParaRPr>
          </a:p>
          <a:p>
            <a:pPr indent="-228600">
              <a:lnSpc>
                <a:spcPct val="90000"/>
              </a:lnSpc>
              <a:spcAft>
                <a:spcPts val="600"/>
              </a:spcAft>
              <a:buFont typeface="Arial" panose="020B0604020202020204" pitchFamily="34" charset="0"/>
              <a:buChar char="•"/>
            </a:pPr>
            <a:endParaRPr lang="en-US"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0D38C46-387F-4D83-BBE5-4BB96200E6E4}"/>
              </a:ext>
            </a:extLst>
          </p:cNvPr>
          <p:cNvPicPr>
            <a:picLocks noGrp="1" noChangeAspect="1"/>
          </p:cNvPicPr>
          <p:nvPr>
            <p:ph sz="half" idx="1"/>
          </p:nvPr>
        </p:nvPicPr>
        <p:blipFill>
          <a:blip r:embed="rId2"/>
          <a:stretch>
            <a:fillRect/>
          </a:stretch>
        </p:blipFill>
        <p:spPr>
          <a:xfrm>
            <a:off x="6868099" y="135436"/>
            <a:ext cx="4132827" cy="6584870"/>
          </a:xfrm>
          <a:prstGeom prst="rect">
            <a:avLst/>
          </a:prstGeom>
          <a:noFill/>
        </p:spPr>
      </p:pic>
    </p:spTree>
    <p:extLst>
      <p:ext uri="{BB962C8B-B14F-4D97-AF65-F5344CB8AC3E}">
        <p14:creationId xmlns:p14="http://schemas.microsoft.com/office/powerpoint/2010/main" val="249293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11313"/>
            <a:ext cx="5323715" cy="769458"/>
          </a:xfrm>
        </p:spPr>
        <p:txBody>
          <a:bodyPr vert="horz" lIns="91440" tIns="45720" rIns="91440" bIns="45720" rtlCol="0" anchor="b">
            <a:normAutofit/>
          </a:bodyPr>
          <a:lstStyle/>
          <a:p>
            <a:r>
              <a:rPr lang="en-US" sz="4000" kern="1200">
                <a:solidFill>
                  <a:srgbClr val="002060"/>
                </a:solidFill>
                <a:latin typeface="+mj-lt"/>
                <a:ea typeface="+mj-ea"/>
                <a:cs typeface="+mj-cs"/>
              </a:rPr>
              <a:t>Service User Feedback</a:t>
            </a:r>
            <a:endParaRPr lang="en-US" sz="4000" kern="1200">
              <a:solidFill>
                <a:srgbClr val="002060"/>
              </a:solidFill>
              <a:latin typeface="+mj-lt"/>
              <a:cs typeface="Calibri Light"/>
            </a:endParaRPr>
          </a:p>
        </p:txBody>
      </p:sp>
      <p:sp>
        <p:nvSpPr>
          <p:cNvPr id="3" name="Content Placeholder 2"/>
          <p:cNvSpPr>
            <a:spLocks noGrp="1"/>
          </p:cNvSpPr>
          <p:nvPr>
            <p:ph sz="half" idx="1"/>
          </p:nvPr>
        </p:nvSpPr>
        <p:spPr>
          <a:xfrm>
            <a:off x="1135631" y="1857626"/>
            <a:ext cx="5668310" cy="4743131"/>
          </a:xfrm>
        </p:spPr>
        <p:txBody>
          <a:bodyPr vert="horz" lIns="91440" tIns="45720" rIns="91440" bIns="45720" rtlCol="0" anchor="t">
            <a:noAutofit/>
          </a:bodyPr>
          <a:lstStyle/>
          <a:p>
            <a:r>
              <a:rPr lang="en-US" sz="1800" dirty="0">
                <a:solidFill>
                  <a:srgbClr val="002060"/>
                </a:solidFill>
              </a:rPr>
              <a:t>Practice supervisors should seek feedback on behalf of student midwives when it is appropriate to do so</a:t>
            </a:r>
            <a:endParaRPr lang="en-US" sz="1800" dirty="0">
              <a:solidFill>
                <a:srgbClr val="002060"/>
              </a:solidFill>
              <a:cs typeface="Calibri"/>
            </a:endParaRPr>
          </a:p>
          <a:p>
            <a:r>
              <a:rPr lang="en-US" sz="1800" dirty="0">
                <a:solidFill>
                  <a:srgbClr val="002060"/>
                </a:solidFill>
              </a:rPr>
              <a:t>There are feedback forms within each MORA section to enable feedback to be gathered across the maternity care continuum</a:t>
            </a:r>
            <a:endParaRPr lang="en-US" sz="1800" dirty="0">
              <a:solidFill>
                <a:srgbClr val="002060"/>
              </a:solidFill>
              <a:cs typeface="Calibri"/>
            </a:endParaRPr>
          </a:p>
          <a:p>
            <a:r>
              <a:rPr lang="en-US" sz="1800" dirty="0">
                <a:solidFill>
                  <a:srgbClr val="002060"/>
                </a:solidFill>
              </a:rPr>
              <a:t>Students could provide the PS with a printed copy at the start of the day. They should ask the PS to select a woman this could be given to and ask them to complete it:</a:t>
            </a:r>
            <a:endParaRPr lang="en-US" sz="1800" dirty="0">
              <a:solidFill>
                <a:srgbClr val="002060"/>
              </a:solidFill>
              <a:cs typeface="Calibri"/>
            </a:endParaRPr>
          </a:p>
          <a:p>
            <a:pPr lvl="1"/>
            <a:r>
              <a:rPr lang="en-US" sz="1800" dirty="0">
                <a:solidFill>
                  <a:srgbClr val="002060"/>
                </a:solidFill>
              </a:rPr>
              <a:t>e.g. This could certainly be done on a ward area when a woman is awaiting discharge, or in the IOL suite when woman have more time </a:t>
            </a:r>
            <a:endParaRPr lang="en-US" sz="1800" dirty="0">
              <a:solidFill>
                <a:srgbClr val="002060"/>
              </a:solidFill>
              <a:cs typeface="Calibri"/>
            </a:endParaRPr>
          </a:p>
          <a:p>
            <a:pPr lvl="1"/>
            <a:r>
              <a:rPr lang="en-US" sz="1800" dirty="0">
                <a:solidFill>
                  <a:srgbClr val="002060"/>
                </a:solidFill>
              </a:rPr>
              <a:t>SU feedback could be copied into MORA by the PS from a 'thankyou' card or from an email that relates to the students' involvement</a:t>
            </a:r>
            <a:endParaRPr lang="en-US" sz="1800" dirty="0">
              <a:solidFill>
                <a:srgbClr val="002060"/>
              </a:solidFill>
              <a:cs typeface="Calibri"/>
            </a:endParaRPr>
          </a:p>
          <a:p>
            <a:endParaRPr lang="en-US" sz="1400" dirty="0"/>
          </a:p>
          <a:p>
            <a:endParaRPr lang="en-US" sz="1400" dirty="0"/>
          </a:p>
          <a:p>
            <a:endParaRPr lang="en-US" sz="1400" dirty="0"/>
          </a:p>
          <a:p>
            <a:endParaRPr lang="en-US" sz="1400" dirty="0"/>
          </a:p>
          <a:p>
            <a:endParaRPr lang="en-US" sz="14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FA67AAB1-2110-4234-9743-3172ADAD43E9}"/>
              </a:ext>
            </a:extLst>
          </p:cNvPr>
          <p:cNvPicPr>
            <a:picLocks noChangeAspect="1"/>
          </p:cNvPicPr>
          <p:nvPr/>
        </p:nvPicPr>
        <p:blipFill>
          <a:blip r:embed="rId2"/>
          <a:stretch>
            <a:fillRect/>
          </a:stretch>
        </p:blipFill>
        <p:spPr>
          <a:xfrm>
            <a:off x="7354748" y="1944235"/>
            <a:ext cx="4384261" cy="3243033"/>
          </a:xfrm>
          <a:prstGeom prst="rect">
            <a:avLst/>
          </a:prstGeom>
          <a:noFill/>
          <a:ln w="12700">
            <a:solidFill>
              <a:schemeClr val="tx2"/>
            </a:solidFill>
          </a:ln>
        </p:spPr>
      </p:pic>
    </p:spTree>
    <p:extLst>
      <p:ext uri="{BB962C8B-B14F-4D97-AF65-F5344CB8AC3E}">
        <p14:creationId xmlns:p14="http://schemas.microsoft.com/office/powerpoint/2010/main" val="3388251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EEBE-07BA-4508-96E3-24A88B25BC90}"/>
              </a:ext>
            </a:extLst>
          </p:cNvPr>
          <p:cNvSpPr>
            <a:spLocks noGrp="1"/>
          </p:cNvSpPr>
          <p:nvPr>
            <p:ph type="title"/>
          </p:nvPr>
        </p:nvSpPr>
        <p:spPr>
          <a:xfrm>
            <a:off x="578427" y="174625"/>
            <a:ext cx="10515600" cy="1325563"/>
          </a:xfrm>
        </p:spPr>
        <p:txBody>
          <a:bodyPr/>
          <a:lstStyle/>
          <a:p>
            <a:r>
              <a:rPr lang="en-US">
                <a:solidFill>
                  <a:srgbClr val="002060"/>
                </a:solidFill>
                <a:cs typeface="Calibri Light"/>
              </a:rPr>
              <a:t>Holistic Performance Descriptors</a:t>
            </a:r>
          </a:p>
        </p:txBody>
      </p:sp>
      <p:pic>
        <p:nvPicPr>
          <p:cNvPr id="4" name="Picture 4" descr="Table&#10;&#10;Description automatically generated">
            <a:extLst>
              <a:ext uri="{FF2B5EF4-FFF2-40B4-BE49-F238E27FC236}">
                <a16:creationId xmlns:a16="http://schemas.microsoft.com/office/drawing/2014/main" id="{7CAEDAC8-34A9-40CA-962F-FD7E13075ED3}"/>
              </a:ext>
            </a:extLst>
          </p:cNvPr>
          <p:cNvPicPr>
            <a:picLocks noGrp="1" noChangeAspect="1"/>
          </p:cNvPicPr>
          <p:nvPr>
            <p:ph idx="1"/>
          </p:nvPr>
        </p:nvPicPr>
        <p:blipFill>
          <a:blip r:embed="rId2"/>
          <a:stretch>
            <a:fillRect/>
          </a:stretch>
        </p:blipFill>
        <p:spPr>
          <a:xfrm>
            <a:off x="577172" y="1696229"/>
            <a:ext cx="6206864" cy="4351338"/>
          </a:xfrm>
        </p:spPr>
      </p:pic>
      <p:pic>
        <p:nvPicPr>
          <p:cNvPr id="7" name="Picture 7">
            <a:extLst>
              <a:ext uri="{FF2B5EF4-FFF2-40B4-BE49-F238E27FC236}">
                <a16:creationId xmlns:a16="http://schemas.microsoft.com/office/drawing/2014/main" id="{8CD8EBBD-15D7-4DAD-AFC1-A6044B5F3FBE}"/>
              </a:ext>
            </a:extLst>
          </p:cNvPr>
          <p:cNvPicPr>
            <a:picLocks noChangeAspect="1"/>
          </p:cNvPicPr>
          <p:nvPr/>
        </p:nvPicPr>
        <p:blipFill>
          <a:blip r:embed="rId3"/>
          <a:stretch>
            <a:fillRect/>
          </a:stretch>
        </p:blipFill>
        <p:spPr>
          <a:xfrm>
            <a:off x="9138249" y="363054"/>
            <a:ext cx="2743200" cy="4090307"/>
          </a:xfrm>
          <a:prstGeom prst="rect">
            <a:avLst/>
          </a:prstGeom>
        </p:spPr>
      </p:pic>
      <p:cxnSp>
        <p:nvCxnSpPr>
          <p:cNvPr id="9" name="Straight Arrow Connector 8">
            <a:extLst>
              <a:ext uri="{FF2B5EF4-FFF2-40B4-BE49-F238E27FC236}">
                <a16:creationId xmlns:a16="http://schemas.microsoft.com/office/drawing/2014/main" id="{024F8744-0909-478C-AE9B-E642DF6709C9}"/>
              </a:ext>
            </a:extLst>
          </p:cNvPr>
          <p:cNvCxnSpPr/>
          <p:nvPr/>
        </p:nvCxnSpPr>
        <p:spPr>
          <a:xfrm>
            <a:off x="8264117" y="3354249"/>
            <a:ext cx="842049" cy="3986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BECFD547-61A2-47B4-93E2-D7D3E916484C}"/>
              </a:ext>
            </a:extLst>
          </p:cNvPr>
          <p:cNvCxnSpPr/>
          <p:nvPr/>
        </p:nvCxnSpPr>
        <p:spPr>
          <a:xfrm flipH="1">
            <a:off x="6903747" y="3338019"/>
            <a:ext cx="710241" cy="3393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7">
            <a:extLst>
              <a:ext uri="{FF2B5EF4-FFF2-40B4-BE49-F238E27FC236}">
                <a16:creationId xmlns:a16="http://schemas.microsoft.com/office/drawing/2014/main" id="{8CD8EBBD-15D7-4DAD-AFC1-A6044B5F3FBE}"/>
              </a:ext>
            </a:extLst>
          </p:cNvPr>
          <p:cNvPicPr>
            <a:picLocks noChangeAspect="1"/>
          </p:cNvPicPr>
          <p:nvPr/>
        </p:nvPicPr>
        <p:blipFill>
          <a:blip r:embed="rId3"/>
          <a:stretch>
            <a:fillRect/>
          </a:stretch>
        </p:blipFill>
        <p:spPr>
          <a:xfrm>
            <a:off x="9138249" y="363054"/>
            <a:ext cx="2743200" cy="4090307"/>
          </a:xfrm>
          <a:prstGeom prst="rect">
            <a:avLst/>
          </a:prstGeom>
        </p:spPr>
      </p:pic>
      <p:sp>
        <p:nvSpPr>
          <p:cNvPr id="5" name="TextBox 7">
            <a:extLst>
              <a:ext uri="{FF2B5EF4-FFF2-40B4-BE49-F238E27FC236}">
                <a16:creationId xmlns:a16="http://schemas.microsoft.com/office/drawing/2014/main" id="{925308E6-3061-4E0D-B98F-69C2CCEB4AE2}"/>
              </a:ext>
            </a:extLst>
          </p:cNvPr>
          <p:cNvSpPr txBox="1"/>
          <p:nvPr/>
        </p:nvSpPr>
        <p:spPr>
          <a:xfrm>
            <a:off x="7121285" y="1355869"/>
            <a:ext cx="198120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rPr>
              <a:t>Can be accessed from sidebar or on p. 94, 106 and 118</a:t>
            </a:r>
            <a:endParaRPr lang="en-US" sz="2400">
              <a:solidFill>
                <a:srgbClr val="002060"/>
              </a:solidFill>
              <a:cs typeface="Calibri"/>
            </a:endParaRPr>
          </a:p>
        </p:txBody>
      </p:sp>
      <p:cxnSp>
        <p:nvCxnSpPr>
          <p:cNvPr id="6" name="Straight Arrow Connector 8">
            <a:extLst>
              <a:ext uri="{FF2B5EF4-FFF2-40B4-BE49-F238E27FC236}">
                <a16:creationId xmlns:a16="http://schemas.microsoft.com/office/drawing/2014/main" id="{024F8744-0909-478C-AE9B-E642DF6709C9}"/>
              </a:ext>
            </a:extLst>
          </p:cNvPr>
          <p:cNvCxnSpPr/>
          <p:nvPr/>
        </p:nvCxnSpPr>
        <p:spPr>
          <a:xfrm>
            <a:off x="8264117" y="3354249"/>
            <a:ext cx="842049" cy="3986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0">
            <a:extLst>
              <a:ext uri="{FF2B5EF4-FFF2-40B4-BE49-F238E27FC236}">
                <a16:creationId xmlns:a16="http://schemas.microsoft.com/office/drawing/2014/main" id="{C01B8162-1CA7-4231-8C69-0276DFBE2B53}"/>
              </a:ext>
            </a:extLst>
          </p:cNvPr>
          <p:cNvSpPr txBox="1"/>
          <p:nvPr/>
        </p:nvSpPr>
        <p:spPr>
          <a:xfrm>
            <a:off x="7258867" y="4641790"/>
            <a:ext cx="472950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rPr>
              <a:t>Both LJMU and Edge Hill students should be awarded a grade descriptor.  Statements under the grade descriptor can be used to inform the grade awarded</a:t>
            </a:r>
          </a:p>
        </p:txBody>
      </p:sp>
    </p:spTree>
    <p:extLst>
      <p:ext uri="{BB962C8B-B14F-4D97-AF65-F5344CB8AC3E}">
        <p14:creationId xmlns:p14="http://schemas.microsoft.com/office/powerpoint/2010/main" val="296029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4271-FEDC-40C6-AD74-849F0D7DDAF4}"/>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Progression Plan</a:t>
            </a:r>
          </a:p>
        </p:txBody>
      </p:sp>
      <p:graphicFrame>
        <p:nvGraphicFramePr>
          <p:cNvPr id="5" name="Content Placeholder 2">
            <a:extLst>
              <a:ext uri="{FF2B5EF4-FFF2-40B4-BE49-F238E27FC236}">
                <a16:creationId xmlns:a16="http://schemas.microsoft.com/office/drawing/2014/main" id="{710CED89-1B09-41E4-977B-C7AA6E2EDB6C}"/>
              </a:ext>
            </a:extLst>
          </p:cNvPr>
          <p:cNvGraphicFramePr>
            <a:graphicFrameLocks noGrp="1"/>
          </p:cNvGraphicFramePr>
          <p:nvPr>
            <p:ph idx="1"/>
            <p:extLst>
              <p:ext uri="{D42A27DB-BD31-4B8C-83A1-F6EECF244321}">
                <p14:modId xmlns:p14="http://schemas.microsoft.com/office/powerpoint/2010/main" val="250726111"/>
              </p:ext>
            </p:extLst>
          </p:nvPr>
        </p:nvGraphicFramePr>
        <p:xfrm>
          <a:off x="425823" y="1524001"/>
          <a:ext cx="11452412" cy="513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957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7510-DAF0-4F33-91C9-0BFD153ED1AD}"/>
              </a:ext>
            </a:extLst>
          </p:cNvPr>
          <p:cNvSpPr>
            <a:spLocks noGrp="1"/>
          </p:cNvSpPr>
          <p:nvPr>
            <p:ph type="title"/>
          </p:nvPr>
        </p:nvSpPr>
        <p:spPr>
          <a:xfrm>
            <a:off x="838200" y="30588"/>
            <a:ext cx="10515600" cy="833051"/>
          </a:xfrm>
        </p:spPr>
        <p:txBody>
          <a:bodyPr anchor="ctr">
            <a:normAutofit/>
          </a:bodyPr>
          <a:lstStyle/>
          <a:p>
            <a:r>
              <a:rPr lang="en-US" dirty="0">
                <a:solidFill>
                  <a:srgbClr val="002060"/>
                </a:solidFill>
              </a:rPr>
              <a:t>LJMU Student Progression Plan</a:t>
            </a:r>
            <a:endParaRPr lang="en-US" dirty="0">
              <a:solidFill>
                <a:srgbClr val="002060"/>
              </a:solidFill>
              <a:cs typeface="Calibri Light"/>
            </a:endParaRPr>
          </a:p>
        </p:txBody>
      </p:sp>
      <p:pic>
        <p:nvPicPr>
          <p:cNvPr id="4" name="Picture 4" descr="Diagram&#10;&#10;Description automatically generated">
            <a:extLst>
              <a:ext uri="{FF2B5EF4-FFF2-40B4-BE49-F238E27FC236}">
                <a16:creationId xmlns:a16="http://schemas.microsoft.com/office/drawing/2014/main" id="{4C6851B7-FBF1-44C1-9E18-4D1824193A1E}"/>
              </a:ext>
            </a:extLst>
          </p:cNvPr>
          <p:cNvPicPr>
            <a:picLocks noGrp="1" noChangeAspect="1"/>
          </p:cNvPicPr>
          <p:nvPr>
            <p:ph idx="1"/>
          </p:nvPr>
        </p:nvPicPr>
        <p:blipFill>
          <a:blip r:embed="rId2"/>
          <a:stretch>
            <a:fillRect/>
          </a:stretch>
        </p:blipFill>
        <p:spPr>
          <a:xfrm>
            <a:off x="951954" y="840601"/>
            <a:ext cx="10278798" cy="6014726"/>
          </a:xfrm>
          <a:noFill/>
        </p:spPr>
      </p:pic>
    </p:spTree>
    <p:extLst>
      <p:ext uri="{BB962C8B-B14F-4D97-AF65-F5344CB8AC3E}">
        <p14:creationId xmlns:p14="http://schemas.microsoft.com/office/powerpoint/2010/main" val="255185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405C-01DE-4F3E-817E-3C61CAFFBB0B}"/>
              </a:ext>
            </a:extLst>
          </p:cNvPr>
          <p:cNvSpPr>
            <a:spLocks noGrp="1"/>
          </p:cNvSpPr>
          <p:nvPr>
            <p:ph type="title"/>
          </p:nvPr>
        </p:nvSpPr>
        <p:spPr/>
        <p:txBody>
          <a:bodyPr/>
          <a:lstStyle/>
          <a:p>
            <a:r>
              <a:rPr lang="en-US">
                <a:solidFill>
                  <a:srgbClr val="002060"/>
                </a:solidFill>
                <a:cs typeface="Calibri Light"/>
              </a:rPr>
              <a:t>MORA Contains</a:t>
            </a:r>
            <a:endParaRPr lang="en-US">
              <a:solidFill>
                <a:srgbClr val="002060"/>
              </a:solidFill>
            </a:endParaRPr>
          </a:p>
        </p:txBody>
      </p:sp>
      <p:graphicFrame>
        <p:nvGraphicFramePr>
          <p:cNvPr id="5" name="Diagram 16">
            <a:extLst>
              <a:ext uri="{FF2B5EF4-FFF2-40B4-BE49-F238E27FC236}">
                <a16:creationId xmlns:a16="http://schemas.microsoft.com/office/drawing/2014/main" id="{12A78223-EB55-4B78-9B19-008EB100EB61}"/>
              </a:ext>
            </a:extLst>
          </p:cNvPr>
          <p:cNvGraphicFramePr/>
          <p:nvPr>
            <p:extLst>
              <p:ext uri="{D42A27DB-BD31-4B8C-83A1-F6EECF244321}">
                <p14:modId xmlns:p14="http://schemas.microsoft.com/office/powerpoint/2010/main" val="1251799473"/>
              </p:ext>
            </p:extLst>
          </p:nvPr>
        </p:nvGraphicFramePr>
        <p:xfrm>
          <a:off x="675499" y="366681"/>
          <a:ext cx="11026617" cy="6906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575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B91E3FB3-2461-4BB4-BF12-E97F8CCBA7D4}"/>
              </a:ext>
            </a:extLst>
          </p:cNvPr>
          <p:cNvPicPr>
            <a:picLocks noChangeAspect="1"/>
          </p:cNvPicPr>
          <p:nvPr/>
        </p:nvPicPr>
        <p:blipFill>
          <a:blip r:embed="rId2"/>
          <a:stretch>
            <a:fillRect/>
          </a:stretch>
        </p:blipFill>
        <p:spPr>
          <a:xfrm>
            <a:off x="594216" y="4465275"/>
            <a:ext cx="2158171" cy="1444877"/>
          </a:xfrm>
          <a:prstGeom prst="rect">
            <a:avLst/>
          </a:prstGeom>
          <a:ln>
            <a:solidFill>
              <a:schemeClr val="tx1"/>
            </a:solidFill>
          </a:ln>
        </p:spPr>
      </p:pic>
      <p:sp>
        <p:nvSpPr>
          <p:cNvPr id="65" name="Title 1">
            <a:extLst>
              <a:ext uri="{FF2B5EF4-FFF2-40B4-BE49-F238E27FC236}">
                <a16:creationId xmlns:a16="http://schemas.microsoft.com/office/drawing/2014/main" id="{966EE9D7-8953-4552-AC83-BC9D6F7D7524}"/>
              </a:ext>
            </a:extLst>
          </p:cNvPr>
          <p:cNvSpPr txBox="1">
            <a:spLocks/>
          </p:cNvSpPr>
          <p:nvPr/>
        </p:nvSpPr>
        <p:spPr>
          <a:xfrm>
            <a:off x="455023" y="1267205"/>
            <a:ext cx="3037114" cy="3043538"/>
          </a:xfrm>
          <a:prstGeom prst="rect">
            <a:avLst/>
          </a:prstGeom>
        </p:spPr>
        <p:txBody>
          <a:bodyPr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rPr>
              <a:t>Edge Hill University Student  Progression Plan</a:t>
            </a:r>
            <a:endParaRPr lang="en-US" dirty="0">
              <a:solidFill>
                <a:srgbClr val="002060"/>
              </a:solidFill>
              <a:cs typeface="Calibri Light"/>
            </a:endParaRPr>
          </a:p>
        </p:txBody>
      </p:sp>
      <p:pic>
        <p:nvPicPr>
          <p:cNvPr id="67" name="Picture 66">
            <a:extLst>
              <a:ext uri="{FF2B5EF4-FFF2-40B4-BE49-F238E27FC236}">
                <a16:creationId xmlns:a16="http://schemas.microsoft.com/office/drawing/2014/main" id="{54436523-EAE2-4B11-BDF8-4673441AD588}"/>
              </a:ext>
            </a:extLst>
          </p:cNvPr>
          <p:cNvPicPr>
            <a:picLocks noChangeAspect="1"/>
          </p:cNvPicPr>
          <p:nvPr/>
        </p:nvPicPr>
        <p:blipFill>
          <a:blip r:embed="rId3"/>
          <a:stretch>
            <a:fillRect/>
          </a:stretch>
        </p:blipFill>
        <p:spPr>
          <a:xfrm>
            <a:off x="3733800" y="0"/>
            <a:ext cx="4724400" cy="6858000"/>
          </a:xfrm>
          <a:prstGeom prst="rect">
            <a:avLst/>
          </a:prstGeom>
        </p:spPr>
      </p:pic>
    </p:spTree>
    <p:extLst>
      <p:ext uri="{BB962C8B-B14F-4D97-AF65-F5344CB8AC3E}">
        <p14:creationId xmlns:p14="http://schemas.microsoft.com/office/powerpoint/2010/main" val="465612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12B1-7A9B-4F23-A2E3-1B3843F9AD2E}"/>
              </a:ext>
            </a:extLst>
          </p:cNvPr>
          <p:cNvSpPr>
            <a:spLocks noGrp="1"/>
          </p:cNvSpPr>
          <p:nvPr>
            <p:ph type="title"/>
          </p:nvPr>
        </p:nvSpPr>
        <p:spPr/>
        <p:txBody>
          <a:bodyPr/>
          <a:lstStyle/>
          <a:p>
            <a:r>
              <a:rPr lang="en-US" dirty="0">
                <a:solidFill>
                  <a:srgbClr val="002060"/>
                </a:solidFill>
                <a:cs typeface="Calibri Light"/>
              </a:rPr>
              <a:t>Summary of Progress </a:t>
            </a:r>
            <a:r>
              <a:rPr lang="en-US" sz="2000" dirty="0">
                <a:solidFill>
                  <a:srgbClr val="002060"/>
                </a:solidFill>
                <a:ea typeface="+mj-lt"/>
                <a:cs typeface="+mj-lt"/>
              </a:rPr>
              <a:t>(p. 96, 108, 120)</a:t>
            </a:r>
          </a:p>
        </p:txBody>
      </p:sp>
      <p:sp>
        <p:nvSpPr>
          <p:cNvPr id="3" name="Content Placeholder 2">
            <a:extLst>
              <a:ext uri="{FF2B5EF4-FFF2-40B4-BE49-F238E27FC236}">
                <a16:creationId xmlns:a16="http://schemas.microsoft.com/office/drawing/2014/main" id="{88F245BB-A91B-41AC-8B89-2C4982D59923}"/>
              </a:ext>
            </a:extLst>
          </p:cNvPr>
          <p:cNvSpPr>
            <a:spLocks noGrp="1"/>
          </p:cNvSpPr>
          <p:nvPr>
            <p:ph sz="half" idx="1"/>
          </p:nvPr>
        </p:nvSpPr>
        <p:spPr>
          <a:xfrm>
            <a:off x="178130" y="1988126"/>
            <a:ext cx="5841670" cy="3928014"/>
          </a:xfrm>
          <a:solidFill>
            <a:schemeClr val="accent1">
              <a:lumMod val="40000"/>
              <a:lumOff val="60000"/>
            </a:schemeClr>
          </a:solidFill>
          <a:ln>
            <a:solidFill>
              <a:srgbClr val="002060"/>
            </a:solidFill>
          </a:ln>
        </p:spPr>
        <p:txBody>
          <a:bodyPr vert="horz" lIns="91440" tIns="45720" rIns="91440" bIns="45720" rtlCol="0" anchor="t">
            <a:normAutofit fontScale="92500" lnSpcReduction="10000"/>
          </a:bodyPr>
          <a:lstStyle/>
          <a:p>
            <a:r>
              <a:rPr lang="en-US" dirty="0">
                <a:solidFill>
                  <a:srgbClr val="002060"/>
                </a:solidFill>
                <a:cs typeface="Calibri"/>
              </a:rPr>
              <a:t>This page totals the EU directives achieved to date and is a quick reference guide to numbers of EU directives</a:t>
            </a:r>
          </a:p>
          <a:p>
            <a:pPr marL="0" indent="0">
              <a:buNone/>
            </a:pPr>
            <a:endParaRPr lang="en-US" dirty="0">
              <a:solidFill>
                <a:srgbClr val="002060"/>
              </a:solidFill>
              <a:cs typeface="Calibri"/>
            </a:endParaRPr>
          </a:p>
          <a:p>
            <a:r>
              <a:rPr lang="en-US" dirty="0">
                <a:solidFill>
                  <a:srgbClr val="002060"/>
                </a:solidFill>
                <a:cs typeface="Calibri"/>
              </a:rPr>
              <a:t>In order to ascertain that the student has supervised and cared for 40 women at risk during pregnancy, labour or the postnatal period  (EU directives), PAs, AAs and students will need to total the additional care boxes manually</a:t>
            </a:r>
          </a:p>
          <a:p>
            <a:endParaRPr lang="en-US" dirty="0">
              <a:cs typeface="Calibri"/>
            </a:endParaRPr>
          </a:p>
        </p:txBody>
      </p:sp>
      <p:pic>
        <p:nvPicPr>
          <p:cNvPr id="5" name="Picture 5" descr="Graphical user interface&#10;&#10;Description automatically generated">
            <a:extLst>
              <a:ext uri="{FF2B5EF4-FFF2-40B4-BE49-F238E27FC236}">
                <a16:creationId xmlns:a16="http://schemas.microsoft.com/office/drawing/2014/main" id="{4C625C1C-5E1C-4965-BA7E-96C4564C3F28}"/>
              </a:ext>
            </a:extLst>
          </p:cNvPr>
          <p:cNvPicPr>
            <a:picLocks noGrp="1" noChangeAspect="1"/>
          </p:cNvPicPr>
          <p:nvPr>
            <p:ph sz="half" idx="2"/>
          </p:nvPr>
        </p:nvPicPr>
        <p:blipFill>
          <a:blip r:embed="rId2"/>
          <a:stretch>
            <a:fillRect/>
          </a:stretch>
        </p:blipFill>
        <p:spPr>
          <a:xfrm>
            <a:off x="6096000" y="1988126"/>
            <a:ext cx="6047684" cy="3928014"/>
          </a:xfrm>
          <a:ln>
            <a:solidFill>
              <a:schemeClr val="tx2"/>
            </a:solidFill>
          </a:ln>
        </p:spPr>
      </p:pic>
    </p:spTree>
    <p:extLst>
      <p:ext uri="{BB962C8B-B14F-4D97-AF65-F5344CB8AC3E}">
        <p14:creationId xmlns:p14="http://schemas.microsoft.com/office/powerpoint/2010/main" val="1489570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57C2-DA05-4F3D-89C5-3C7AD42FA978}"/>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Summary of Progress </a:t>
            </a:r>
            <a:r>
              <a:rPr lang="en-US" sz="2000">
                <a:solidFill>
                  <a:srgbClr val="002060"/>
                </a:solidFill>
              </a:rPr>
              <a:t>(p. 96, 108, 120)</a:t>
            </a:r>
            <a:endParaRPr lang="en-US" sz="2000">
              <a:solidFill>
                <a:srgbClr val="002060"/>
              </a:solidFill>
              <a:cs typeface="Calibri Light"/>
            </a:endParaRPr>
          </a:p>
        </p:txBody>
      </p:sp>
      <p:sp>
        <p:nvSpPr>
          <p:cNvPr id="3" name="Content Placeholder 2">
            <a:extLst>
              <a:ext uri="{FF2B5EF4-FFF2-40B4-BE49-F238E27FC236}">
                <a16:creationId xmlns:a16="http://schemas.microsoft.com/office/drawing/2014/main" id="{721805F3-10BF-46A8-857B-53188C3BB289}"/>
              </a:ext>
            </a:extLst>
          </p:cNvPr>
          <p:cNvSpPr>
            <a:spLocks noGrp="1"/>
          </p:cNvSpPr>
          <p:nvPr>
            <p:ph sz="half" idx="1"/>
          </p:nvPr>
        </p:nvSpPr>
        <p:spPr>
          <a:xfrm>
            <a:off x="641555" y="1727303"/>
            <a:ext cx="4235245" cy="4535692"/>
          </a:xfrm>
          <a:solidFill>
            <a:schemeClr val="accent2">
              <a:lumMod val="40000"/>
              <a:lumOff val="60000"/>
            </a:schemeClr>
          </a:solidFill>
          <a:ln>
            <a:solidFill>
              <a:srgbClr val="002060"/>
            </a:solidFill>
          </a:ln>
        </p:spPr>
        <p:txBody>
          <a:bodyPr vert="horz" lIns="91440" tIns="45720" rIns="91440" bIns="45720" rtlCol="0" anchor="t">
            <a:normAutofit/>
          </a:bodyPr>
          <a:lstStyle/>
          <a:p>
            <a:endParaRPr lang="en-US" dirty="0">
              <a:solidFill>
                <a:srgbClr val="002060"/>
              </a:solidFill>
            </a:endParaRPr>
          </a:p>
          <a:p>
            <a:r>
              <a:rPr lang="en-US" dirty="0">
                <a:solidFill>
                  <a:srgbClr val="002060"/>
                </a:solidFill>
              </a:rPr>
              <a:t>Completed by AA during MORA review at the end of the academic year</a:t>
            </a:r>
            <a:endParaRPr lang="en-US" dirty="0">
              <a:solidFill>
                <a:srgbClr val="002060"/>
              </a:solidFill>
              <a:cs typeface="Calibri"/>
            </a:endParaRPr>
          </a:p>
          <a:p>
            <a:endParaRPr lang="en-US" dirty="0">
              <a:solidFill>
                <a:srgbClr val="002060"/>
              </a:solidFill>
              <a:cs typeface="Calibri"/>
            </a:endParaRPr>
          </a:p>
          <a:p>
            <a:r>
              <a:rPr lang="en-US" dirty="0">
                <a:solidFill>
                  <a:srgbClr val="002060"/>
                </a:solidFill>
              </a:rPr>
              <a:t>Informs progression decisions at examination boards</a:t>
            </a:r>
            <a:endParaRPr lang="en-US" dirty="0">
              <a:solidFill>
                <a:srgbClr val="002060"/>
              </a:solidFill>
              <a:cs typeface="Calibri"/>
            </a:endParaRPr>
          </a:p>
          <a:p>
            <a:endParaRPr lang="en-US" dirty="0"/>
          </a:p>
          <a:p>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A25F6DE9-617C-4E1D-9890-4056EA2A532D}"/>
              </a:ext>
            </a:extLst>
          </p:cNvPr>
          <p:cNvPicPr>
            <a:picLocks noChangeAspect="1"/>
          </p:cNvPicPr>
          <p:nvPr/>
        </p:nvPicPr>
        <p:blipFill>
          <a:blip r:embed="rId2"/>
          <a:stretch>
            <a:fillRect/>
          </a:stretch>
        </p:blipFill>
        <p:spPr>
          <a:xfrm>
            <a:off x="5241985" y="1724354"/>
            <a:ext cx="6366294" cy="4530726"/>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A25F6DE9-617C-4E1D-9890-4056EA2A532D}"/>
              </a:ext>
            </a:extLst>
          </p:cNvPr>
          <p:cNvPicPr>
            <a:picLocks noChangeAspect="1"/>
          </p:cNvPicPr>
          <p:nvPr/>
        </p:nvPicPr>
        <p:blipFill>
          <a:blip r:embed="rId2"/>
          <a:stretch>
            <a:fillRect/>
          </a:stretch>
        </p:blipFill>
        <p:spPr>
          <a:xfrm>
            <a:off x="5241985" y="1724354"/>
            <a:ext cx="6366294" cy="4530726"/>
          </a:xfrm>
          <a:prstGeom prst="rect">
            <a:avLst/>
          </a:prstGeom>
          <a:ln>
            <a:solidFill>
              <a:schemeClr val="tx2"/>
            </a:solidFill>
          </a:ln>
        </p:spPr>
      </p:pic>
    </p:spTree>
    <p:extLst>
      <p:ext uri="{BB962C8B-B14F-4D97-AF65-F5344CB8AC3E}">
        <p14:creationId xmlns:p14="http://schemas.microsoft.com/office/powerpoint/2010/main" val="3331685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9866-2814-47D0-81C5-4D449C37E014}"/>
              </a:ext>
            </a:extLst>
          </p:cNvPr>
          <p:cNvSpPr>
            <a:spLocks noGrp="1"/>
          </p:cNvSpPr>
          <p:nvPr>
            <p:ph type="title"/>
          </p:nvPr>
        </p:nvSpPr>
        <p:spPr>
          <a:xfrm>
            <a:off x="753583" y="537898"/>
            <a:ext cx="6241394" cy="1600200"/>
          </a:xfrm>
        </p:spPr>
        <p:txBody>
          <a:bodyPr vert="horz" lIns="91440" tIns="45720" rIns="91440" bIns="45720" rtlCol="0" anchor="b">
            <a:normAutofit/>
          </a:bodyPr>
          <a:lstStyle/>
          <a:p>
            <a:r>
              <a:rPr lang="en-US">
                <a:solidFill>
                  <a:srgbClr val="002060"/>
                </a:solidFill>
              </a:rPr>
              <a:t>Progression Points and Holistic Assessments Points</a:t>
            </a:r>
            <a:br>
              <a:rPr lang="en-US" b="1"/>
            </a:br>
            <a:r>
              <a:rPr lang="en-US"/>
              <a:t> </a:t>
            </a:r>
            <a:endParaRPr lang="en-US">
              <a:cs typeface="Calibri Light"/>
            </a:endParaRPr>
          </a:p>
        </p:txBody>
      </p:sp>
      <p:pic>
        <p:nvPicPr>
          <p:cNvPr id="8" name="Picture 4" descr="A picture containing text, wall, white, lamp&#10;&#10;Description automatically generated">
            <a:extLst>
              <a:ext uri="{FF2B5EF4-FFF2-40B4-BE49-F238E27FC236}">
                <a16:creationId xmlns:a16="http://schemas.microsoft.com/office/drawing/2014/main" id="{F62FBC04-E3D4-4ED7-BBE1-380C6C25069F}"/>
              </a:ext>
            </a:extLst>
          </p:cNvPr>
          <p:cNvPicPr>
            <a:picLocks noChangeAspect="1"/>
          </p:cNvPicPr>
          <p:nvPr/>
        </p:nvPicPr>
        <p:blipFill rotWithShape="1">
          <a:blip r:embed="rId2"/>
          <a:srcRect l="18199" r="15712" b="2"/>
          <a:stretch/>
        </p:blipFill>
        <p:spPr>
          <a:xfrm>
            <a:off x="753583" y="2146380"/>
            <a:ext cx="4967256" cy="4158088"/>
          </a:xfrm>
          <a:prstGeom prst="rect">
            <a:avLst/>
          </a:prstGeom>
          <a:noFill/>
        </p:spPr>
      </p:pic>
      <p:sp>
        <p:nvSpPr>
          <p:cNvPr id="6" name="Content Placeholder 2">
            <a:extLst>
              <a:ext uri="{FF2B5EF4-FFF2-40B4-BE49-F238E27FC236}">
                <a16:creationId xmlns:a16="http://schemas.microsoft.com/office/drawing/2014/main" id="{B6E9F821-B72F-4A94-BBF3-607C0CAF5478}"/>
              </a:ext>
            </a:extLst>
          </p:cNvPr>
          <p:cNvSpPr txBox="1">
            <a:spLocks/>
          </p:cNvSpPr>
          <p:nvPr/>
        </p:nvSpPr>
        <p:spPr>
          <a:xfrm>
            <a:off x="839789" y="1836173"/>
            <a:ext cx="5019480" cy="49327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kern="1200">
              <a:solidFill>
                <a:srgbClr val="002060"/>
              </a:solidFill>
              <a:latin typeface="+mn-lt"/>
              <a:cs typeface="Calibri"/>
            </a:endParaRPr>
          </a:p>
        </p:txBody>
      </p:sp>
      <p:graphicFrame>
        <p:nvGraphicFramePr>
          <p:cNvPr id="3" name="Diagram 2">
            <a:extLst>
              <a:ext uri="{FF2B5EF4-FFF2-40B4-BE49-F238E27FC236}">
                <a16:creationId xmlns:a16="http://schemas.microsoft.com/office/drawing/2014/main" id="{C06E9795-BBA1-4936-AEA3-17ADC4E7BAA9}"/>
              </a:ext>
            </a:extLst>
          </p:cNvPr>
          <p:cNvGraphicFramePr/>
          <p:nvPr>
            <p:extLst>
              <p:ext uri="{D42A27DB-BD31-4B8C-83A1-F6EECF244321}">
                <p14:modId xmlns:p14="http://schemas.microsoft.com/office/powerpoint/2010/main" val="2641642417"/>
              </p:ext>
            </p:extLst>
          </p:nvPr>
        </p:nvGraphicFramePr>
        <p:xfrm>
          <a:off x="6356141" y="532761"/>
          <a:ext cx="5418915" cy="5930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10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B030-73BF-4501-989A-68CED169C59D}"/>
              </a:ext>
            </a:extLst>
          </p:cNvPr>
          <p:cNvSpPr>
            <a:spLocks noGrp="1"/>
          </p:cNvSpPr>
          <p:nvPr>
            <p:ph type="title"/>
          </p:nvPr>
        </p:nvSpPr>
        <p:spPr>
          <a:xfrm>
            <a:off x="838200" y="365125"/>
            <a:ext cx="10515600" cy="1325563"/>
          </a:xfrm>
        </p:spPr>
        <p:txBody>
          <a:bodyPr anchor="ctr">
            <a:normAutofit/>
          </a:bodyPr>
          <a:lstStyle/>
          <a:p>
            <a:r>
              <a:rPr lang="en-US">
                <a:solidFill>
                  <a:srgbClr val="002060"/>
                </a:solidFill>
              </a:rPr>
              <a:t>Grading in practice</a:t>
            </a:r>
            <a:endParaRPr lang="en-US">
              <a:solidFill>
                <a:srgbClr val="002060"/>
              </a:solidFill>
              <a:cs typeface="Calibri Light"/>
            </a:endParaRPr>
          </a:p>
        </p:txBody>
      </p:sp>
      <p:graphicFrame>
        <p:nvGraphicFramePr>
          <p:cNvPr id="6" name="Content Placeholder 2">
            <a:extLst>
              <a:ext uri="{FF2B5EF4-FFF2-40B4-BE49-F238E27FC236}">
                <a16:creationId xmlns:a16="http://schemas.microsoft.com/office/drawing/2014/main" id="{40BFCD22-6C20-4C90-9853-94910E32C0E8}"/>
              </a:ext>
            </a:extLst>
          </p:cNvPr>
          <p:cNvGraphicFramePr>
            <a:graphicFrameLocks noGrp="1"/>
          </p:cNvGraphicFramePr>
          <p:nvPr>
            <p:ph idx="1"/>
            <p:extLst>
              <p:ext uri="{D42A27DB-BD31-4B8C-83A1-F6EECF244321}">
                <p14:modId xmlns:p14="http://schemas.microsoft.com/office/powerpoint/2010/main" val="391160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889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Desk with stethoscope and computer keyboard">
            <a:extLst>
              <a:ext uri="{FF2B5EF4-FFF2-40B4-BE49-F238E27FC236}">
                <a16:creationId xmlns:a16="http://schemas.microsoft.com/office/drawing/2014/main" id="{081C8C79-2CC6-4CA4-8041-8A95F93A691D}"/>
              </a:ext>
            </a:extLst>
          </p:cNvPr>
          <p:cNvPicPr>
            <a:picLocks noChangeAspect="1"/>
          </p:cNvPicPr>
          <p:nvPr/>
        </p:nvPicPr>
        <p:blipFill rotWithShape="1">
          <a:blip r:embed="rId2"/>
          <a:srcRect l="23298" t="653" b="8438"/>
          <a:stretch/>
        </p:blipFill>
        <p:spPr>
          <a:xfrm>
            <a:off x="3523488" y="10"/>
            <a:ext cx="8668512" cy="68579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8B7E2-DEBA-4782-B709-3AABBCBD09ED}"/>
              </a:ext>
            </a:extLst>
          </p:cNvPr>
          <p:cNvSpPr>
            <a:spLocks noGrp="1"/>
          </p:cNvSpPr>
          <p:nvPr>
            <p:ph type="title"/>
          </p:nvPr>
        </p:nvSpPr>
        <p:spPr>
          <a:xfrm>
            <a:off x="371094" y="1161288"/>
            <a:ext cx="6512120" cy="1124712"/>
          </a:xfrm>
        </p:spPr>
        <p:txBody>
          <a:bodyPr vert="horz" lIns="91440" tIns="45720" rIns="91440" bIns="45720" rtlCol="0" anchor="b">
            <a:normAutofit/>
          </a:bodyPr>
          <a:lstStyle/>
          <a:p>
            <a:r>
              <a:rPr lang="en-US" sz="2400" dirty="0">
                <a:solidFill>
                  <a:srgbClr val="002060"/>
                </a:solidFill>
                <a:ea typeface="+mj-lt"/>
                <a:cs typeface="+mj-lt"/>
              </a:rPr>
              <a:t>Non-Midwifery placements/Complementary placements </a:t>
            </a:r>
            <a:r>
              <a:rPr lang="en-US" sz="2000" dirty="0">
                <a:solidFill>
                  <a:srgbClr val="002060"/>
                </a:solidFill>
                <a:ea typeface="+mj-lt"/>
                <a:cs typeface="+mj-lt"/>
              </a:rPr>
              <a:t>(p.121)</a:t>
            </a:r>
          </a:p>
          <a:p>
            <a:endParaRPr lang="en-US" sz="1100" b="1" dirty="0">
              <a:cs typeface="Calibri Light"/>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DF8FD0-2421-4540-8438-AC8D431ED019}"/>
              </a:ext>
            </a:extLst>
          </p:cNvPr>
          <p:cNvSpPr txBox="1"/>
          <p:nvPr/>
        </p:nvSpPr>
        <p:spPr>
          <a:xfrm>
            <a:off x="371094" y="2718054"/>
            <a:ext cx="7413428" cy="40125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On all placements, students should be orientated to the area as they normally would, using the ‘Orientation to  practice areas’ section in MORA</a:t>
            </a:r>
          </a:p>
          <a:p>
            <a:pPr marL="285750" indent="-228600">
              <a:lnSpc>
                <a:spcPct val="90000"/>
              </a:lnSpc>
              <a:spcAft>
                <a:spcPts val="600"/>
              </a:spcAft>
              <a:buFont typeface="Arial,Sans-Serif" panose="020B0604020202020204" pitchFamily="34" charset="0"/>
              <a:buChar char="•"/>
            </a:pPr>
            <a:endParaRPr lang="en-US" dirty="0">
              <a:solidFill>
                <a:srgbClr val="002060"/>
              </a:solidFill>
              <a:ea typeface="+mn-lt"/>
              <a:cs typeface="+mn-lt"/>
            </a:endParaRP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A student may work with a number of Practice Supervisors  Each one should complete evidence of working with the student (as in other placements)</a:t>
            </a:r>
          </a:p>
          <a:p>
            <a:pPr marL="285750" indent="-228600">
              <a:lnSpc>
                <a:spcPct val="90000"/>
              </a:lnSpc>
              <a:spcAft>
                <a:spcPts val="600"/>
              </a:spcAft>
              <a:buFont typeface="Arial,Sans-Serif" panose="020B0604020202020204" pitchFamily="34" charset="0"/>
              <a:buChar char="•"/>
            </a:pPr>
            <a:endParaRPr lang="en-US" dirty="0"/>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Records can be found under ‘Record of complementary placement experience’  </a:t>
            </a:r>
          </a:p>
          <a:p>
            <a:pPr marL="285750" indent="-228600">
              <a:lnSpc>
                <a:spcPct val="90000"/>
              </a:lnSpc>
              <a:spcAft>
                <a:spcPts val="600"/>
              </a:spcAft>
              <a:buFont typeface="Arial,Sans-Serif" panose="020B0604020202020204" pitchFamily="34" charset="0"/>
              <a:buChar char="•"/>
            </a:pPr>
            <a:endParaRPr lang="en-US" dirty="0"/>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The student is expected to reflect on their learning, then the practice supervisor to comment.  The practice supervisor may also fill out the more detailed ‘Practice Supervisor (PS) feedback on student’s performance’</a:t>
            </a:r>
          </a:p>
        </p:txBody>
      </p:sp>
    </p:spTree>
    <p:extLst>
      <p:ext uri="{BB962C8B-B14F-4D97-AF65-F5344CB8AC3E}">
        <p14:creationId xmlns:p14="http://schemas.microsoft.com/office/powerpoint/2010/main" val="4217736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Desk with stethoscope and computer keyboard">
            <a:extLst>
              <a:ext uri="{FF2B5EF4-FFF2-40B4-BE49-F238E27FC236}">
                <a16:creationId xmlns:a16="http://schemas.microsoft.com/office/drawing/2014/main" id="{081C8C79-2CC6-4CA4-8041-8A95F93A691D}"/>
              </a:ext>
            </a:extLst>
          </p:cNvPr>
          <p:cNvPicPr>
            <a:picLocks noChangeAspect="1"/>
          </p:cNvPicPr>
          <p:nvPr/>
        </p:nvPicPr>
        <p:blipFill rotWithShape="1">
          <a:blip r:embed="rId2"/>
          <a:srcRect l="23298" t="653" b="8438"/>
          <a:stretch/>
        </p:blipFill>
        <p:spPr>
          <a:xfrm>
            <a:off x="3523488" y="10"/>
            <a:ext cx="8668512" cy="68579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8B7E2-DEBA-4782-B709-3AABBCBD09ED}"/>
              </a:ext>
            </a:extLst>
          </p:cNvPr>
          <p:cNvSpPr>
            <a:spLocks noGrp="1"/>
          </p:cNvSpPr>
          <p:nvPr>
            <p:ph type="title"/>
          </p:nvPr>
        </p:nvSpPr>
        <p:spPr>
          <a:xfrm>
            <a:off x="371094" y="1030981"/>
            <a:ext cx="6564075" cy="1124712"/>
          </a:xfrm>
        </p:spPr>
        <p:txBody>
          <a:bodyPr vert="horz" lIns="91440" tIns="45720" rIns="91440" bIns="45720" rtlCol="0" anchor="b">
            <a:noAutofit/>
          </a:bodyPr>
          <a:lstStyle/>
          <a:p>
            <a:r>
              <a:rPr lang="en-US" sz="2400" dirty="0">
                <a:solidFill>
                  <a:srgbClr val="002060"/>
                </a:solidFill>
              </a:rPr>
              <a:t>Non-Midwifery placements/Complementary placements: </a:t>
            </a:r>
            <a:r>
              <a:rPr lang="en-US" sz="2400" b="1" dirty="0">
                <a:solidFill>
                  <a:srgbClr val="002060"/>
                </a:solidFill>
              </a:rPr>
              <a:t>Student Responsibilities </a:t>
            </a:r>
            <a:r>
              <a:rPr lang="en-US" sz="2000" dirty="0">
                <a:solidFill>
                  <a:srgbClr val="002060"/>
                </a:solidFill>
              </a:rPr>
              <a:t>(p.121)</a:t>
            </a:r>
            <a:endParaRPr lang="en-US" sz="2000" dirty="0">
              <a:solidFill>
                <a:srgbClr val="002060"/>
              </a:solidFill>
              <a:cs typeface="Calibri Light"/>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DF8FD0-2421-4540-8438-AC8D431ED019}"/>
              </a:ext>
            </a:extLst>
          </p:cNvPr>
          <p:cNvSpPr txBox="1"/>
          <p:nvPr/>
        </p:nvSpPr>
        <p:spPr>
          <a:xfrm>
            <a:off x="371094" y="2543865"/>
            <a:ext cx="8202890" cy="39259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900" dirty="0">
                <a:solidFill>
                  <a:srgbClr val="002060"/>
                </a:solidFill>
              </a:rPr>
              <a:t>The student should:</a:t>
            </a:r>
            <a:endParaRPr lang="en-US" sz="1900" dirty="0">
              <a:solidFill>
                <a:srgbClr val="002060"/>
              </a:solidFill>
              <a:cs typeface="Calibri"/>
            </a:endParaRPr>
          </a:p>
          <a:p>
            <a:pPr marL="285750" indent="-228600">
              <a:lnSpc>
                <a:spcPct val="90000"/>
              </a:lnSpc>
              <a:spcAft>
                <a:spcPts val="600"/>
              </a:spcAft>
              <a:buFont typeface="Arial" panose="020B0604020202020204" pitchFamily="34" charset="0"/>
              <a:buChar char="•"/>
            </a:pPr>
            <a:r>
              <a:rPr lang="en-US" sz="1900" dirty="0">
                <a:solidFill>
                  <a:srgbClr val="002060"/>
                </a:solidFill>
              </a:rPr>
              <a:t>be clear as to what is needed from the placement area</a:t>
            </a:r>
          </a:p>
          <a:p>
            <a:pPr marL="285750" indent="-228600">
              <a:lnSpc>
                <a:spcPct val="90000"/>
              </a:lnSpc>
              <a:spcAft>
                <a:spcPts val="600"/>
              </a:spcAft>
              <a:buFont typeface="Arial" panose="020B0604020202020204" pitchFamily="34" charset="0"/>
              <a:buChar char="•"/>
            </a:pPr>
            <a:endParaRPr lang="en-US" sz="1900" dirty="0">
              <a:solidFill>
                <a:srgbClr val="002060"/>
              </a:solidFill>
              <a:cs typeface="Calibri"/>
            </a:endParaRPr>
          </a:p>
          <a:p>
            <a:pPr marL="285750" indent="-228600">
              <a:lnSpc>
                <a:spcPct val="90000"/>
              </a:lnSpc>
              <a:spcAft>
                <a:spcPts val="600"/>
              </a:spcAft>
              <a:buFont typeface="Arial" panose="020B0604020202020204" pitchFamily="34" charset="0"/>
              <a:buChar char="•"/>
            </a:pPr>
            <a:r>
              <a:rPr lang="en-US" sz="1900" dirty="0">
                <a:solidFill>
                  <a:srgbClr val="002060"/>
                </a:solidFill>
              </a:rPr>
              <a:t>direct the practice supervisor towards all relevant practice                             documentation</a:t>
            </a:r>
          </a:p>
          <a:p>
            <a:pPr marL="285750" indent="-228600">
              <a:lnSpc>
                <a:spcPct val="90000"/>
              </a:lnSpc>
              <a:spcAft>
                <a:spcPts val="600"/>
              </a:spcAft>
              <a:buFont typeface="Arial" panose="020B0604020202020204" pitchFamily="34" charset="0"/>
              <a:buChar char="•"/>
            </a:pPr>
            <a:endParaRPr lang="en-US" sz="1900" dirty="0">
              <a:solidFill>
                <a:srgbClr val="002060"/>
              </a:solidFill>
              <a:cs typeface="Calibri"/>
            </a:endParaRPr>
          </a:p>
          <a:p>
            <a:pPr marL="285750" indent="-228600">
              <a:lnSpc>
                <a:spcPct val="90000"/>
              </a:lnSpc>
              <a:spcAft>
                <a:spcPts val="600"/>
              </a:spcAft>
              <a:buFont typeface="Arial" panose="020B0604020202020204" pitchFamily="34" charset="0"/>
              <a:buChar char="•"/>
            </a:pPr>
            <a:r>
              <a:rPr lang="en-US" sz="1900" dirty="0">
                <a:solidFill>
                  <a:srgbClr val="002060"/>
                </a:solidFill>
              </a:rPr>
              <a:t>adhere to all placement policies and procedures in the placement area</a:t>
            </a:r>
          </a:p>
          <a:p>
            <a:pPr marL="285750" indent="-228600">
              <a:lnSpc>
                <a:spcPct val="90000"/>
              </a:lnSpc>
              <a:spcAft>
                <a:spcPts val="600"/>
              </a:spcAft>
              <a:buFont typeface="Arial" panose="020B0604020202020204" pitchFamily="34" charset="0"/>
              <a:buChar char="•"/>
            </a:pPr>
            <a:endParaRPr lang="en-US" sz="1900" dirty="0">
              <a:solidFill>
                <a:srgbClr val="002060"/>
              </a:solidFill>
              <a:cs typeface="Calibri"/>
            </a:endParaRPr>
          </a:p>
          <a:p>
            <a:pPr marL="285750" indent="-228600">
              <a:lnSpc>
                <a:spcPct val="90000"/>
              </a:lnSpc>
              <a:spcAft>
                <a:spcPts val="600"/>
              </a:spcAft>
              <a:buFont typeface="Arial" panose="020B0604020202020204" pitchFamily="34" charset="0"/>
              <a:buChar char="•"/>
            </a:pPr>
            <a:r>
              <a:rPr lang="en-US" sz="1900" dirty="0">
                <a:solidFill>
                  <a:srgbClr val="002060"/>
                </a:solidFill>
              </a:rPr>
              <a:t>actively participate in all learning opportunities available to them and to provide the evidence within MORA to demonstrate that their learning needs (as identified in reviews) and module learning outcomes have been met  </a:t>
            </a:r>
          </a:p>
          <a:p>
            <a:pPr marL="285750" indent="-228600">
              <a:lnSpc>
                <a:spcPct val="90000"/>
              </a:lnSpc>
              <a:spcAft>
                <a:spcPts val="600"/>
              </a:spcAft>
              <a:buFont typeface="Arial" panose="020B0604020202020204" pitchFamily="34" charset="0"/>
              <a:buChar char="•"/>
            </a:pPr>
            <a:endParaRPr lang="en-US" sz="1900" dirty="0">
              <a:solidFill>
                <a:srgbClr val="002060"/>
              </a:solidFill>
            </a:endParaRPr>
          </a:p>
          <a:p>
            <a:pPr marL="285750" indent="-228600">
              <a:lnSpc>
                <a:spcPct val="90000"/>
              </a:lnSpc>
              <a:spcAft>
                <a:spcPts val="600"/>
              </a:spcAft>
              <a:buFont typeface="Arial" panose="020B0604020202020204" pitchFamily="34" charset="0"/>
              <a:buChar char="•"/>
            </a:pPr>
            <a:r>
              <a:rPr lang="en-US" sz="1900" dirty="0">
                <a:solidFill>
                  <a:srgbClr val="002060"/>
                </a:solidFill>
                <a:cs typeface="Calibri"/>
              </a:rPr>
              <a:t>Behave in a professional manner at all times</a:t>
            </a:r>
          </a:p>
          <a:p>
            <a:pPr marL="285750"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876725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Desk with stethoscope and computer keyboard">
            <a:extLst>
              <a:ext uri="{FF2B5EF4-FFF2-40B4-BE49-F238E27FC236}">
                <a16:creationId xmlns:a16="http://schemas.microsoft.com/office/drawing/2014/main" id="{081C8C79-2CC6-4CA4-8041-8A95F93A691D}"/>
              </a:ext>
            </a:extLst>
          </p:cNvPr>
          <p:cNvPicPr>
            <a:picLocks noChangeAspect="1"/>
          </p:cNvPicPr>
          <p:nvPr/>
        </p:nvPicPr>
        <p:blipFill rotWithShape="1">
          <a:blip r:embed="rId2"/>
          <a:srcRect l="23298" t="653" b="8438"/>
          <a:stretch/>
        </p:blipFill>
        <p:spPr>
          <a:xfrm>
            <a:off x="3523488" y="10"/>
            <a:ext cx="8668512" cy="68579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8B7E2-DEBA-4782-B709-3AABBCBD09ED}"/>
              </a:ext>
            </a:extLst>
          </p:cNvPr>
          <p:cNvSpPr>
            <a:spLocks noGrp="1"/>
          </p:cNvSpPr>
          <p:nvPr>
            <p:ph type="title"/>
          </p:nvPr>
        </p:nvSpPr>
        <p:spPr>
          <a:xfrm>
            <a:off x="371094" y="1161288"/>
            <a:ext cx="6408211" cy="1124712"/>
          </a:xfrm>
        </p:spPr>
        <p:txBody>
          <a:bodyPr vert="horz" lIns="91440" tIns="45720" rIns="91440" bIns="45720" rtlCol="0" anchor="b">
            <a:normAutofit/>
          </a:bodyPr>
          <a:lstStyle/>
          <a:p>
            <a:r>
              <a:rPr lang="en-US" sz="2400" dirty="0">
                <a:solidFill>
                  <a:srgbClr val="002060"/>
                </a:solidFill>
              </a:rPr>
              <a:t>Non-Midwifery placements/Complementary placement: </a:t>
            </a:r>
            <a:r>
              <a:rPr lang="en-US" sz="2400" b="1" dirty="0">
                <a:solidFill>
                  <a:srgbClr val="002060"/>
                </a:solidFill>
              </a:rPr>
              <a:t>Placement Aims </a:t>
            </a:r>
            <a:r>
              <a:rPr lang="en-US" sz="2000" dirty="0">
                <a:solidFill>
                  <a:srgbClr val="002060"/>
                </a:solidFill>
                <a:ea typeface="+mj-lt"/>
                <a:cs typeface="+mj-lt"/>
              </a:rPr>
              <a:t>(p.121)</a:t>
            </a:r>
            <a:endParaRPr lang="en-US" sz="2000" dirty="0">
              <a:solidFill>
                <a:srgbClr val="002060"/>
              </a:solidFill>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DF8FD0-2421-4540-8438-AC8D431ED019}"/>
              </a:ext>
            </a:extLst>
          </p:cNvPr>
          <p:cNvSpPr txBox="1"/>
          <p:nvPr/>
        </p:nvSpPr>
        <p:spPr>
          <a:xfrm>
            <a:off x="371094" y="2718054"/>
            <a:ext cx="743074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dirty="0">
                <a:solidFill>
                  <a:srgbClr val="002060"/>
                </a:solidFill>
              </a:rPr>
              <a:t>Introduce the student to essential skills for practice within a multi-disciplinary context, across a range of practice settings</a:t>
            </a:r>
            <a:endParaRPr lang="en-US" dirty="0">
              <a:solidFill>
                <a:srgbClr val="002060"/>
              </a:solidFill>
              <a:cs typeface="Calibri"/>
            </a:endParaRPr>
          </a:p>
          <a:p>
            <a:pPr indent="-228600">
              <a:lnSpc>
                <a:spcPct val="90000"/>
              </a:lnSpc>
              <a:spcAft>
                <a:spcPts val="600"/>
              </a:spcAft>
              <a:buFont typeface="Arial" panose="020B0604020202020204" pitchFamily="34" charset="0"/>
              <a:buChar char="•"/>
            </a:pPr>
            <a:endParaRPr lang="en-US" dirty="0">
              <a:solidFill>
                <a:srgbClr val="002060"/>
              </a:solidFill>
            </a:endParaRPr>
          </a:p>
          <a:p>
            <a:pPr indent="-228600">
              <a:lnSpc>
                <a:spcPct val="90000"/>
              </a:lnSpc>
              <a:spcAft>
                <a:spcPts val="600"/>
              </a:spcAft>
              <a:buFont typeface="Arial" panose="020B0604020202020204" pitchFamily="34" charset="0"/>
              <a:buChar char="•"/>
            </a:pPr>
            <a:r>
              <a:rPr lang="en-US" dirty="0">
                <a:solidFill>
                  <a:srgbClr val="002060"/>
                </a:solidFill>
              </a:rPr>
              <a:t>Introduce the student to professional, legal and ethical principles that underpin practice</a:t>
            </a:r>
            <a:endParaRPr lang="en-US" dirty="0">
              <a:solidFill>
                <a:srgbClr val="002060"/>
              </a:solidFill>
              <a:cs typeface="Calibri"/>
            </a:endParaRPr>
          </a:p>
          <a:p>
            <a:pPr indent="-228600">
              <a:lnSpc>
                <a:spcPct val="90000"/>
              </a:lnSpc>
              <a:spcAft>
                <a:spcPts val="600"/>
              </a:spcAft>
              <a:buFont typeface="Arial" panose="020B0604020202020204" pitchFamily="34" charset="0"/>
              <a:buChar char="•"/>
            </a:pPr>
            <a:endParaRPr lang="en-US" dirty="0">
              <a:solidFill>
                <a:srgbClr val="002060"/>
              </a:solidFill>
            </a:endParaRPr>
          </a:p>
          <a:p>
            <a:pPr indent="-228600">
              <a:lnSpc>
                <a:spcPct val="90000"/>
              </a:lnSpc>
              <a:spcAft>
                <a:spcPts val="600"/>
              </a:spcAft>
              <a:buFont typeface="Arial" panose="020B0604020202020204" pitchFamily="34" charset="0"/>
              <a:buChar char="•"/>
            </a:pPr>
            <a:r>
              <a:rPr lang="en-US" dirty="0">
                <a:solidFill>
                  <a:srgbClr val="002060"/>
                </a:solidFill>
              </a:rPr>
              <a:t>Introduce the student to the concept of reflective learning and practice</a:t>
            </a:r>
            <a:endParaRPr lang="en-US" dirty="0">
              <a:solidFill>
                <a:srgbClr val="002060"/>
              </a:solidFill>
              <a:cs typeface="Calibri"/>
            </a:endParaRPr>
          </a:p>
          <a:p>
            <a:pPr indent="-228600">
              <a:lnSpc>
                <a:spcPct val="90000"/>
              </a:lnSpc>
              <a:spcAft>
                <a:spcPts val="600"/>
              </a:spcAft>
              <a:buFont typeface="Arial" panose="020B0604020202020204" pitchFamily="34" charset="0"/>
              <a:buChar char="•"/>
            </a:pPr>
            <a:endParaRPr lang="en-US" dirty="0">
              <a:solidFill>
                <a:srgbClr val="002060"/>
              </a:solidFill>
            </a:endParaRPr>
          </a:p>
          <a:p>
            <a:pPr indent="-228600">
              <a:lnSpc>
                <a:spcPct val="90000"/>
              </a:lnSpc>
              <a:spcAft>
                <a:spcPts val="600"/>
              </a:spcAft>
              <a:buFont typeface="Arial" panose="020B0604020202020204" pitchFamily="34" charset="0"/>
              <a:buChar char="•"/>
            </a:pPr>
            <a:r>
              <a:rPr lang="en-US" dirty="0">
                <a:solidFill>
                  <a:srgbClr val="002060"/>
                </a:solidFill>
              </a:rPr>
              <a:t>Introduce the student to the importance of supervision within the context of safe nursing practice</a:t>
            </a:r>
            <a:endParaRPr lang="en-US" dirty="0">
              <a:solidFill>
                <a:srgbClr val="002060"/>
              </a:solidFill>
              <a:cs typeface="Calibri"/>
            </a:endParaRPr>
          </a:p>
          <a:p>
            <a:pPr marL="285750" indent="-228600">
              <a:lnSpc>
                <a:spcPct val="90000"/>
              </a:lnSpc>
              <a:spcAft>
                <a:spcPts val="600"/>
              </a:spcAft>
              <a:buFont typeface="Arial" panose="020B0604020202020204" pitchFamily="34" charset="0"/>
              <a:buChar char="•"/>
            </a:pPr>
            <a:endParaRPr lang="en-US" dirty="0">
              <a:solidFill>
                <a:srgbClr val="002060"/>
              </a:solidFill>
              <a:cs typeface="Calibri"/>
            </a:endParaRPr>
          </a:p>
          <a:p>
            <a:pPr indent="-228600">
              <a:lnSpc>
                <a:spcPct val="90000"/>
              </a:lnSpc>
              <a:spcAft>
                <a:spcPts val="600"/>
              </a:spcAft>
              <a:buFont typeface="Arial" panose="020B0604020202020204" pitchFamily="34" charset="0"/>
              <a:buChar char="•"/>
            </a:pPr>
            <a:endParaRPr lang="en-US" dirty="0">
              <a:solidFill>
                <a:srgbClr val="002060"/>
              </a:solidFill>
              <a:cs typeface="Calibri"/>
            </a:endParaRPr>
          </a:p>
        </p:txBody>
      </p:sp>
    </p:spTree>
    <p:extLst>
      <p:ext uri="{BB962C8B-B14F-4D97-AF65-F5344CB8AC3E}">
        <p14:creationId xmlns:p14="http://schemas.microsoft.com/office/powerpoint/2010/main" val="193427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Desk with stethoscope and computer keyboard">
            <a:extLst>
              <a:ext uri="{FF2B5EF4-FFF2-40B4-BE49-F238E27FC236}">
                <a16:creationId xmlns:a16="http://schemas.microsoft.com/office/drawing/2014/main" id="{081C8C79-2CC6-4CA4-8041-8A95F93A691D}"/>
              </a:ext>
            </a:extLst>
          </p:cNvPr>
          <p:cNvPicPr>
            <a:picLocks noChangeAspect="1"/>
          </p:cNvPicPr>
          <p:nvPr/>
        </p:nvPicPr>
        <p:blipFill rotWithShape="1">
          <a:blip r:embed="rId2"/>
          <a:srcRect l="23298" t="653" b="8438"/>
          <a:stretch/>
        </p:blipFill>
        <p:spPr>
          <a:xfrm>
            <a:off x="3523488" y="10"/>
            <a:ext cx="8668512" cy="68579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8B7E2-DEBA-4782-B709-3AABBCBD09ED}"/>
              </a:ext>
            </a:extLst>
          </p:cNvPr>
          <p:cNvSpPr>
            <a:spLocks noGrp="1"/>
          </p:cNvSpPr>
          <p:nvPr>
            <p:ph type="title"/>
          </p:nvPr>
        </p:nvSpPr>
        <p:spPr>
          <a:xfrm>
            <a:off x="371094" y="685038"/>
            <a:ext cx="6613180" cy="1600962"/>
          </a:xfrm>
        </p:spPr>
        <p:txBody>
          <a:bodyPr vert="horz" lIns="91440" tIns="45720" rIns="91440" bIns="45720" rtlCol="0" anchor="b">
            <a:noAutofit/>
          </a:bodyPr>
          <a:lstStyle/>
          <a:p>
            <a:r>
              <a:rPr lang="en-US" sz="2400" dirty="0">
                <a:solidFill>
                  <a:srgbClr val="002060"/>
                </a:solidFill>
                <a:ea typeface="+mj-lt"/>
                <a:cs typeface="+mj-lt"/>
              </a:rPr>
              <a:t>Non-Midwifery placements/Complementary </a:t>
            </a:r>
            <a:r>
              <a:rPr lang="en-US" sz="2400" dirty="0" err="1">
                <a:solidFill>
                  <a:srgbClr val="002060"/>
                </a:solidFill>
                <a:ea typeface="+mj-lt"/>
                <a:cs typeface="+mj-lt"/>
              </a:rPr>
              <a:t>placements:</a:t>
            </a:r>
            <a:r>
              <a:rPr lang="en-US" sz="2400" b="1" dirty="0" err="1">
                <a:solidFill>
                  <a:srgbClr val="002060"/>
                </a:solidFill>
                <a:ea typeface="+mj-lt"/>
                <a:cs typeface="+mj-lt"/>
              </a:rPr>
              <a:t>Placement</a:t>
            </a:r>
            <a:r>
              <a:rPr lang="en-US" sz="2400" b="1" dirty="0">
                <a:solidFill>
                  <a:srgbClr val="002060"/>
                </a:solidFill>
                <a:ea typeface="+mj-lt"/>
                <a:cs typeface="+mj-lt"/>
              </a:rPr>
              <a:t> Learning Outcomes </a:t>
            </a:r>
            <a:r>
              <a:rPr lang="en-US" sz="2000" dirty="0">
                <a:solidFill>
                  <a:srgbClr val="002060"/>
                </a:solidFill>
                <a:ea typeface="+mj-lt"/>
                <a:cs typeface="+mj-lt"/>
              </a:rPr>
              <a:t>(p.121)</a:t>
            </a:r>
          </a:p>
          <a:p>
            <a:endParaRPr lang="en-US" sz="2400" b="1" dirty="0">
              <a:solidFill>
                <a:srgbClr val="002060"/>
              </a:solidFill>
              <a:cs typeface="Calibri Light"/>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DF8FD0-2421-4540-8438-AC8D431ED019}"/>
              </a:ext>
            </a:extLst>
          </p:cNvPr>
          <p:cNvSpPr txBox="1"/>
          <p:nvPr/>
        </p:nvSpPr>
        <p:spPr>
          <a:xfrm>
            <a:off x="368620" y="2446324"/>
            <a:ext cx="7543315" cy="419893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Demonstrate an understanding of </a:t>
            </a:r>
            <a:r>
              <a:rPr lang="en-US" dirty="0" err="1">
                <a:solidFill>
                  <a:srgbClr val="002060"/>
                </a:solidFill>
                <a:ea typeface="+mn-lt"/>
                <a:cs typeface="+mn-lt"/>
              </a:rPr>
              <a:t>practising</a:t>
            </a:r>
            <a:r>
              <a:rPr lang="en-US" dirty="0">
                <a:solidFill>
                  <a:srgbClr val="002060"/>
                </a:solidFill>
                <a:ea typeface="+mn-lt"/>
                <a:cs typeface="+mn-lt"/>
              </a:rPr>
              <a:t> in accordance with 'The Code: Professional standards of practice and behaviour for nurses and midwives' (NMC, 2015).</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Contribute to the Department of Health's Essence of Care Benchmark Standards in Practice settings.</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Demonstrate a range of essential skills for practice</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Use verbal and non-verbal communication to develop effective relationships with users, carers, relatives and the multidisciplinary team.</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Contribute to working in partnership with users, carers, relatives and significant others in placement setting</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Identify personal development needs and engage in reflection on learning (in the context of the practice setting)</a:t>
            </a:r>
          </a:p>
          <a:p>
            <a:pPr marL="285750" indent="-228600">
              <a:lnSpc>
                <a:spcPct val="90000"/>
              </a:lnSpc>
              <a:spcAft>
                <a:spcPts val="600"/>
              </a:spcAft>
              <a:buFont typeface="Arial,Sans-Serif" panose="020B0604020202020204" pitchFamily="34" charset="0"/>
              <a:buChar char="•"/>
            </a:pPr>
            <a:r>
              <a:rPr lang="en-US" dirty="0">
                <a:solidFill>
                  <a:srgbClr val="002060"/>
                </a:solidFill>
                <a:ea typeface="+mn-lt"/>
                <a:cs typeface="+mn-lt"/>
              </a:rPr>
              <a:t>Appreciate the necessity of skills for practice being underpinned with evidence</a:t>
            </a:r>
          </a:p>
          <a:p>
            <a:pPr marL="285750" indent="-228600">
              <a:lnSpc>
                <a:spcPct val="90000"/>
              </a:lnSpc>
              <a:spcAft>
                <a:spcPts val="600"/>
              </a:spcAft>
              <a:buFont typeface="Arial,Sans-Serif" panose="020B0604020202020204" pitchFamily="34" charset="0"/>
              <a:buChar char="•"/>
            </a:pPr>
            <a:endParaRPr lang="en-US" dirty="0">
              <a:solidFill>
                <a:srgbClr val="002060"/>
              </a:solidFill>
              <a:ea typeface="+mn-lt"/>
              <a:cs typeface="+mn-lt"/>
            </a:endParaRPr>
          </a:p>
          <a:p>
            <a:pPr indent="-228600">
              <a:lnSpc>
                <a:spcPct val="90000"/>
              </a:lnSpc>
              <a:spcAft>
                <a:spcPts val="600"/>
              </a:spcAft>
              <a:buFont typeface="Arial" panose="020B0604020202020204" pitchFamily="34" charset="0"/>
              <a:buChar char="•"/>
            </a:pPr>
            <a:endParaRPr lang="en-US" dirty="0">
              <a:cs typeface="Calibri"/>
            </a:endParaRPr>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3157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B0324-EB4B-47FA-8BBB-D74048E7DB01}"/>
              </a:ext>
            </a:extLst>
          </p:cNvPr>
          <p:cNvSpPr>
            <a:spLocks noGrp="1"/>
          </p:cNvSpPr>
          <p:nvPr>
            <p:ph type="title"/>
          </p:nvPr>
        </p:nvSpPr>
        <p:spPr>
          <a:xfrm>
            <a:off x="752760" y="748051"/>
            <a:ext cx="3896000" cy="4190802"/>
          </a:xfrm>
          <a:solidFill>
            <a:schemeClr val="accent1">
              <a:lumMod val="60000"/>
              <a:lumOff val="40000"/>
            </a:schemeClr>
          </a:solidFill>
          <a:ln>
            <a:solidFill>
              <a:srgbClr val="002060"/>
            </a:solidFill>
          </a:ln>
        </p:spPr>
        <p:txBody>
          <a:bodyPr>
            <a:normAutofit/>
          </a:bodyPr>
          <a:lstStyle/>
          <a:p>
            <a:r>
              <a:rPr lang="en-US" sz="4000" dirty="0">
                <a:solidFill>
                  <a:srgbClr val="002060"/>
                </a:solidFill>
              </a:rPr>
              <a:t>Guidance for neonatal care placement - range of skills that may be gained by the student:</a:t>
            </a:r>
            <a:r>
              <a:rPr lang="en-US" sz="5200" dirty="0">
                <a:solidFill>
                  <a:schemeClr val="tx2"/>
                </a:solidFill>
              </a:rPr>
              <a:t> </a:t>
            </a:r>
            <a:endParaRPr lang="en-US" sz="5200" dirty="0">
              <a:solidFill>
                <a:schemeClr val="tx2"/>
              </a:solidFill>
              <a:cs typeface="Calibri Light"/>
            </a:endParaRPr>
          </a:p>
          <a:p>
            <a:endParaRPr lang="en-US" sz="5200" dirty="0"/>
          </a:p>
        </p:txBody>
      </p:sp>
      <p:sp>
        <p:nvSpPr>
          <p:cNvPr id="3" name="Content Placeholder 2">
            <a:extLst>
              <a:ext uri="{FF2B5EF4-FFF2-40B4-BE49-F238E27FC236}">
                <a16:creationId xmlns:a16="http://schemas.microsoft.com/office/drawing/2014/main" id="{C5FEB300-C964-41BA-AD83-600F68BD342C}"/>
              </a:ext>
            </a:extLst>
          </p:cNvPr>
          <p:cNvSpPr>
            <a:spLocks noGrp="1"/>
          </p:cNvSpPr>
          <p:nvPr>
            <p:ph sz="half" idx="1"/>
          </p:nvPr>
        </p:nvSpPr>
        <p:spPr>
          <a:xfrm>
            <a:off x="5199215" y="365125"/>
            <a:ext cx="6863750" cy="6331766"/>
          </a:xfrm>
          <a:solidFill>
            <a:schemeClr val="accent4">
              <a:lumMod val="60000"/>
              <a:lumOff val="40000"/>
            </a:schemeClr>
          </a:solidFill>
          <a:ln>
            <a:solidFill>
              <a:srgbClr val="0070C0"/>
            </a:solidFill>
          </a:ln>
        </p:spPr>
        <p:txBody>
          <a:bodyPr vert="horz" lIns="91440" tIns="45720" rIns="91440" bIns="45720" rtlCol="0" anchor="t">
            <a:noAutofit/>
          </a:bodyPr>
          <a:lstStyle/>
          <a:p>
            <a:r>
              <a:rPr lang="en-US" sz="1600" dirty="0">
                <a:solidFill>
                  <a:srgbClr val="002060"/>
                </a:solidFill>
              </a:rPr>
              <a:t>Takes part in admission of neonate to a neonatal unit</a:t>
            </a:r>
            <a:endParaRPr lang="en-US" sz="1600" dirty="0">
              <a:solidFill>
                <a:srgbClr val="002060"/>
              </a:solidFill>
              <a:cs typeface="Calibri"/>
            </a:endParaRPr>
          </a:p>
          <a:p>
            <a:r>
              <a:rPr lang="en-US" sz="1600" dirty="0">
                <a:solidFill>
                  <a:srgbClr val="002060"/>
                </a:solidFill>
              </a:rPr>
              <a:t>Participates in assessment, planning and implementation of a care plan for a neonate</a:t>
            </a:r>
            <a:endParaRPr lang="en-US" sz="1600" dirty="0">
              <a:solidFill>
                <a:srgbClr val="002060"/>
              </a:solidFill>
              <a:cs typeface="Calibri"/>
            </a:endParaRPr>
          </a:p>
          <a:p>
            <a:r>
              <a:rPr lang="en-US" sz="1600" dirty="0">
                <a:solidFill>
                  <a:srgbClr val="002060"/>
                </a:solidFill>
              </a:rPr>
              <a:t>Maintains contemporaneous records e.g. baseline observations, recording vital signs</a:t>
            </a:r>
            <a:endParaRPr lang="en-US" sz="1600" dirty="0">
              <a:solidFill>
                <a:srgbClr val="002060"/>
              </a:solidFill>
              <a:cs typeface="Calibri"/>
            </a:endParaRPr>
          </a:p>
          <a:p>
            <a:r>
              <a:rPr lang="en-US" sz="1600" dirty="0">
                <a:solidFill>
                  <a:srgbClr val="002060"/>
                </a:solidFill>
              </a:rPr>
              <a:t>Participates in the undertaking of vital signs and observations</a:t>
            </a:r>
            <a:endParaRPr lang="en-US" sz="1600" dirty="0">
              <a:solidFill>
                <a:srgbClr val="002060"/>
              </a:solidFill>
              <a:cs typeface="Calibri"/>
            </a:endParaRPr>
          </a:p>
          <a:p>
            <a:r>
              <a:rPr lang="en-US" sz="1600" dirty="0">
                <a:solidFill>
                  <a:srgbClr val="002060"/>
                </a:solidFill>
              </a:rPr>
              <a:t>Is introduced to appropriate equipment and strategies to maintain a stable environment for the neonate</a:t>
            </a:r>
            <a:endParaRPr lang="en-US" sz="1600" dirty="0">
              <a:solidFill>
                <a:srgbClr val="002060"/>
              </a:solidFill>
              <a:cs typeface="Calibri"/>
            </a:endParaRPr>
          </a:p>
          <a:p>
            <a:r>
              <a:rPr lang="en-US" sz="1600" dirty="0">
                <a:solidFill>
                  <a:srgbClr val="002060"/>
                </a:solidFill>
              </a:rPr>
              <a:t>Demonstrates principles of infection control e.g. universal precautions</a:t>
            </a:r>
            <a:endParaRPr lang="en-US" sz="1600" dirty="0">
              <a:solidFill>
                <a:srgbClr val="002060"/>
              </a:solidFill>
              <a:cs typeface="Calibri"/>
            </a:endParaRPr>
          </a:p>
          <a:p>
            <a:r>
              <a:rPr lang="en-US" sz="1600" dirty="0">
                <a:solidFill>
                  <a:srgbClr val="002060"/>
                </a:solidFill>
              </a:rPr>
              <a:t>Observes / obtains samples or swabs relevant to neonatal care or treatment</a:t>
            </a:r>
            <a:endParaRPr lang="en-US" sz="1600" dirty="0">
              <a:solidFill>
                <a:srgbClr val="002060"/>
              </a:solidFill>
              <a:cs typeface="Calibri"/>
            </a:endParaRPr>
          </a:p>
          <a:p>
            <a:r>
              <a:rPr lang="en-US" sz="1600" dirty="0">
                <a:solidFill>
                  <a:srgbClr val="002060"/>
                </a:solidFill>
                <a:cs typeface="Calibri"/>
              </a:rPr>
              <a:t>Participates in neonatal investigations and screening tests</a:t>
            </a:r>
            <a:endParaRPr lang="en-US" sz="1600" dirty="0">
              <a:solidFill>
                <a:srgbClr val="002060"/>
              </a:solidFill>
              <a:ea typeface="+mn-lt"/>
              <a:cs typeface="+mn-lt"/>
            </a:endParaRPr>
          </a:p>
          <a:p>
            <a:r>
              <a:rPr lang="en-US" sz="1600" dirty="0">
                <a:solidFill>
                  <a:srgbClr val="002060"/>
                </a:solidFill>
                <a:cs typeface="Calibri"/>
              </a:rPr>
              <a:t>Participates in the maintenance of skin integrity</a:t>
            </a:r>
            <a:endParaRPr lang="en-US" sz="1600" dirty="0">
              <a:solidFill>
                <a:srgbClr val="002060"/>
              </a:solidFill>
              <a:ea typeface="+mn-lt"/>
              <a:cs typeface="+mn-lt"/>
            </a:endParaRPr>
          </a:p>
          <a:p>
            <a:r>
              <a:rPr lang="en-US" sz="1600" dirty="0">
                <a:solidFill>
                  <a:srgbClr val="002060"/>
                </a:solidFill>
                <a:cs typeface="Calibri"/>
              </a:rPr>
              <a:t>Assists with appropriate methods of infant nutrition</a:t>
            </a:r>
            <a:endParaRPr lang="en-US" sz="1600" dirty="0">
              <a:solidFill>
                <a:srgbClr val="002060"/>
              </a:solidFill>
              <a:ea typeface="+mn-lt"/>
              <a:cs typeface="+mn-lt"/>
            </a:endParaRPr>
          </a:p>
          <a:p>
            <a:r>
              <a:rPr lang="en-US" sz="1600" dirty="0">
                <a:solidFill>
                  <a:srgbClr val="002060"/>
                </a:solidFill>
                <a:cs typeface="Calibri"/>
              </a:rPr>
              <a:t>Follows the care of a compromised neonate</a:t>
            </a:r>
            <a:endParaRPr lang="en-US" sz="1600" dirty="0">
              <a:solidFill>
                <a:srgbClr val="002060"/>
              </a:solidFill>
              <a:ea typeface="+mn-lt"/>
              <a:cs typeface="+mn-lt"/>
            </a:endParaRPr>
          </a:p>
          <a:p>
            <a:r>
              <a:rPr lang="en-US" sz="1600" dirty="0">
                <a:solidFill>
                  <a:srgbClr val="002060"/>
                </a:solidFill>
                <a:cs typeface="Calibri"/>
              </a:rPr>
              <a:t>Assists in the provision of pain relief</a:t>
            </a:r>
            <a:endParaRPr lang="en-US" sz="1600" dirty="0">
              <a:solidFill>
                <a:srgbClr val="002060"/>
              </a:solidFill>
              <a:ea typeface="+mn-lt"/>
              <a:cs typeface="+mn-lt"/>
            </a:endParaRPr>
          </a:p>
          <a:p>
            <a:r>
              <a:rPr lang="en-US" sz="1600" dirty="0">
                <a:solidFill>
                  <a:srgbClr val="002060"/>
                </a:solidFill>
                <a:cs typeface="Calibri"/>
              </a:rPr>
              <a:t>Demonstrates correct moving and handling techniques</a:t>
            </a:r>
            <a:endParaRPr lang="en-US" sz="1600" dirty="0">
              <a:solidFill>
                <a:srgbClr val="002060"/>
              </a:solidFill>
              <a:ea typeface="+mn-lt"/>
              <a:cs typeface="+mn-lt"/>
            </a:endParaRPr>
          </a:p>
          <a:p>
            <a:r>
              <a:rPr lang="en-US" sz="1600" dirty="0">
                <a:solidFill>
                  <a:srgbClr val="002060"/>
                </a:solidFill>
                <a:cs typeface="Calibri"/>
              </a:rPr>
              <a:t>Participates in the care of neonates at the end of life</a:t>
            </a:r>
            <a:endParaRPr lang="en-US" sz="1600" dirty="0">
              <a:solidFill>
                <a:srgbClr val="002060"/>
              </a:solidFill>
              <a:ea typeface="+mn-lt"/>
              <a:cs typeface="+mn-lt"/>
            </a:endParaRPr>
          </a:p>
          <a:p>
            <a:r>
              <a:rPr lang="en-US" sz="1600" dirty="0">
                <a:solidFill>
                  <a:srgbClr val="002060"/>
                </a:solidFill>
                <a:cs typeface="Calibri"/>
              </a:rPr>
              <a:t>Demonstrates awareness of opportunistic health promotion</a:t>
            </a:r>
            <a:endParaRPr lang="en-US" sz="1600" dirty="0">
              <a:solidFill>
                <a:srgbClr val="002060"/>
              </a:solidFill>
              <a:ea typeface="+mn-lt"/>
              <a:cs typeface="+mn-lt"/>
            </a:endParaRPr>
          </a:p>
          <a:p>
            <a:r>
              <a:rPr lang="en-US" sz="1600" dirty="0">
                <a:solidFill>
                  <a:srgbClr val="002060"/>
                </a:solidFill>
                <a:cs typeface="Calibri"/>
              </a:rPr>
              <a:t>Gains awareness of safeguarding issues</a:t>
            </a:r>
            <a:endParaRPr lang="en-US" sz="1600" dirty="0">
              <a:solidFill>
                <a:srgbClr val="002060"/>
              </a:solidFill>
              <a:ea typeface="+mn-lt"/>
              <a:cs typeface="+mn-lt"/>
            </a:endParaRPr>
          </a:p>
        </p:txBody>
      </p:sp>
      <p:sp>
        <p:nvSpPr>
          <p:cNvPr id="6" name="TextBox 5">
            <a:extLst>
              <a:ext uri="{FF2B5EF4-FFF2-40B4-BE49-F238E27FC236}">
                <a16:creationId xmlns:a16="http://schemas.microsoft.com/office/drawing/2014/main" id="{B7EE6756-A3BB-4E77-9F1F-6B9EAA6F4618}"/>
              </a:ext>
            </a:extLst>
          </p:cNvPr>
          <p:cNvSpPr txBox="1"/>
          <p:nvPr/>
        </p:nvSpPr>
        <p:spPr>
          <a:xfrm>
            <a:off x="755351" y="5142155"/>
            <a:ext cx="3886201" cy="1421928"/>
          </a:xfrm>
          <a:prstGeom prst="rect">
            <a:avLst/>
          </a:prstGeom>
          <a:solidFill>
            <a:schemeClr val="accent3">
              <a:lumMod val="60000"/>
              <a:lumOff val="4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rgbClr val="002060"/>
                </a:solidFill>
              </a:rPr>
              <a:t>These are some of the suggested skills that the student can focus on, it is not exhaustive</a:t>
            </a:r>
            <a:endParaRPr lang="en-US" sz="2400" dirty="0">
              <a:solidFill>
                <a:srgbClr val="002060"/>
              </a:solidFill>
              <a:ea typeface="+mn-lt"/>
              <a:cs typeface="+mn-lt"/>
            </a:endParaRPr>
          </a:p>
        </p:txBody>
      </p:sp>
    </p:spTree>
    <p:extLst>
      <p:ext uri="{BB962C8B-B14F-4D97-AF65-F5344CB8AC3E}">
        <p14:creationId xmlns:p14="http://schemas.microsoft.com/office/powerpoint/2010/main" val="268449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a:solidFill>
                  <a:srgbClr val="002060"/>
                </a:solidFill>
              </a:rPr>
              <a:t>How </a:t>
            </a:r>
            <a:r>
              <a:rPr lang="en-US" sz="5400">
                <a:solidFill>
                  <a:srgbClr val="002060"/>
                </a:solidFill>
              </a:rPr>
              <a:t>to access PARE</a:t>
            </a:r>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0AA2EE-36B1-4C92-8FA7-4598BFD4F3B9}"/>
              </a:ext>
            </a:extLst>
          </p:cNvPr>
          <p:cNvSpPr txBox="1"/>
          <p:nvPr/>
        </p:nvSpPr>
        <p:spPr>
          <a:xfrm>
            <a:off x="640080" y="2706624"/>
            <a:ext cx="6894576" cy="37869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solidFill>
                  <a:srgbClr val="002060"/>
                </a:solidFill>
              </a:rPr>
              <a:t>An email will be sent to you when your details are first added to the PARE system by an administrator, this email will contain a link which allows you to create your </a:t>
            </a:r>
            <a:r>
              <a:rPr lang="en-US" sz="1700" err="1">
                <a:solidFill>
                  <a:srgbClr val="002060"/>
                </a:solidFill>
              </a:rPr>
              <a:t>OnlinePARE</a:t>
            </a:r>
            <a:r>
              <a:rPr lang="en-US" sz="1700">
                <a:solidFill>
                  <a:srgbClr val="002060"/>
                </a:solidFill>
              </a:rPr>
              <a:t> account. If you do not receive an authentication email, you should contact the PARE helpdesk on</a:t>
            </a:r>
            <a:r>
              <a:rPr lang="en-US" sz="1700"/>
              <a:t> </a:t>
            </a:r>
            <a:r>
              <a:rPr lang="en-US" sz="1700" b="1">
                <a:hlinkClick r:id="rId2">
                  <a:extLst>
                    <a:ext uri="{A12FA001-AC4F-418D-AE19-62706E023703}">
                      <ahyp:hlinkClr xmlns:ahyp="http://schemas.microsoft.com/office/drawing/2018/hyperlinkcolor" val="tx"/>
                    </a:ext>
                  </a:extLst>
                </a:hlinkClick>
              </a:rPr>
              <a:t>info@onlinepare.net</a:t>
            </a:r>
            <a:endParaRPr lang="en-US" sz="1700" b="1">
              <a:cs typeface="Calibri"/>
            </a:endParaRPr>
          </a:p>
          <a:p>
            <a:pPr indent="-228600">
              <a:lnSpc>
                <a:spcPct val="90000"/>
              </a:lnSpc>
              <a:spcAft>
                <a:spcPts val="600"/>
              </a:spcAft>
              <a:buFont typeface="Arial" panose="020B0604020202020204" pitchFamily="34" charset="0"/>
              <a:buChar char="•"/>
            </a:pPr>
            <a:endParaRPr lang="en-US" sz="1700">
              <a:solidFill>
                <a:srgbClr val="002060"/>
              </a:solidFill>
            </a:endParaRPr>
          </a:p>
          <a:p>
            <a:pPr indent="-228600">
              <a:lnSpc>
                <a:spcPct val="90000"/>
              </a:lnSpc>
              <a:spcAft>
                <a:spcPts val="600"/>
              </a:spcAft>
              <a:buFont typeface="Arial" panose="020B0604020202020204" pitchFamily="34" charset="0"/>
              <a:buChar char="•"/>
            </a:pPr>
            <a:r>
              <a:rPr lang="en-US" sz="1700">
                <a:solidFill>
                  <a:srgbClr val="002060"/>
                </a:solidFill>
              </a:rPr>
              <a:t>When you receive your authentication email you will be asked to choose a password.</a:t>
            </a:r>
            <a:endParaRPr lang="en-US">
              <a:cs typeface="Calibri"/>
            </a:endParaRP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solidFill>
                  <a:srgbClr val="002060"/>
                </a:solidFill>
              </a:rPr>
              <a:t>To login use your registered email address as your username and insert the password you chose during initial registration.</a:t>
            </a:r>
            <a:endParaRPr lang="en-US" sz="1700">
              <a:solidFill>
                <a:srgbClr val="002060"/>
              </a:solidFill>
              <a:cs typeface="Calibri"/>
            </a:endParaRPr>
          </a:p>
          <a:p>
            <a:pPr indent="-228600">
              <a:lnSpc>
                <a:spcPct val="90000"/>
              </a:lnSpc>
              <a:spcAft>
                <a:spcPts val="600"/>
              </a:spcAft>
              <a:buFont typeface="Arial" panose="020B0604020202020204" pitchFamily="34" charset="0"/>
              <a:buChar char="•"/>
            </a:pPr>
            <a:endParaRPr lang="en-US" sz="1700">
              <a:solidFill>
                <a:srgbClr val="002060"/>
              </a:solidFill>
              <a:cs typeface="Calibri"/>
            </a:endParaRPr>
          </a:p>
          <a:p>
            <a:pPr indent="-228600">
              <a:lnSpc>
                <a:spcPct val="90000"/>
              </a:lnSpc>
              <a:spcAft>
                <a:spcPts val="600"/>
              </a:spcAft>
              <a:buFont typeface="Arial" panose="020B0604020202020204" pitchFamily="34" charset="0"/>
              <a:buChar char="•"/>
            </a:pPr>
            <a:r>
              <a:rPr lang="en-US" sz="1700">
                <a:solidFill>
                  <a:srgbClr val="002060"/>
                </a:solidFill>
              </a:rPr>
              <a:t>To change your password go to your profile when logged into your account: enter your existing password, choose a new password and confirm.</a:t>
            </a:r>
            <a:endParaRPr lang="en-US" sz="1700">
              <a:solidFill>
                <a:srgbClr val="002060"/>
              </a:solidFill>
              <a:cs typeface="Calibri"/>
            </a:endParaRPr>
          </a:p>
        </p:txBody>
      </p:sp>
      <p:pic>
        <p:nvPicPr>
          <p:cNvPr id="10" name="Picture 10" descr="Graphical user interface, application&#10;&#10;Description automatically generated">
            <a:extLst>
              <a:ext uri="{FF2B5EF4-FFF2-40B4-BE49-F238E27FC236}">
                <a16:creationId xmlns:a16="http://schemas.microsoft.com/office/drawing/2014/main" id="{33AB28D1-2EF3-4749-BCB4-001C0F64812B}"/>
              </a:ext>
            </a:extLst>
          </p:cNvPr>
          <p:cNvPicPr>
            <a:picLocks noChangeAspect="1"/>
          </p:cNvPicPr>
          <p:nvPr/>
        </p:nvPicPr>
        <p:blipFill>
          <a:blip r:embed="rId3"/>
          <a:stretch>
            <a:fillRect/>
          </a:stretch>
        </p:blipFill>
        <p:spPr>
          <a:xfrm>
            <a:off x="7817377" y="3328313"/>
            <a:ext cx="4014216" cy="2372036"/>
          </a:xfrm>
          <a:prstGeom prst="rect">
            <a:avLst/>
          </a:prstGeom>
          <a:ln>
            <a:solidFill>
              <a:srgbClr val="4472C4"/>
            </a:solidFill>
          </a:ln>
        </p:spPr>
      </p:pic>
      <p:pic>
        <p:nvPicPr>
          <p:cNvPr id="9" name="Picture 9" descr="A picture containing text, indoor, screenshot&#10;&#10;Description automatically generated">
            <a:extLst>
              <a:ext uri="{FF2B5EF4-FFF2-40B4-BE49-F238E27FC236}">
                <a16:creationId xmlns:a16="http://schemas.microsoft.com/office/drawing/2014/main" id="{7F106DDA-489D-4B73-A08F-8EC6824162A7}"/>
              </a:ext>
            </a:extLst>
          </p:cNvPr>
          <p:cNvPicPr>
            <a:picLocks noGrp="1" noChangeAspect="1"/>
          </p:cNvPicPr>
          <p:nvPr>
            <p:ph idx="1"/>
          </p:nvPr>
        </p:nvPicPr>
        <p:blipFill>
          <a:blip r:embed="rId4"/>
          <a:stretch>
            <a:fillRect/>
          </a:stretch>
        </p:blipFill>
        <p:spPr>
          <a:xfrm>
            <a:off x="7659401" y="1544570"/>
            <a:ext cx="4169109" cy="759226"/>
          </a:xfrm>
          <a:prstGeom prst="rect">
            <a:avLst/>
          </a:prstGeom>
          <a:ln>
            <a:solidFill>
              <a:srgbClr val="4472C4"/>
            </a:solidFill>
          </a:ln>
        </p:spPr>
      </p:pic>
      <p:sp>
        <p:nvSpPr>
          <p:cNvPr id="5" name="Arrow: Down 4">
            <a:extLst>
              <a:ext uri="{FF2B5EF4-FFF2-40B4-BE49-F238E27FC236}">
                <a16:creationId xmlns:a16="http://schemas.microsoft.com/office/drawing/2014/main" id="{B2B800BA-CE35-4AC9-B5DF-A369F736E3C7}"/>
              </a:ext>
            </a:extLst>
          </p:cNvPr>
          <p:cNvSpPr/>
          <p:nvPr/>
        </p:nvSpPr>
        <p:spPr>
          <a:xfrm>
            <a:off x="9649954" y="2431232"/>
            <a:ext cx="334537" cy="548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E297F0D-A276-4CDB-8A3D-C7BD1CC36B8B}"/>
              </a:ext>
            </a:extLst>
          </p:cNvPr>
          <p:cNvSpPr txBox="1"/>
          <p:nvPr/>
        </p:nvSpPr>
        <p:spPr>
          <a:xfrm>
            <a:off x="1332570" y="5977516"/>
            <a:ext cx="1027027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solidFill>
                <a:srgbClr val="002060"/>
              </a:solidFill>
              <a:latin typeface="Calibri Light"/>
              <a:ea typeface="Open Sans"/>
              <a:cs typeface="Open Sans"/>
            </a:endParaRPr>
          </a:p>
        </p:txBody>
      </p:sp>
    </p:spTree>
    <p:extLst>
      <p:ext uri="{BB962C8B-B14F-4D97-AF65-F5344CB8AC3E}">
        <p14:creationId xmlns:p14="http://schemas.microsoft.com/office/powerpoint/2010/main" val="1159862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A45A5-277C-47FF-AB3C-05BE6BB0CA56}"/>
              </a:ext>
            </a:extLst>
          </p:cNvPr>
          <p:cNvSpPr>
            <a:spLocks noGrp="1"/>
          </p:cNvSpPr>
          <p:nvPr>
            <p:ph type="title"/>
          </p:nvPr>
        </p:nvSpPr>
        <p:spPr>
          <a:xfrm>
            <a:off x="838200" y="668377"/>
            <a:ext cx="10515600" cy="1325563"/>
          </a:xfrm>
        </p:spPr>
        <p:txBody>
          <a:bodyPr vert="horz" lIns="91440" tIns="45720" rIns="91440" bIns="45720" rtlCol="0">
            <a:normAutofit/>
          </a:bodyPr>
          <a:lstStyle/>
          <a:p>
            <a:r>
              <a:rPr lang="en-US" sz="2400">
                <a:solidFill>
                  <a:srgbClr val="002060"/>
                </a:solidFill>
              </a:rPr>
              <a:t>Guidance for placements that cover care of women with pathological conditions in the fields of </a:t>
            </a:r>
            <a:r>
              <a:rPr lang="en-US" sz="2400" b="1" err="1">
                <a:solidFill>
                  <a:srgbClr val="002060"/>
                </a:solidFill>
              </a:rPr>
              <a:t>gynaecology</a:t>
            </a:r>
            <a:r>
              <a:rPr lang="en-US" sz="2400" b="1">
                <a:solidFill>
                  <a:srgbClr val="002060"/>
                </a:solidFill>
              </a:rPr>
              <a:t> and obstetrics</a:t>
            </a:r>
            <a:r>
              <a:rPr lang="en-US" sz="2400">
                <a:solidFill>
                  <a:srgbClr val="002060"/>
                </a:solidFill>
              </a:rPr>
              <a:t> and initiation into care in the field of medicine and surgery - </a:t>
            </a:r>
            <a:r>
              <a:rPr lang="en-US" sz="2400">
                <a:solidFill>
                  <a:srgbClr val="002060"/>
                </a:solidFill>
                <a:ea typeface="+mj-lt"/>
                <a:cs typeface="+mj-lt"/>
              </a:rPr>
              <a:t>range of skills that may be gained by the student:</a:t>
            </a:r>
            <a:endParaRPr lang="en-US" sz="2400">
              <a:solidFill>
                <a:srgbClr val="002060"/>
              </a:solidFill>
              <a:cs typeface="Calibri Light"/>
            </a:endParaRPr>
          </a:p>
        </p:txBody>
      </p:sp>
      <p:sp>
        <p:nvSpPr>
          <p:cNvPr id="3" name="Content Placeholder 2">
            <a:extLst>
              <a:ext uri="{FF2B5EF4-FFF2-40B4-BE49-F238E27FC236}">
                <a16:creationId xmlns:a16="http://schemas.microsoft.com/office/drawing/2014/main" id="{187BAA5C-4BB3-4C9D-A325-22391E9A473E}"/>
              </a:ext>
            </a:extLst>
          </p:cNvPr>
          <p:cNvSpPr>
            <a:spLocks noGrp="1"/>
          </p:cNvSpPr>
          <p:nvPr>
            <p:ph sz="half" idx="1"/>
          </p:nvPr>
        </p:nvSpPr>
        <p:spPr>
          <a:xfrm>
            <a:off x="838200" y="2177456"/>
            <a:ext cx="5079638" cy="4203962"/>
          </a:xfrm>
        </p:spPr>
        <p:txBody>
          <a:bodyPr vert="horz" lIns="91440" tIns="45720" rIns="91440" bIns="45720" rtlCol="0" anchor="t">
            <a:noAutofit/>
          </a:bodyPr>
          <a:lstStyle/>
          <a:p>
            <a:r>
              <a:rPr lang="en-US" sz="1200">
                <a:solidFill>
                  <a:srgbClr val="002060"/>
                </a:solidFill>
                <a:ea typeface="+mn-lt"/>
                <a:cs typeface="+mn-lt"/>
              </a:rPr>
              <a:t>Takes part in admission of patient to a ward</a:t>
            </a:r>
            <a:endParaRPr lang="en-US" sz="1200">
              <a:solidFill>
                <a:srgbClr val="002060"/>
              </a:solidFill>
              <a:cs typeface="Calibri" panose="020F0502020204030204"/>
            </a:endParaRPr>
          </a:p>
          <a:p>
            <a:r>
              <a:rPr lang="en-US" sz="1200">
                <a:solidFill>
                  <a:srgbClr val="002060"/>
                </a:solidFill>
                <a:ea typeface="+mn-lt"/>
                <a:cs typeface="+mn-lt"/>
              </a:rPr>
              <a:t>Participates in assessment, planning and implementation of a care plan for a patient</a:t>
            </a:r>
            <a:endParaRPr lang="en-US" sz="1200">
              <a:solidFill>
                <a:srgbClr val="002060"/>
              </a:solidFill>
              <a:cs typeface="Calibri"/>
            </a:endParaRPr>
          </a:p>
          <a:p>
            <a:r>
              <a:rPr lang="en-US" sz="1200">
                <a:solidFill>
                  <a:srgbClr val="002060"/>
                </a:solidFill>
                <a:ea typeface="+mn-lt"/>
                <a:cs typeface="+mn-lt"/>
              </a:rPr>
              <a:t>Maintains contemporaneous records e.g. care given to patient</a:t>
            </a:r>
            <a:endParaRPr lang="en-US" sz="1200">
              <a:solidFill>
                <a:srgbClr val="002060"/>
              </a:solidFill>
              <a:cs typeface="Calibri"/>
            </a:endParaRPr>
          </a:p>
          <a:p>
            <a:r>
              <a:rPr lang="en-US" sz="1200">
                <a:solidFill>
                  <a:srgbClr val="002060"/>
                </a:solidFill>
                <a:ea typeface="+mn-lt"/>
                <a:cs typeface="+mn-lt"/>
              </a:rPr>
              <a:t>Participates in the undertaking of vital signs and observations</a:t>
            </a:r>
            <a:endParaRPr lang="en-US" sz="1200">
              <a:solidFill>
                <a:srgbClr val="002060"/>
              </a:solidFill>
              <a:cs typeface="Calibri"/>
            </a:endParaRPr>
          </a:p>
          <a:p>
            <a:r>
              <a:rPr lang="en-US" sz="1200">
                <a:solidFill>
                  <a:srgbClr val="002060"/>
                </a:solidFill>
                <a:ea typeface="+mn-lt"/>
                <a:cs typeface="+mn-lt"/>
              </a:rPr>
              <a:t>Observes risk assessment of patients using appropriate tools. e.g. Maelor score &amp; BMI</a:t>
            </a:r>
            <a:endParaRPr lang="en-US" sz="1200">
              <a:solidFill>
                <a:srgbClr val="002060"/>
              </a:solidFill>
              <a:cs typeface="Calibri"/>
            </a:endParaRPr>
          </a:p>
          <a:p>
            <a:r>
              <a:rPr lang="en-US" sz="1200">
                <a:solidFill>
                  <a:srgbClr val="002060"/>
                </a:solidFill>
                <a:ea typeface="+mn-lt"/>
                <a:cs typeface="+mn-lt"/>
              </a:rPr>
              <a:t>Understand the importance of the identified risk</a:t>
            </a:r>
            <a:endParaRPr lang="en-US" sz="1200">
              <a:solidFill>
                <a:srgbClr val="002060"/>
              </a:solidFill>
              <a:cs typeface="Calibri"/>
            </a:endParaRPr>
          </a:p>
          <a:p>
            <a:r>
              <a:rPr lang="en-US" sz="1200">
                <a:solidFill>
                  <a:srgbClr val="002060"/>
                </a:solidFill>
                <a:ea typeface="+mn-lt"/>
                <a:cs typeface="+mn-lt"/>
              </a:rPr>
              <a:t>Participates in the assessment of tissue viability</a:t>
            </a:r>
            <a:endParaRPr lang="en-US" sz="1200">
              <a:solidFill>
                <a:srgbClr val="002060"/>
              </a:solidFill>
              <a:cs typeface="Calibri"/>
            </a:endParaRPr>
          </a:p>
          <a:p>
            <a:r>
              <a:rPr lang="en-US" sz="1200">
                <a:solidFill>
                  <a:srgbClr val="002060"/>
                </a:solidFill>
                <a:ea typeface="+mn-lt"/>
                <a:cs typeface="+mn-lt"/>
              </a:rPr>
              <a:t>Demonstrates principles of infection control e.g. universal precautions</a:t>
            </a:r>
            <a:endParaRPr lang="en-US" sz="1200">
              <a:solidFill>
                <a:srgbClr val="002060"/>
              </a:solidFill>
              <a:cs typeface="Calibri"/>
            </a:endParaRPr>
          </a:p>
          <a:p>
            <a:r>
              <a:rPr lang="en-US" sz="1200">
                <a:solidFill>
                  <a:srgbClr val="002060"/>
                </a:solidFill>
                <a:ea typeface="+mn-lt"/>
                <a:cs typeface="+mn-lt"/>
              </a:rPr>
              <a:t>Observes/participates in care for patients with infectious diseases e.g. barrier nursing</a:t>
            </a:r>
            <a:endParaRPr lang="en-US" sz="1200">
              <a:solidFill>
                <a:srgbClr val="002060"/>
              </a:solidFill>
              <a:cs typeface="Calibri"/>
            </a:endParaRPr>
          </a:p>
          <a:p>
            <a:r>
              <a:rPr lang="en-US" sz="1200">
                <a:solidFill>
                  <a:srgbClr val="002060"/>
                </a:solidFill>
                <a:ea typeface="+mn-lt"/>
                <a:cs typeface="+mn-lt"/>
              </a:rPr>
              <a:t>Participates in catheter care e.g. removal of indwelling urinary catheter</a:t>
            </a:r>
            <a:endParaRPr lang="en-US" sz="1200">
              <a:solidFill>
                <a:srgbClr val="002060"/>
              </a:solidFill>
              <a:cs typeface="Calibri"/>
            </a:endParaRPr>
          </a:p>
          <a:p>
            <a:r>
              <a:rPr lang="en-US" sz="1200">
                <a:solidFill>
                  <a:srgbClr val="002060"/>
                </a:solidFill>
                <a:ea typeface="+mn-lt"/>
                <a:cs typeface="+mn-lt"/>
              </a:rPr>
              <a:t>Observes / obtains samples or swabs relevant to patient care or treatment</a:t>
            </a:r>
            <a:endParaRPr lang="en-US" sz="1200">
              <a:solidFill>
                <a:srgbClr val="002060"/>
              </a:solidFill>
              <a:cs typeface="Calibri"/>
            </a:endParaRPr>
          </a:p>
          <a:p>
            <a:r>
              <a:rPr lang="en-US" sz="1200">
                <a:solidFill>
                  <a:srgbClr val="002060"/>
                </a:solidFill>
                <a:ea typeface="+mn-lt"/>
                <a:cs typeface="+mn-lt"/>
              </a:rPr>
              <a:t>Participates in wound care management</a:t>
            </a:r>
            <a:endParaRPr lang="en-US" sz="1200">
              <a:solidFill>
                <a:srgbClr val="002060"/>
              </a:solidFill>
              <a:cs typeface="Calibri" panose="020F0502020204030204"/>
            </a:endParaRPr>
          </a:p>
          <a:p>
            <a:r>
              <a:rPr lang="en-US" sz="1200">
                <a:solidFill>
                  <a:srgbClr val="002060"/>
                </a:solidFill>
                <a:ea typeface="+mn-lt"/>
                <a:cs typeface="+mn-lt"/>
              </a:rPr>
              <a:t>Participates in pre- and post-operative care </a:t>
            </a:r>
            <a:endParaRPr lang="en-US" sz="1200">
              <a:solidFill>
                <a:srgbClr val="002060"/>
              </a:solidFill>
              <a:cs typeface="Calibri"/>
            </a:endParaRPr>
          </a:p>
          <a:p>
            <a:endParaRPr lang="en-US" sz="1200">
              <a:cs typeface="Calibri"/>
            </a:endParaRPr>
          </a:p>
          <a:p>
            <a:endParaRPr lang="en-US" sz="1000">
              <a:cs typeface="Calibri"/>
            </a:endParaRPr>
          </a:p>
        </p:txBody>
      </p:sp>
      <p:sp>
        <p:nvSpPr>
          <p:cNvPr id="4" name="Content Placeholder 3">
            <a:extLst>
              <a:ext uri="{FF2B5EF4-FFF2-40B4-BE49-F238E27FC236}">
                <a16:creationId xmlns:a16="http://schemas.microsoft.com/office/drawing/2014/main" id="{48401797-E41B-4085-AD43-7ED80F17A005}"/>
              </a:ext>
            </a:extLst>
          </p:cNvPr>
          <p:cNvSpPr>
            <a:spLocks noGrp="1"/>
          </p:cNvSpPr>
          <p:nvPr>
            <p:ph sz="half" idx="2"/>
          </p:nvPr>
        </p:nvSpPr>
        <p:spPr>
          <a:xfrm>
            <a:off x="6256020" y="2177456"/>
            <a:ext cx="5097780" cy="3795748"/>
          </a:xfrm>
        </p:spPr>
        <p:txBody>
          <a:bodyPr vert="horz" lIns="91440" tIns="45720" rIns="91440" bIns="45720" rtlCol="0" anchor="t">
            <a:normAutofit/>
          </a:bodyPr>
          <a:lstStyle/>
          <a:p>
            <a:r>
              <a:rPr lang="en-US" sz="1200">
                <a:solidFill>
                  <a:srgbClr val="002060"/>
                </a:solidFill>
                <a:cs typeface="Calibri"/>
              </a:rPr>
              <a:t>Assists with fluid management of patients, including accurate fluid balance</a:t>
            </a:r>
            <a:endParaRPr lang="en-US" sz="1200">
              <a:solidFill>
                <a:srgbClr val="002060"/>
              </a:solidFill>
              <a:ea typeface="+mn-lt"/>
              <a:cs typeface="+mn-lt"/>
            </a:endParaRPr>
          </a:p>
          <a:p>
            <a:r>
              <a:rPr lang="en-US" sz="1200">
                <a:solidFill>
                  <a:srgbClr val="002060"/>
                </a:solidFill>
                <a:cs typeface="Calibri"/>
              </a:rPr>
              <a:t>Follows the care of a patient before, during and after a surgical procedure</a:t>
            </a:r>
            <a:endParaRPr lang="en-US" sz="1200">
              <a:solidFill>
                <a:srgbClr val="002060"/>
              </a:solidFill>
              <a:ea typeface="+mn-lt"/>
              <a:cs typeface="+mn-lt"/>
            </a:endParaRPr>
          </a:p>
          <a:p>
            <a:r>
              <a:rPr lang="en-US" sz="1200">
                <a:solidFill>
                  <a:srgbClr val="002060"/>
                </a:solidFill>
                <a:cs typeface="Calibri"/>
              </a:rPr>
              <a:t>Assists in the provision of pain relief</a:t>
            </a:r>
            <a:endParaRPr lang="en-US" sz="1200">
              <a:solidFill>
                <a:srgbClr val="002060"/>
              </a:solidFill>
              <a:ea typeface="+mn-lt"/>
              <a:cs typeface="+mn-lt"/>
            </a:endParaRPr>
          </a:p>
          <a:p>
            <a:r>
              <a:rPr lang="en-US" sz="1200">
                <a:solidFill>
                  <a:srgbClr val="002060"/>
                </a:solidFill>
                <a:cs typeface="Calibri"/>
              </a:rPr>
              <a:t>Participates in the assessment of risk associated with surgery </a:t>
            </a:r>
            <a:r>
              <a:rPr lang="en-US" sz="1200" err="1">
                <a:solidFill>
                  <a:srgbClr val="002060"/>
                </a:solidFill>
                <a:cs typeface="Calibri"/>
              </a:rPr>
              <a:t>eg.</a:t>
            </a:r>
            <a:r>
              <a:rPr lang="en-US" sz="1200">
                <a:solidFill>
                  <a:srgbClr val="002060"/>
                </a:solidFill>
                <a:cs typeface="Calibri"/>
              </a:rPr>
              <a:t> VTE, infection, </a:t>
            </a:r>
            <a:r>
              <a:rPr lang="en-US" sz="1200" err="1">
                <a:solidFill>
                  <a:srgbClr val="002060"/>
                </a:solidFill>
                <a:cs typeface="Calibri"/>
              </a:rPr>
              <a:t>haemorrhage</a:t>
            </a:r>
            <a:endParaRPr lang="en-US" sz="1200">
              <a:solidFill>
                <a:srgbClr val="002060"/>
              </a:solidFill>
              <a:ea typeface="+mn-lt"/>
              <a:cs typeface="+mn-lt"/>
            </a:endParaRPr>
          </a:p>
          <a:p>
            <a:r>
              <a:rPr lang="en-US" sz="1200">
                <a:solidFill>
                  <a:srgbClr val="002060"/>
                </a:solidFill>
                <a:cs typeface="Calibri"/>
              </a:rPr>
              <a:t>Demonstrates correct moving and handling techniques</a:t>
            </a:r>
            <a:endParaRPr lang="en-US" sz="1200">
              <a:solidFill>
                <a:srgbClr val="002060"/>
              </a:solidFill>
              <a:ea typeface="+mn-lt"/>
              <a:cs typeface="+mn-lt"/>
            </a:endParaRPr>
          </a:p>
          <a:p>
            <a:r>
              <a:rPr lang="en-US" sz="1200">
                <a:solidFill>
                  <a:srgbClr val="002060"/>
                </a:solidFill>
                <a:cs typeface="Calibri"/>
              </a:rPr>
              <a:t>Demonstrates safe handling and disposal of sharps</a:t>
            </a:r>
            <a:endParaRPr lang="en-US" sz="1200">
              <a:solidFill>
                <a:srgbClr val="002060"/>
              </a:solidFill>
              <a:ea typeface="+mn-lt"/>
              <a:cs typeface="+mn-lt"/>
            </a:endParaRPr>
          </a:p>
          <a:p>
            <a:r>
              <a:rPr lang="en-US" sz="1200">
                <a:solidFill>
                  <a:srgbClr val="002060"/>
                </a:solidFill>
                <a:cs typeface="Calibri"/>
              </a:rPr>
              <a:t>Participates in medicines management</a:t>
            </a:r>
            <a:endParaRPr lang="en-US" sz="1200">
              <a:solidFill>
                <a:srgbClr val="002060"/>
              </a:solidFill>
              <a:ea typeface="+mn-lt"/>
              <a:cs typeface="+mn-lt"/>
            </a:endParaRPr>
          </a:p>
          <a:p>
            <a:r>
              <a:rPr lang="en-US" sz="1200">
                <a:solidFill>
                  <a:srgbClr val="002060"/>
                </a:solidFill>
                <a:cs typeface="Calibri"/>
              </a:rPr>
              <a:t>Participates in the care of patients at the end of life and last offices</a:t>
            </a:r>
            <a:endParaRPr lang="en-US" sz="1200">
              <a:solidFill>
                <a:srgbClr val="002060"/>
              </a:solidFill>
              <a:ea typeface="+mn-lt"/>
              <a:cs typeface="+mn-lt"/>
            </a:endParaRPr>
          </a:p>
          <a:p>
            <a:r>
              <a:rPr lang="en-US" sz="1200">
                <a:solidFill>
                  <a:srgbClr val="002060"/>
                </a:solidFill>
                <a:cs typeface="Calibri"/>
              </a:rPr>
              <a:t>Demonstrates awareness of opportunistic health promotion</a:t>
            </a:r>
            <a:endParaRPr lang="en-US" sz="1200">
              <a:solidFill>
                <a:srgbClr val="002060"/>
              </a:solidFill>
              <a:ea typeface="+mn-lt"/>
              <a:cs typeface="+mn-lt"/>
            </a:endParaRPr>
          </a:p>
          <a:p>
            <a:r>
              <a:rPr lang="en-US" sz="1200">
                <a:solidFill>
                  <a:srgbClr val="002060"/>
                </a:solidFill>
                <a:cs typeface="Calibri"/>
              </a:rPr>
              <a:t>Awareness of safeguarding issues</a:t>
            </a:r>
            <a:endParaRPr lang="en-US" sz="1200">
              <a:solidFill>
                <a:srgbClr val="002060"/>
              </a:solidFill>
              <a:ea typeface="+mn-lt"/>
              <a:cs typeface="+mn-lt"/>
            </a:endParaRPr>
          </a:p>
          <a:p>
            <a:r>
              <a:rPr lang="en-US" sz="1200">
                <a:solidFill>
                  <a:srgbClr val="002060"/>
                </a:solidFill>
                <a:cs typeface="Calibri"/>
              </a:rPr>
              <a:t>Undertakes a ward round, identifying the roles of the multi-professional team involved in care</a:t>
            </a:r>
          </a:p>
        </p:txBody>
      </p:sp>
      <p:sp>
        <p:nvSpPr>
          <p:cNvPr id="7" name="TextBox 6">
            <a:extLst>
              <a:ext uri="{FF2B5EF4-FFF2-40B4-BE49-F238E27FC236}">
                <a16:creationId xmlns:a16="http://schemas.microsoft.com/office/drawing/2014/main" id="{CC4B8F51-9FD1-4219-A0B0-32184CFF671A}"/>
              </a:ext>
            </a:extLst>
          </p:cNvPr>
          <p:cNvSpPr txBox="1"/>
          <p:nvPr/>
        </p:nvSpPr>
        <p:spPr>
          <a:xfrm>
            <a:off x="5914697" y="5649044"/>
            <a:ext cx="5850345" cy="7571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a:solidFill>
                  <a:srgbClr val="002060"/>
                </a:solidFill>
              </a:rPr>
              <a:t>These are some of the suggested skills that the student can focus on, it is not exhaustive. </a:t>
            </a:r>
            <a:endParaRPr lang="en-US" sz="2400">
              <a:solidFill>
                <a:srgbClr val="002060"/>
              </a:solidFill>
              <a:ea typeface="+mn-lt"/>
              <a:cs typeface="+mn-lt"/>
            </a:endParaRPr>
          </a:p>
        </p:txBody>
      </p:sp>
    </p:spTree>
    <p:extLst>
      <p:ext uri="{BB962C8B-B14F-4D97-AF65-F5344CB8AC3E}">
        <p14:creationId xmlns:p14="http://schemas.microsoft.com/office/powerpoint/2010/main" val="591181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2AA3AE-DAF1-4F21-8285-CFFDC24F207A}"/>
              </a:ext>
            </a:extLst>
          </p:cNvPr>
          <p:cNvSpPr>
            <a:spLocks noGrp="1"/>
          </p:cNvSpPr>
          <p:nvPr>
            <p:ph type="title"/>
          </p:nvPr>
        </p:nvSpPr>
        <p:spPr>
          <a:xfrm>
            <a:off x="-453" y="-1188"/>
            <a:ext cx="8039475" cy="1239019"/>
          </a:xfrm>
        </p:spPr>
        <p:txBody>
          <a:bodyPr vert="horz" lIns="91440" tIns="45720" rIns="91440" bIns="45720" rtlCol="0" anchor="b">
            <a:normAutofit/>
          </a:bodyPr>
          <a:lstStyle/>
          <a:p>
            <a:r>
              <a:rPr lang="en-US" sz="4000" kern="1200" dirty="0">
                <a:solidFill>
                  <a:srgbClr val="002060"/>
                </a:solidFill>
                <a:latin typeface="+mj-lt"/>
                <a:ea typeface="+mj-ea"/>
                <a:cs typeface="+mj-cs"/>
              </a:rPr>
              <a:t>Management of timesheet and hours</a:t>
            </a:r>
            <a:endParaRPr lang="en-US" sz="4000" kern="1200" dirty="0">
              <a:solidFill>
                <a:srgbClr val="002060"/>
              </a:solidFill>
              <a:latin typeface="+mj-lt"/>
              <a:cs typeface="Calibri Light"/>
            </a:endParaRPr>
          </a:p>
        </p:txBody>
      </p:sp>
      <p:sp>
        <p:nvSpPr>
          <p:cNvPr id="3" name="Content Placeholder 2">
            <a:extLst>
              <a:ext uri="{FF2B5EF4-FFF2-40B4-BE49-F238E27FC236}">
                <a16:creationId xmlns:a16="http://schemas.microsoft.com/office/drawing/2014/main" id="{D0FF0433-1A50-4628-BD0E-E06E1DA21609}"/>
              </a:ext>
            </a:extLst>
          </p:cNvPr>
          <p:cNvSpPr>
            <a:spLocks noGrp="1"/>
          </p:cNvSpPr>
          <p:nvPr>
            <p:ph sz="half" idx="1"/>
          </p:nvPr>
        </p:nvSpPr>
        <p:spPr>
          <a:xfrm>
            <a:off x="224773" y="1451619"/>
            <a:ext cx="6939829" cy="4949432"/>
          </a:xfrm>
        </p:spPr>
        <p:txBody>
          <a:bodyPr vert="horz" lIns="91440" tIns="45720" rIns="91440" bIns="45720" rtlCol="0" anchor="t">
            <a:noAutofit/>
          </a:bodyPr>
          <a:lstStyle/>
          <a:p>
            <a:pPr marL="0"/>
            <a:r>
              <a:rPr lang="en-US" sz="1600" dirty="0">
                <a:solidFill>
                  <a:srgbClr val="002060"/>
                </a:solidFill>
              </a:rPr>
              <a:t>As the requirement for reflection is built into the BSc (Hons)  Midwifery Programme and your </a:t>
            </a:r>
            <a:r>
              <a:rPr lang="en-US" sz="1600" b="1" dirty="0">
                <a:solidFill>
                  <a:srgbClr val="002060"/>
                </a:solidFill>
              </a:rPr>
              <a:t>MORA</a:t>
            </a:r>
            <a:r>
              <a:rPr lang="en-US" sz="1600" dirty="0">
                <a:solidFill>
                  <a:srgbClr val="002060"/>
                </a:solidFill>
              </a:rPr>
              <a:t> practice document, your reflective time is counted as part of your practice hours</a:t>
            </a:r>
            <a:endParaRPr lang="en-US" sz="1600" dirty="0">
              <a:solidFill>
                <a:srgbClr val="002060"/>
              </a:solidFill>
              <a:cs typeface="Calibri"/>
            </a:endParaRPr>
          </a:p>
          <a:p>
            <a:pPr marL="0"/>
            <a:endParaRPr lang="en-US" sz="1600" dirty="0">
              <a:solidFill>
                <a:srgbClr val="002060"/>
              </a:solidFill>
              <a:cs typeface="Calibri"/>
            </a:endParaRPr>
          </a:p>
          <a:p>
            <a:pPr marL="0"/>
            <a:r>
              <a:rPr lang="en-US" sz="1600" dirty="0">
                <a:solidFill>
                  <a:srgbClr val="002060"/>
                </a:solidFill>
              </a:rPr>
              <a:t>For every 37.5 hours you do in practice, you will be awarded a further 2.5 hours, making your working week total 40 hours:</a:t>
            </a:r>
            <a:endParaRPr lang="en-US" sz="1600" dirty="0">
              <a:solidFill>
                <a:srgbClr val="002060"/>
              </a:solidFill>
              <a:cs typeface="Calibri"/>
            </a:endParaRPr>
          </a:p>
          <a:p>
            <a:pPr lvl="1"/>
            <a:r>
              <a:rPr lang="en-US" sz="1600" dirty="0">
                <a:solidFill>
                  <a:srgbClr val="002060"/>
                </a:solidFill>
              </a:rPr>
              <a:t>This takes in to account the preparation time required for your practice assessments </a:t>
            </a:r>
            <a:endParaRPr lang="en-US" sz="1600" dirty="0">
              <a:solidFill>
                <a:srgbClr val="002060"/>
              </a:solidFill>
              <a:cs typeface="Calibri"/>
            </a:endParaRPr>
          </a:p>
          <a:p>
            <a:pPr lvl="1"/>
            <a:r>
              <a:rPr lang="en-US" sz="1600" dirty="0">
                <a:solidFill>
                  <a:srgbClr val="002060"/>
                </a:solidFill>
              </a:rPr>
              <a:t>planning your proficiencies</a:t>
            </a:r>
            <a:endParaRPr lang="en-US" sz="1600" dirty="0">
              <a:solidFill>
                <a:srgbClr val="002060"/>
              </a:solidFill>
              <a:cs typeface="Calibri"/>
            </a:endParaRPr>
          </a:p>
          <a:p>
            <a:pPr lvl="1"/>
            <a:r>
              <a:rPr lang="en-US" sz="1600" dirty="0">
                <a:solidFill>
                  <a:srgbClr val="002060"/>
                </a:solidFill>
              </a:rPr>
              <a:t>spending time doing reflections</a:t>
            </a:r>
            <a:endParaRPr lang="en-US" sz="1600" dirty="0">
              <a:solidFill>
                <a:srgbClr val="002060"/>
              </a:solidFill>
              <a:cs typeface="Calibri"/>
            </a:endParaRPr>
          </a:p>
          <a:p>
            <a:pPr lvl="1"/>
            <a:r>
              <a:rPr lang="en-US" sz="1600" dirty="0">
                <a:solidFill>
                  <a:srgbClr val="002060"/>
                </a:solidFill>
              </a:rPr>
              <a:t>and spend time discussing your proficiencies with staff.</a:t>
            </a:r>
            <a:endParaRPr lang="en-US" sz="1600" dirty="0">
              <a:solidFill>
                <a:srgbClr val="002060"/>
              </a:solidFill>
              <a:cs typeface="Calibri"/>
            </a:endParaRPr>
          </a:p>
          <a:p>
            <a:endParaRPr lang="en-US" sz="1600" dirty="0">
              <a:solidFill>
                <a:srgbClr val="002060"/>
              </a:solidFill>
              <a:cs typeface="Calibri"/>
            </a:endParaRPr>
          </a:p>
          <a:p>
            <a:pPr marL="0"/>
            <a:r>
              <a:rPr lang="en-US" sz="1600" dirty="0">
                <a:solidFill>
                  <a:srgbClr val="002060"/>
                </a:solidFill>
              </a:rPr>
              <a:t>You are </a:t>
            </a:r>
            <a:r>
              <a:rPr lang="en-US" sz="1600" b="1" dirty="0">
                <a:solidFill>
                  <a:srgbClr val="002060"/>
                </a:solidFill>
              </a:rPr>
              <a:t>automatically credited</a:t>
            </a:r>
            <a:r>
              <a:rPr lang="en-US" sz="1600" dirty="0">
                <a:solidFill>
                  <a:srgbClr val="002060"/>
                </a:solidFill>
              </a:rPr>
              <a:t> this time by PLSU each year, so you do not need to do anything to your timesheet.  You should still</a:t>
            </a:r>
            <a:r>
              <a:rPr lang="en-US" sz="1600" b="1" dirty="0">
                <a:solidFill>
                  <a:srgbClr val="002060"/>
                </a:solidFill>
              </a:rPr>
              <a:t> complete 37.5 hours in practice</a:t>
            </a:r>
            <a:r>
              <a:rPr lang="en-US" sz="1600" dirty="0">
                <a:solidFill>
                  <a:srgbClr val="002060"/>
                </a:solidFill>
              </a:rPr>
              <a:t>.</a:t>
            </a:r>
            <a:endParaRPr lang="en-US" sz="1600" dirty="0">
              <a:solidFill>
                <a:srgbClr val="002060"/>
              </a:solidFill>
              <a:cs typeface="Calibri"/>
            </a:endParaRPr>
          </a:p>
          <a:p>
            <a:pPr marL="0"/>
            <a:r>
              <a:rPr lang="en-US" sz="1600" dirty="0">
                <a:solidFill>
                  <a:srgbClr val="002060"/>
                </a:solidFill>
                <a:cs typeface="Calibri"/>
              </a:rPr>
              <a:t>Students' need to ensure that they get their PARE timesheets signed daily when on shift by the PS and/or PA.</a:t>
            </a:r>
          </a:p>
          <a:p>
            <a:pPr marL="0"/>
            <a:r>
              <a:rPr lang="en-US" sz="1600" dirty="0">
                <a:solidFill>
                  <a:srgbClr val="002060"/>
                </a:solidFill>
                <a:cs typeface="Calibri"/>
              </a:rPr>
              <a:t>Students can only </a:t>
            </a:r>
            <a:r>
              <a:rPr lang="en-US" sz="1600" b="1" dirty="0">
                <a:solidFill>
                  <a:srgbClr val="002060"/>
                </a:solidFill>
                <a:cs typeface="Calibri"/>
              </a:rPr>
              <a:t>work a maximum of 48 hours per week </a:t>
            </a:r>
            <a:r>
              <a:rPr lang="en-US" sz="1600" dirty="0">
                <a:solidFill>
                  <a:srgbClr val="002060"/>
                </a:solidFill>
                <a:cs typeface="Calibri"/>
              </a:rPr>
              <a:t>when in theory or practice.</a:t>
            </a:r>
          </a:p>
          <a:p>
            <a:endParaRPr lang="en-US" sz="1100" dirty="0">
              <a:cs typeface="Calibri" panose="020F0502020204030204"/>
            </a:endParaRPr>
          </a:p>
        </p:txBody>
      </p:sp>
      <p:sp>
        <p:nvSpPr>
          <p:cNvPr id="7"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9070026" y="326078"/>
            <a:ext cx="2249619" cy="1329043"/>
          </a:xfrm>
          <a:prstGeom prst="rect">
            <a:avLst/>
          </a:prstGeom>
        </p:spPr>
      </p:pic>
      <p:pic>
        <p:nvPicPr>
          <p:cNvPr id="9" name="Picture 8"/>
          <p:cNvPicPr>
            <a:picLocks noChangeAspect="1"/>
          </p:cNvPicPr>
          <p:nvPr/>
        </p:nvPicPr>
        <p:blipFill>
          <a:blip r:embed="rId3"/>
          <a:stretch>
            <a:fillRect/>
          </a:stretch>
        </p:blipFill>
        <p:spPr>
          <a:xfrm>
            <a:off x="9164273" y="2307278"/>
            <a:ext cx="2155371" cy="1441818"/>
          </a:xfrm>
          <a:prstGeom prst="rect">
            <a:avLst/>
          </a:prstGeom>
        </p:spPr>
      </p:pic>
    </p:spTree>
    <p:extLst>
      <p:ext uri="{BB962C8B-B14F-4D97-AF65-F5344CB8AC3E}">
        <p14:creationId xmlns:p14="http://schemas.microsoft.com/office/powerpoint/2010/main" val="2859754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9" name="Rectangle 18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922F7-63B5-4BFB-B9CA-8F80F589EACB}"/>
              </a:ext>
            </a:extLst>
          </p:cNvPr>
          <p:cNvSpPr>
            <a:spLocks noGrp="1"/>
          </p:cNvSpPr>
          <p:nvPr>
            <p:ph type="title"/>
          </p:nvPr>
        </p:nvSpPr>
        <p:spPr>
          <a:xfrm>
            <a:off x="612648" y="365125"/>
            <a:ext cx="6986015" cy="1776484"/>
          </a:xfrm>
        </p:spPr>
        <p:txBody>
          <a:bodyPr anchor="b">
            <a:normAutofit/>
          </a:bodyPr>
          <a:lstStyle/>
          <a:p>
            <a:r>
              <a:rPr lang="en-US" sz="3800" b="1">
                <a:solidFill>
                  <a:srgbClr val="002060"/>
                </a:solidFill>
                <a:cs typeface="Calibri Light"/>
              </a:rPr>
              <a:t>How</a:t>
            </a:r>
            <a:r>
              <a:rPr lang="en-US" sz="3800">
                <a:solidFill>
                  <a:srgbClr val="002060"/>
                </a:solidFill>
                <a:cs typeface="Calibri Light"/>
              </a:rPr>
              <a:t> to find a students' total hours of clinical practice on PARE </a:t>
            </a:r>
            <a:r>
              <a:rPr lang="en-US" sz="2000">
                <a:solidFill>
                  <a:srgbClr val="002060"/>
                </a:solidFill>
                <a:cs typeface="Calibri Light"/>
              </a:rPr>
              <a:t>(AA only)</a:t>
            </a:r>
          </a:p>
        </p:txBody>
      </p:sp>
      <p:pic>
        <p:nvPicPr>
          <p:cNvPr id="548" name="Picture 548" descr="Graphical user interface, text, application, email&#10;&#10;Description automatically generated">
            <a:extLst>
              <a:ext uri="{FF2B5EF4-FFF2-40B4-BE49-F238E27FC236}">
                <a16:creationId xmlns:a16="http://schemas.microsoft.com/office/drawing/2014/main" id="{1BC87469-9217-4553-A373-34E2162A2622}"/>
              </a:ext>
            </a:extLst>
          </p:cNvPr>
          <p:cNvPicPr>
            <a:picLocks noChangeAspect="1"/>
          </p:cNvPicPr>
          <p:nvPr/>
        </p:nvPicPr>
        <p:blipFill>
          <a:blip r:embed="rId2"/>
          <a:stretch>
            <a:fillRect/>
          </a:stretch>
        </p:blipFill>
        <p:spPr>
          <a:xfrm>
            <a:off x="8381425" y="2968215"/>
            <a:ext cx="3532036" cy="918329"/>
          </a:xfrm>
          <a:prstGeom prst="rect">
            <a:avLst/>
          </a:prstGeom>
          <a:ln>
            <a:solidFill>
              <a:srgbClr val="002060"/>
            </a:solidFill>
          </a:ln>
        </p:spPr>
      </p:pic>
      <p:sp>
        <p:nvSpPr>
          <p:cNvPr id="630"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6" name="Picture 626" descr="Graphical user interface, text, application, email&#10;&#10;Description automatically generated">
            <a:extLst>
              <a:ext uri="{FF2B5EF4-FFF2-40B4-BE49-F238E27FC236}">
                <a16:creationId xmlns:a16="http://schemas.microsoft.com/office/drawing/2014/main" id="{7B616736-BAF1-4EC8-9943-1805D3CEAD8E}"/>
              </a:ext>
            </a:extLst>
          </p:cNvPr>
          <p:cNvPicPr>
            <a:picLocks noChangeAspect="1"/>
          </p:cNvPicPr>
          <p:nvPr/>
        </p:nvPicPr>
        <p:blipFill>
          <a:blip r:embed="rId3"/>
          <a:stretch>
            <a:fillRect/>
          </a:stretch>
        </p:blipFill>
        <p:spPr>
          <a:xfrm>
            <a:off x="8381136" y="4698523"/>
            <a:ext cx="3530309" cy="1756329"/>
          </a:xfrm>
          <a:prstGeom prst="rect">
            <a:avLst/>
          </a:prstGeom>
          <a:ln>
            <a:solidFill>
              <a:srgbClr val="002060"/>
            </a:solidFill>
          </a:ln>
        </p:spPr>
      </p:pic>
      <p:pic>
        <p:nvPicPr>
          <p:cNvPr id="541" name="Picture 541" descr="Graphical user interface, text, application, email&#10;&#10;Description automatically generated">
            <a:extLst>
              <a:ext uri="{FF2B5EF4-FFF2-40B4-BE49-F238E27FC236}">
                <a16:creationId xmlns:a16="http://schemas.microsoft.com/office/drawing/2014/main" id="{0444B5A0-7191-4088-B2C8-4FE8EAD93319}"/>
              </a:ext>
            </a:extLst>
          </p:cNvPr>
          <p:cNvPicPr>
            <a:picLocks noChangeAspect="1"/>
          </p:cNvPicPr>
          <p:nvPr/>
        </p:nvPicPr>
        <p:blipFill>
          <a:blip r:embed="rId4"/>
          <a:stretch>
            <a:fillRect/>
          </a:stretch>
        </p:blipFill>
        <p:spPr>
          <a:xfrm>
            <a:off x="8381136" y="718215"/>
            <a:ext cx="3530309" cy="1420949"/>
          </a:xfrm>
          <a:prstGeom prst="rect">
            <a:avLst/>
          </a:prstGeom>
          <a:ln>
            <a:solidFill>
              <a:srgbClr val="002060"/>
            </a:solidFill>
          </a:ln>
        </p:spPr>
      </p:pic>
      <p:graphicFrame>
        <p:nvGraphicFramePr>
          <p:cNvPr id="631" name="Diagram 4">
            <a:extLst>
              <a:ext uri="{FF2B5EF4-FFF2-40B4-BE49-F238E27FC236}">
                <a16:creationId xmlns:a16="http://schemas.microsoft.com/office/drawing/2014/main" id="{D38E317C-69B2-4131-A5FB-DECFAA70259F}"/>
              </a:ext>
            </a:extLst>
          </p:cNvPr>
          <p:cNvGraphicFramePr/>
          <p:nvPr>
            <p:extLst>
              <p:ext uri="{D42A27DB-BD31-4B8C-83A1-F6EECF244321}">
                <p14:modId xmlns:p14="http://schemas.microsoft.com/office/powerpoint/2010/main" val="3527226380"/>
              </p:ext>
            </p:extLst>
          </p:nvPr>
        </p:nvGraphicFramePr>
        <p:xfrm>
          <a:off x="612648" y="2504819"/>
          <a:ext cx="6986016" cy="3672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01" name="Arrow: Down 700">
            <a:extLst>
              <a:ext uri="{FF2B5EF4-FFF2-40B4-BE49-F238E27FC236}">
                <a16:creationId xmlns:a16="http://schemas.microsoft.com/office/drawing/2014/main" id="{194C286B-1A9B-4958-91DE-C2416D06E789}"/>
              </a:ext>
            </a:extLst>
          </p:cNvPr>
          <p:cNvSpPr/>
          <p:nvPr/>
        </p:nvSpPr>
        <p:spPr>
          <a:xfrm>
            <a:off x="10146902" y="2214965"/>
            <a:ext cx="325244" cy="69695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Arrow: Down 701">
            <a:extLst>
              <a:ext uri="{FF2B5EF4-FFF2-40B4-BE49-F238E27FC236}">
                <a16:creationId xmlns:a16="http://schemas.microsoft.com/office/drawing/2014/main" id="{A7AEA0B5-88A7-44CB-BCB4-359B013A54C6}"/>
              </a:ext>
            </a:extLst>
          </p:cNvPr>
          <p:cNvSpPr/>
          <p:nvPr/>
        </p:nvSpPr>
        <p:spPr>
          <a:xfrm>
            <a:off x="10146902" y="3932543"/>
            <a:ext cx="325244" cy="696951"/>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16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125-992E-4EFD-BE43-4B7B8A1A1AAA}"/>
              </a:ext>
            </a:extLst>
          </p:cNvPr>
          <p:cNvSpPr>
            <a:spLocks noGrp="1"/>
          </p:cNvSpPr>
          <p:nvPr>
            <p:ph type="title"/>
          </p:nvPr>
        </p:nvSpPr>
        <p:spPr>
          <a:xfrm>
            <a:off x="838200" y="122212"/>
            <a:ext cx="10515600" cy="913334"/>
          </a:xfrm>
        </p:spPr>
        <p:txBody>
          <a:bodyPr/>
          <a:lstStyle/>
          <a:p>
            <a:r>
              <a:rPr lang="en-US" dirty="0">
                <a:solidFill>
                  <a:srgbClr val="002060"/>
                </a:solidFill>
                <a:cs typeface="Calibri Light"/>
              </a:rPr>
              <a:t>Sign off Checklist</a:t>
            </a:r>
            <a:endParaRPr lang="en-US" dirty="0">
              <a:solidFill>
                <a:srgbClr val="002060"/>
              </a:solidFill>
            </a:endParaRPr>
          </a:p>
        </p:txBody>
      </p:sp>
      <p:sp>
        <p:nvSpPr>
          <p:cNvPr id="273" name="Rectangle: Rounded Corners 272">
            <a:extLst>
              <a:ext uri="{FF2B5EF4-FFF2-40B4-BE49-F238E27FC236}">
                <a16:creationId xmlns:a16="http://schemas.microsoft.com/office/drawing/2014/main" id="{DC2DB2C4-5E67-4022-BCCC-B8A33F777258}"/>
              </a:ext>
            </a:extLst>
          </p:cNvPr>
          <p:cNvSpPr/>
          <p:nvPr/>
        </p:nvSpPr>
        <p:spPr>
          <a:xfrm>
            <a:off x="423471" y="1717542"/>
            <a:ext cx="3672589" cy="4971735"/>
          </a:xfrm>
          <a:prstGeom prst="roundRect">
            <a:avLst/>
          </a:prstGeom>
          <a:solidFill>
            <a:srgbClr val="AE11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ea typeface="+mn-lt"/>
                <a:cs typeface="+mn-lt"/>
              </a:rPr>
              <a:t>Service User feedback (*8 per academic year) </a:t>
            </a:r>
            <a:endParaRPr lang="en-US" sz="1600" dirty="0">
              <a:cs typeface="Calibri"/>
            </a:endParaRPr>
          </a:p>
          <a:p>
            <a:pPr marL="285750" indent="-285750">
              <a:buFont typeface="Arial"/>
              <a:buChar char="•"/>
            </a:pPr>
            <a:endParaRPr lang="en-US" sz="1600" dirty="0">
              <a:ea typeface="+mn-lt"/>
              <a:cs typeface="+mn-lt"/>
            </a:endParaRPr>
          </a:p>
          <a:p>
            <a:pPr marL="285750" indent="-285750">
              <a:buFont typeface="Arial"/>
              <a:buChar char="•"/>
            </a:pPr>
            <a:r>
              <a:rPr lang="en-US" sz="1600" dirty="0">
                <a:ea typeface="+mn-lt"/>
                <a:cs typeface="+mn-lt"/>
              </a:rPr>
              <a:t>Breastfeeding Assessment Tool (x10 per academic year) </a:t>
            </a:r>
          </a:p>
          <a:p>
            <a:pPr marL="285750" indent="-285750">
              <a:buFont typeface="Arial"/>
              <a:buChar char="•"/>
            </a:pPr>
            <a:endParaRPr lang="en-US" sz="1600" dirty="0">
              <a:ea typeface="+mn-lt"/>
              <a:cs typeface="+mn-lt"/>
            </a:endParaRPr>
          </a:p>
          <a:p>
            <a:pPr marL="285750" indent="-285750">
              <a:buFont typeface="Arial"/>
              <a:buChar char="•"/>
            </a:pPr>
            <a:r>
              <a:rPr lang="en-US" sz="1600" dirty="0">
                <a:ea typeface="+mn-lt"/>
                <a:cs typeface="+mn-lt"/>
              </a:rPr>
              <a:t>Year specific Proficiencies</a:t>
            </a:r>
          </a:p>
          <a:p>
            <a:pPr marL="285750" indent="-285750">
              <a:buFont typeface="Arial"/>
              <a:buChar char="•"/>
            </a:pPr>
            <a:endParaRPr lang="en-US" sz="1600" dirty="0">
              <a:ea typeface="+mn-lt"/>
              <a:cs typeface="+mn-lt"/>
            </a:endParaRPr>
          </a:p>
          <a:p>
            <a:pPr marL="285750" indent="-285750">
              <a:buFont typeface="Arial"/>
              <a:buChar char="•"/>
            </a:pPr>
            <a:r>
              <a:rPr lang="en-US" sz="1600" dirty="0"/>
              <a:t>Reflective Journal/ Notes/ Additional Evidence (1-2 per week)</a:t>
            </a:r>
            <a:endParaRPr lang="en-US" sz="1600" dirty="0">
              <a:ea typeface="+mn-lt"/>
              <a:cs typeface="+mn-lt"/>
            </a:endParaRPr>
          </a:p>
        </p:txBody>
      </p:sp>
      <p:sp>
        <p:nvSpPr>
          <p:cNvPr id="274" name="Rectangle: Rounded Corners 273">
            <a:extLst>
              <a:ext uri="{FF2B5EF4-FFF2-40B4-BE49-F238E27FC236}">
                <a16:creationId xmlns:a16="http://schemas.microsoft.com/office/drawing/2014/main" id="{ACF7ED01-DABF-4B6F-AE35-A23E2DE9AEC2}"/>
              </a:ext>
            </a:extLst>
          </p:cNvPr>
          <p:cNvSpPr/>
          <p:nvPr/>
        </p:nvSpPr>
        <p:spPr>
          <a:xfrm>
            <a:off x="4264700" y="1710127"/>
            <a:ext cx="3672589" cy="49717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ea typeface="+mn-lt"/>
                <a:cs typeface="+mn-lt"/>
              </a:rPr>
              <a:t>Antenatal examinations </a:t>
            </a:r>
          </a:p>
          <a:p>
            <a:pPr marL="285750" indent="-285750">
              <a:buFont typeface="Arial"/>
              <a:buChar char="•"/>
            </a:pPr>
            <a:r>
              <a:rPr lang="en-US" sz="1600" dirty="0">
                <a:ea typeface="+mn-lt"/>
                <a:cs typeface="+mn-lt"/>
              </a:rPr>
              <a:t>Record of births witnessed</a:t>
            </a:r>
          </a:p>
          <a:p>
            <a:pPr marL="285750" indent="-285750">
              <a:buFont typeface="Arial"/>
              <a:buChar char="•"/>
            </a:pPr>
            <a:r>
              <a:rPr lang="en-US" sz="1600" dirty="0">
                <a:ea typeface="+mn-lt"/>
                <a:cs typeface="+mn-lt"/>
              </a:rPr>
              <a:t>Births facilitated</a:t>
            </a:r>
          </a:p>
          <a:p>
            <a:pPr marL="285750" indent="-285750">
              <a:buFont typeface="Arial"/>
              <a:buChar char="•"/>
            </a:pPr>
            <a:r>
              <a:rPr lang="en-US" sz="1600" dirty="0">
                <a:ea typeface="+mn-lt"/>
                <a:cs typeface="+mn-lt"/>
              </a:rPr>
              <a:t>Record of women cared for in labour </a:t>
            </a:r>
          </a:p>
          <a:p>
            <a:pPr marL="285750" indent="-285750">
              <a:buFont typeface="Arial"/>
              <a:buChar char="•"/>
            </a:pPr>
            <a:r>
              <a:rPr lang="en-US" sz="1600" dirty="0">
                <a:ea typeface="+mn-lt"/>
                <a:cs typeface="+mn-lt"/>
              </a:rPr>
              <a:t>Postnatal examinations undertaken </a:t>
            </a:r>
          </a:p>
          <a:p>
            <a:pPr marL="285750" indent="-285750">
              <a:buFont typeface="Arial"/>
              <a:buChar char="•"/>
            </a:pPr>
            <a:r>
              <a:rPr lang="en-US" sz="1600" dirty="0">
                <a:ea typeface="+mn-lt"/>
                <a:cs typeface="+mn-lt"/>
              </a:rPr>
              <a:t>Record of Ongoing Assessment </a:t>
            </a:r>
          </a:p>
          <a:p>
            <a:r>
              <a:rPr lang="en-US" sz="1600" dirty="0">
                <a:ea typeface="+mn-lt"/>
                <a:cs typeface="+mn-lt"/>
              </a:rPr>
              <a:t>      of the Newborn </a:t>
            </a:r>
          </a:p>
          <a:p>
            <a:pPr marL="285750" indent="-285750">
              <a:buFont typeface="Arial"/>
              <a:buChar char="•"/>
            </a:pPr>
            <a:r>
              <a:rPr lang="en-US" sz="1600" dirty="0">
                <a:ea typeface="+mn-lt"/>
                <a:cs typeface="+mn-lt"/>
              </a:rPr>
              <a:t>Systematic Examination of the Newborn (LJMU = NIPE </a:t>
            </a:r>
            <a:r>
              <a:rPr lang="en-US" sz="1600" dirty="0" err="1">
                <a:ea typeface="+mn-lt"/>
                <a:cs typeface="+mn-lt"/>
              </a:rPr>
              <a:t>Papre</a:t>
            </a:r>
            <a:r>
              <a:rPr lang="en-US" sz="1600" dirty="0">
                <a:ea typeface="+mn-lt"/>
                <a:cs typeface="+mn-lt"/>
              </a:rPr>
              <a:t> Clinical Records) </a:t>
            </a:r>
          </a:p>
          <a:p>
            <a:pPr marL="285750" indent="-285750">
              <a:buFont typeface="Arial"/>
              <a:buChar char="•"/>
            </a:pPr>
            <a:endParaRPr lang="en-US" sz="1600" dirty="0">
              <a:cs typeface="Calibri" panose="020F0502020204030204"/>
            </a:endParaRPr>
          </a:p>
        </p:txBody>
      </p:sp>
      <p:sp>
        <p:nvSpPr>
          <p:cNvPr id="275" name="Rectangle: Rounded Corners 274">
            <a:extLst>
              <a:ext uri="{FF2B5EF4-FFF2-40B4-BE49-F238E27FC236}">
                <a16:creationId xmlns:a16="http://schemas.microsoft.com/office/drawing/2014/main" id="{70AADD77-FC3C-4CFF-A703-114323979436}"/>
              </a:ext>
            </a:extLst>
          </p:cNvPr>
          <p:cNvSpPr/>
          <p:nvPr/>
        </p:nvSpPr>
        <p:spPr>
          <a:xfrm>
            <a:off x="8274568" y="1710126"/>
            <a:ext cx="3672589" cy="49717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b="1" dirty="0">
                <a:ea typeface="+mn-lt"/>
                <a:cs typeface="+mn-lt"/>
              </a:rPr>
              <a:t>Initial meeting </a:t>
            </a:r>
          </a:p>
          <a:p>
            <a:pPr marL="285750" indent="-285750">
              <a:buFont typeface="Arial"/>
              <a:buChar char="•"/>
            </a:pPr>
            <a:r>
              <a:rPr lang="en-US" sz="1600" b="1" dirty="0">
                <a:ea typeface="+mn-lt"/>
                <a:cs typeface="+mn-lt"/>
              </a:rPr>
              <a:t>PS feedback </a:t>
            </a:r>
            <a:r>
              <a:rPr lang="en-US" sz="1600" dirty="0">
                <a:ea typeface="+mn-lt"/>
                <a:cs typeface="+mn-lt"/>
              </a:rPr>
              <a:t>on student performance (1-2 per week)</a:t>
            </a:r>
          </a:p>
          <a:p>
            <a:pPr marL="285750" indent="-285750">
              <a:buFont typeface="Arial"/>
              <a:buChar char="•"/>
            </a:pPr>
            <a:r>
              <a:rPr lang="en-US" sz="1600" dirty="0">
                <a:ea typeface="+mn-lt"/>
                <a:cs typeface="+mn-lt"/>
              </a:rPr>
              <a:t>PA Review 1 - Student Reflection </a:t>
            </a:r>
          </a:p>
          <a:p>
            <a:pPr marL="285750" indent="-285750">
              <a:buFont typeface="Arial"/>
              <a:buChar char="•"/>
            </a:pPr>
            <a:r>
              <a:rPr lang="en-US" sz="1600" b="1" dirty="0">
                <a:ea typeface="+mn-lt"/>
                <a:cs typeface="+mn-lt"/>
              </a:rPr>
              <a:t>PA Review 1</a:t>
            </a:r>
            <a:r>
              <a:rPr lang="en-US" sz="1600" dirty="0">
                <a:ea typeface="+mn-lt"/>
                <a:cs typeface="+mn-lt"/>
              </a:rPr>
              <a:t> - Practice Assessor </a:t>
            </a:r>
          </a:p>
          <a:p>
            <a:pPr marL="285750" indent="-285750">
              <a:buFont typeface="Arial"/>
              <a:buChar char="•"/>
            </a:pPr>
            <a:r>
              <a:rPr lang="en-US" sz="1600" dirty="0">
                <a:ea typeface="+mn-lt"/>
                <a:cs typeface="+mn-lt"/>
              </a:rPr>
              <a:t>PA Review 2 - Student Reflection</a:t>
            </a:r>
          </a:p>
          <a:p>
            <a:pPr marL="285750" indent="-285750">
              <a:buFont typeface="Arial"/>
              <a:buChar char="•"/>
            </a:pPr>
            <a:r>
              <a:rPr lang="en-US" sz="1600" b="1" dirty="0">
                <a:cs typeface="Calibri"/>
              </a:rPr>
              <a:t>PA Review 2 </a:t>
            </a:r>
            <a:r>
              <a:rPr lang="en-US" sz="1600" dirty="0">
                <a:cs typeface="Calibri"/>
              </a:rPr>
              <a:t>- Practice Assessor   </a:t>
            </a:r>
            <a:endParaRPr lang="en-US" dirty="0"/>
          </a:p>
          <a:p>
            <a:pPr marL="285750" indent="-285750">
              <a:buFont typeface="Arial"/>
              <a:buChar char="•"/>
            </a:pPr>
            <a:r>
              <a:rPr lang="en-US" sz="1600" dirty="0">
                <a:ea typeface="+mn-lt"/>
                <a:cs typeface="+mn-lt"/>
              </a:rPr>
              <a:t>Summative Holistic Assessment - Student Reflection </a:t>
            </a:r>
          </a:p>
          <a:p>
            <a:pPr marL="285750" indent="-285750">
              <a:buFont typeface="Arial"/>
              <a:buChar char="•"/>
            </a:pPr>
            <a:r>
              <a:rPr lang="en-US" sz="1600" b="1" dirty="0">
                <a:ea typeface="+mn-lt"/>
                <a:cs typeface="+mn-lt"/>
              </a:rPr>
              <a:t>Summative Holistic Assessment</a:t>
            </a:r>
            <a:r>
              <a:rPr lang="en-US" sz="1600" dirty="0">
                <a:ea typeface="+mn-lt"/>
                <a:cs typeface="+mn-lt"/>
              </a:rPr>
              <a:t> - Practice Assessor</a:t>
            </a:r>
            <a:endParaRPr lang="en-US" dirty="0">
              <a:ea typeface="+mn-lt"/>
              <a:cs typeface="+mn-lt"/>
            </a:endParaRPr>
          </a:p>
        </p:txBody>
      </p:sp>
      <p:sp>
        <p:nvSpPr>
          <p:cNvPr id="276" name="Rectangle 275">
            <a:extLst>
              <a:ext uri="{FF2B5EF4-FFF2-40B4-BE49-F238E27FC236}">
                <a16:creationId xmlns:a16="http://schemas.microsoft.com/office/drawing/2014/main" id="{F6B8B67D-747F-44A0-9CCC-312DF1AC0BB7}"/>
              </a:ext>
            </a:extLst>
          </p:cNvPr>
          <p:cNvSpPr/>
          <p:nvPr/>
        </p:nvSpPr>
        <p:spPr>
          <a:xfrm>
            <a:off x="8829674" y="1201924"/>
            <a:ext cx="2560819" cy="512163"/>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Assessment</a:t>
            </a:r>
            <a:endParaRPr lang="en-US" b="1" dirty="0"/>
          </a:p>
        </p:txBody>
      </p:sp>
      <p:sp>
        <p:nvSpPr>
          <p:cNvPr id="277" name="Rectangle 276">
            <a:extLst>
              <a:ext uri="{FF2B5EF4-FFF2-40B4-BE49-F238E27FC236}">
                <a16:creationId xmlns:a16="http://schemas.microsoft.com/office/drawing/2014/main" id="{EFFA5914-C4A7-4293-815C-580C138D18DA}"/>
              </a:ext>
            </a:extLst>
          </p:cNvPr>
          <p:cNvSpPr/>
          <p:nvPr/>
        </p:nvSpPr>
        <p:spPr>
          <a:xfrm>
            <a:off x="4819804" y="1192742"/>
            <a:ext cx="2560819" cy="5121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cs typeface="Calibri"/>
              </a:rPr>
              <a:t>EU Directives</a:t>
            </a:r>
            <a:endParaRPr lang="en-US" b="1" dirty="0"/>
          </a:p>
        </p:txBody>
      </p:sp>
      <p:sp>
        <p:nvSpPr>
          <p:cNvPr id="278" name="Rectangle 277">
            <a:extLst>
              <a:ext uri="{FF2B5EF4-FFF2-40B4-BE49-F238E27FC236}">
                <a16:creationId xmlns:a16="http://schemas.microsoft.com/office/drawing/2014/main" id="{1BF1BE2C-6D27-4784-B2BC-4B6C49C4DB42}"/>
              </a:ext>
            </a:extLst>
          </p:cNvPr>
          <p:cNvSpPr/>
          <p:nvPr/>
        </p:nvSpPr>
        <p:spPr>
          <a:xfrm>
            <a:off x="947344" y="1192741"/>
            <a:ext cx="2560819" cy="512163"/>
          </a:xfrm>
          <a:prstGeom prst="rect">
            <a:avLst/>
          </a:prstGeom>
          <a:solidFill>
            <a:srgbClr val="AE11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cs typeface="Calibri"/>
              </a:rPr>
              <a:t>Year Led Sign-offs</a:t>
            </a:r>
            <a:endParaRPr lang="en-US" b="1" dirty="0"/>
          </a:p>
        </p:txBody>
      </p:sp>
      <p:sp>
        <p:nvSpPr>
          <p:cNvPr id="3" name="Rectangle 2">
            <a:extLst>
              <a:ext uri="{FF2B5EF4-FFF2-40B4-BE49-F238E27FC236}">
                <a16:creationId xmlns:a16="http://schemas.microsoft.com/office/drawing/2014/main" id="{90C84CF3-D603-42B9-A4FB-3F0375CBDD59}"/>
              </a:ext>
            </a:extLst>
          </p:cNvPr>
          <p:cNvSpPr/>
          <p:nvPr/>
        </p:nvSpPr>
        <p:spPr>
          <a:xfrm>
            <a:off x="3624931" y="3659019"/>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72528-83AE-4ACD-91B1-7353FB8421A7}"/>
              </a:ext>
            </a:extLst>
          </p:cNvPr>
          <p:cNvSpPr/>
          <p:nvPr/>
        </p:nvSpPr>
        <p:spPr>
          <a:xfrm>
            <a:off x="3624930" y="2911931"/>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22133F-BA16-4AAF-8340-087E21054084}"/>
              </a:ext>
            </a:extLst>
          </p:cNvPr>
          <p:cNvSpPr/>
          <p:nvPr/>
        </p:nvSpPr>
        <p:spPr>
          <a:xfrm>
            <a:off x="3624931" y="4376445"/>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E89B66-1D19-4419-BEA1-DF14DC3D87FD}"/>
              </a:ext>
            </a:extLst>
          </p:cNvPr>
          <p:cNvSpPr/>
          <p:nvPr/>
        </p:nvSpPr>
        <p:spPr>
          <a:xfrm>
            <a:off x="3624931" y="4850091"/>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8B6A33-54DA-4F18-AFAC-0B7112C86513}"/>
              </a:ext>
            </a:extLst>
          </p:cNvPr>
          <p:cNvSpPr/>
          <p:nvPr/>
        </p:nvSpPr>
        <p:spPr>
          <a:xfrm>
            <a:off x="7451576" y="2658999"/>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B1BB77-A751-49E7-8768-E2A0B79C40C2}"/>
              </a:ext>
            </a:extLst>
          </p:cNvPr>
          <p:cNvSpPr/>
          <p:nvPr/>
        </p:nvSpPr>
        <p:spPr>
          <a:xfrm>
            <a:off x="7451575" y="2922794"/>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6425E-FFA8-4806-B31B-C79F4F8111A4}"/>
              </a:ext>
            </a:extLst>
          </p:cNvPr>
          <p:cNvSpPr/>
          <p:nvPr/>
        </p:nvSpPr>
        <p:spPr>
          <a:xfrm>
            <a:off x="7451575" y="3189712"/>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4669A9-6D6B-4FF5-98ED-21A3F93CF9B0}"/>
              </a:ext>
            </a:extLst>
          </p:cNvPr>
          <p:cNvSpPr/>
          <p:nvPr/>
        </p:nvSpPr>
        <p:spPr>
          <a:xfrm>
            <a:off x="7443208" y="4877856"/>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BC6E4-C13B-4B7F-B281-D64AFA38C728}"/>
              </a:ext>
            </a:extLst>
          </p:cNvPr>
          <p:cNvSpPr/>
          <p:nvPr/>
        </p:nvSpPr>
        <p:spPr>
          <a:xfrm>
            <a:off x="7443209" y="3914588"/>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6271DC-7BE6-4C87-8CEB-37B5BBDCCEDC}"/>
              </a:ext>
            </a:extLst>
          </p:cNvPr>
          <p:cNvSpPr/>
          <p:nvPr/>
        </p:nvSpPr>
        <p:spPr>
          <a:xfrm>
            <a:off x="7451575" y="4384659"/>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E18E14-F41B-4333-B778-C2A97BD6FAE0}"/>
              </a:ext>
            </a:extLst>
          </p:cNvPr>
          <p:cNvSpPr/>
          <p:nvPr/>
        </p:nvSpPr>
        <p:spPr>
          <a:xfrm>
            <a:off x="11716433" y="2852447"/>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A6D02F-8BD5-46B7-A3A4-D1B1DF4A30FE}"/>
              </a:ext>
            </a:extLst>
          </p:cNvPr>
          <p:cNvSpPr/>
          <p:nvPr/>
        </p:nvSpPr>
        <p:spPr>
          <a:xfrm>
            <a:off x="11716432" y="3127868"/>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0E0F4AE-83FD-4C4F-891E-C4164C31B046}"/>
              </a:ext>
            </a:extLst>
          </p:cNvPr>
          <p:cNvSpPr/>
          <p:nvPr/>
        </p:nvSpPr>
        <p:spPr>
          <a:xfrm>
            <a:off x="11716431" y="3889867"/>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1E1428-14EF-47FB-B7AC-2BD56E5E1D1F}"/>
              </a:ext>
            </a:extLst>
          </p:cNvPr>
          <p:cNvSpPr/>
          <p:nvPr/>
        </p:nvSpPr>
        <p:spPr>
          <a:xfrm>
            <a:off x="11716431" y="4376445"/>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AE1557-BA9F-4F37-86EE-99A0B30BFE6C}"/>
              </a:ext>
            </a:extLst>
          </p:cNvPr>
          <p:cNvSpPr/>
          <p:nvPr/>
        </p:nvSpPr>
        <p:spPr>
          <a:xfrm>
            <a:off x="11716430" y="4651866"/>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EE8D8DE-5214-4BA0-B08F-1875B67B554D}"/>
              </a:ext>
            </a:extLst>
          </p:cNvPr>
          <p:cNvSpPr/>
          <p:nvPr/>
        </p:nvSpPr>
        <p:spPr>
          <a:xfrm>
            <a:off x="11716429" y="4128564"/>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0E9B8BB-5D90-47DA-AA3C-3FD648FB1DA5}"/>
              </a:ext>
            </a:extLst>
          </p:cNvPr>
          <p:cNvSpPr/>
          <p:nvPr/>
        </p:nvSpPr>
        <p:spPr>
          <a:xfrm>
            <a:off x="11716428" y="5120081"/>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C8D4978-50C1-487C-A4E5-FDDE6F0BA9E3}"/>
              </a:ext>
            </a:extLst>
          </p:cNvPr>
          <p:cNvSpPr/>
          <p:nvPr/>
        </p:nvSpPr>
        <p:spPr>
          <a:xfrm>
            <a:off x="11716427" y="3614442"/>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16425E-FFA8-4806-B31B-C79F4F8111A4}"/>
              </a:ext>
            </a:extLst>
          </p:cNvPr>
          <p:cNvSpPr/>
          <p:nvPr/>
        </p:nvSpPr>
        <p:spPr>
          <a:xfrm>
            <a:off x="7451575" y="3461721"/>
            <a:ext cx="128531" cy="137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835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34D22F-16BB-4A09-8526-19CAD6EAE34C}"/>
              </a:ext>
            </a:extLst>
          </p:cNvPr>
          <p:cNvSpPr/>
          <p:nvPr/>
        </p:nvSpPr>
        <p:spPr>
          <a:xfrm>
            <a:off x="1731" y="1731"/>
            <a:ext cx="12191999" cy="68579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96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9" name="Rectangle 18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922F7-63B5-4BFB-B9CA-8F80F589EACB}"/>
              </a:ext>
            </a:extLst>
          </p:cNvPr>
          <p:cNvSpPr>
            <a:spLocks noGrp="1"/>
          </p:cNvSpPr>
          <p:nvPr>
            <p:ph type="title"/>
          </p:nvPr>
        </p:nvSpPr>
        <p:spPr>
          <a:xfrm>
            <a:off x="612648" y="365125"/>
            <a:ext cx="6986015" cy="1776484"/>
          </a:xfrm>
        </p:spPr>
        <p:txBody>
          <a:bodyPr anchor="b">
            <a:normAutofit/>
          </a:bodyPr>
          <a:lstStyle/>
          <a:p>
            <a:r>
              <a:rPr lang="en-US" sz="3800" b="1">
                <a:solidFill>
                  <a:srgbClr val="002060"/>
                </a:solidFill>
                <a:cs typeface="Calibri Light"/>
              </a:rPr>
              <a:t>How</a:t>
            </a:r>
            <a:r>
              <a:rPr lang="en-US" sz="3800">
                <a:solidFill>
                  <a:srgbClr val="002060"/>
                </a:solidFill>
                <a:cs typeface="Calibri Light"/>
              </a:rPr>
              <a:t> to add temporary access for a Practice Supervisor:</a:t>
            </a:r>
            <a:endParaRPr lang="en-US" sz="2000">
              <a:solidFill>
                <a:srgbClr val="002060"/>
              </a:solidFill>
              <a:cs typeface="Calibri Light"/>
            </a:endParaRPr>
          </a:p>
        </p:txBody>
      </p:sp>
      <p:sp>
        <p:nvSpPr>
          <p:cNvPr id="630"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1" name="Diagram 4">
            <a:extLst>
              <a:ext uri="{FF2B5EF4-FFF2-40B4-BE49-F238E27FC236}">
                <a16:creationId xmlns:a16="http://schemas.microsoft.com/office/drawing/2014/main" id="{D38E317C-69B2-4131-A5FB-DECFAA70259F}"/>
              </a:ext>
            </a:extLst>
          </p:cNvPr>
          <p:cNvGraphicFramePr/>
          <p:nvPr>
            <p:extLst>
              <p:ext uri="{D42A27DB-BD31-4B8C-83A1-F6EECF244321}">
                <p14:modId xmlns:p14="http://schemas.microsoft.com/office/powerpoint/2010/main" val="2415594322"/>
              </p:ext>
            </p:extLst>
          </p:nvPr>
        </p:nvGraphicFramePr>
        <p:xfrm>
          <a:off x="612648" y="2504819"/>
          <a:ext cx="6986016" cy="367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 name="Picture 921" descr="Graphical user interface, application&#10;&#10;Description automatically generated">
            <a:extLst>
              <a:ext uri="{FF2B5EF4-FFF2-40B4-BE49-F238E27FC236}">
                <a16:creationId xmlns:a16="http://schemas.microsoft.com/office/drawing/2014/main" id="{C5497D72-43BB-4E60-8D18-C8170207530F}"/>
              </a:ext>
            </a:extLst>
          </p:cNvPr>
          <p:cNvPicPr>
            <a:picLocks noChangeAspect="1"/>
          </p:cNvPicPr>
          <p:nvPr/>
        </p:nvPicPr>
        <p:blipFill>
          <a:blip r:embed="rId7"/>
          <a:stretch>
            <a:fillRect/>
          </a:stretch>
        </p:blipFill>
        <p:spPr>
          <a:xfrm>
            <a:off x="7799942" y="1893856"/>
            <a:ext cx="4248838" cy="554770"/>
          </a:xfrm>
          <a:prstGeom prst="rect">
            <a:avLst/>
          </a:prstGeom>
          <a:ln>
            <a:solidFill>
              <a:srgbClr val="4472C4"/>
            </a:solidFill>
          </a:ln>
        </p:spPr>
      </p:pic>
      <p:pic>
        <p:nvPicPr>
          <p:cNvPr id="922" name="Picture 922" descr="Graphical user interface, text, application, email&#10;&#10;Description automatically generated">
            <a:extLst>
              <a:ext uri="{FF2B5EF4-FFF2-40B4-BE49-F238E27FC236}">
                <a16:creationId xmlns:a16="http://schemas.microsoft.com/office/drawing/2014/main" id="{FE8A179C-4122-4CDD-92C7-09B6739AB9B0}"/>
              </a:ext>
            </a:extLst>
          </p:cNvPr>
          <p:cNvPicPr>
            <a:picLocks noChangeAspect="1"/>
          </p:cNvPicPr>
          <p:nvPr/>
        </p:nvPicPr>
        <p:blipFill>
          <a:blip r:embed="rId8"/>
          <a:stretch>
            <a:fillRect/>
          </a:stretch>
        </p:blipFill>
        <p:spPr>
          <a:xfrm>
            <a:off x="7983557" y="3210436"/>
            <a:ext cx="3881610" cy="2199828"/>
          </a:xfrm>
          <a:prstGeom prst="rect">
            <a:avLst/>
          </a:prstGeom>
          <a:ln>
            <a:solidFill>
              <a:srgbClr val="002060"/>
            </a:solidFill>
          </a:ln>
        </p:spPr>
      </p:pic>
      <p:cxnSp>
        <p:nvCxnSpPr>
          <p:cNvPr id="1063" name="Straight Arrow Connector 1062">
            <a:extLst>
              <a:ext uri="{FF2B5EF4-FFF2-40B4-BE49-F238E27FC236}">
                <a16:creationId xmlns:a16="http://schemas.microsoft.com/office/drawing/2014/main" id="{AD9C37D9-A967-4BEF-9E75-8BAE9BA2BDDA}"/>
              </a:ext>
            </a:extLst>
          </p:cNvPr>
          <p:cNvCxnSpPr/>
          <p:nvPr/>
        </p:nvCxnSpPr>
        <p:spPr>
          <a:xfrm flipV="1">
            <a:off x="7401498" y="2288752"/>
            <a:ext cx="4081749" cy="756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D4D914A8-91DD-4936-851A-9B5103A4FF90}"/>
              </a:ext>
            </a:extLst>
          </p:cNvPr>
          <p:cNvCxnSpPr/>
          <p:nvPr/>
        </p:nvCxnSpPr>
        <p:spPr>
          <a:xfrm>
            <a:off x="4836060" y="4390794"/>
            <a:ext cx="3521723" cy="537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5015912-21A4-4266-BB3B-37FBD767412C}"/>
              </a:ext>
            </a:extLst>
          </p:cNvPr>
          <p:cNvCxnSpPr>
            <a:cxnSpLocks/>
          </p:cNvCxnSpPr>
          <p:nvPr/>
        </p:nvCxnSpPr>
        <p:spPr>
          <a:xfrm flipV="1">
            <a:off x="5313457" y="5314373"/>
            <a:ext cx="2906614" cy="453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9" name="TextBox 948">
            <a:extLst>
              <a:ext uri="{FF2B5EF4-FFF2-40B4-BE49-F238E27FC236}">
                <a16:creationId xmlns:a16="http://schemas.microsoft.com/office/drawing/2014/main" id="{A55004E0-49D2-4909-BF77-F9DCEF82F8D9}"/>
              </a:ext>
            </a:extLst>
          </p:cNvPr>
          <p:cNvSpPr txBox="1"/>
          <p:nvPr/>
        </p:nvSpPr>
        <p:spPr>
          <a:xfrm>
            <a:off x="8233805" y="5716509"/>
            <a:ext cx="3370006"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tx2">
                    <a:lumMod val="75000"/>
                  </a:schemeClr>
                </a:solidFill>
                <a:ea typeface="+mn-lt"/>
                <a:cs typeface="+mn-lt"/>
              </a:rPr>
              <a:t>n.b Access will be for 4 weeks, so for longer placements, this access route will need to be repeated if required. Learners are able to grant access to </a:t>
            </a:r>
            <a:r>
              <a:rPr lang="en-US" sz="1200" u="sng">
                <a:solidFill>
                  <a:schemeClr val="tx2">
                    <a:lumMod val="75000"/>
                  </a:schemeClr>
                </a:solidFill>
                <a:ea typeface="+mn-lt"/>
                <a:cs typeface="+mn-lt"/>
              </a:rPr>
              <a:t>Practice Supervisors</a:t>
            </a:r>
            <a:r>
              <a:rPr lang="en-US" sz="1200">
                <a:solidFill>
                  <a:schemeClr val="tx2">
                    <a:lumMod val="75000"/>
                  </a:schemeClr>
                </a:solidFill>
                <a:ea typeface="+mn-lt"/>
                <a:cs typeface="+mn-lt"/>
              </a:rPr>
              <a:t> only</a:t>
            </a:r>
            <a:r>
              <a:rPr lang="en-US">
                <a:solidFill>
                  <a:schemeClr val="tx2">
                    <a:lumMod val="75000"/>
                  </a:schemeClr>
                </a:solidFill>
                <a:ea typeface="+mn-lt"/>
                <a:cs typeface="+mn-lt"/>
              </a:rPr>
              <a:t>.</a:t>
            </a:r>
            <a:endParaRPr lang="en-US">
              <a:solidFill>
                <a:schemeClr val="tx2">
                  <a:lumMod val="75000"/>
                </a:schemeClr>
              </a:solidFill>
            </a:endParaRPr>
          </a:p>
        </p:txBody>
      </p:sp>
    </p:spTree>
    <p:extLst>
      <p:ext uri="{BB962C8B-B14F-4D97-AF65-F5344CB8AC3E}">
        <p14:creationId xmlns:p14="http://schemas.microsoft.com/office/powerpoint/2010/main" val="85037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3D1F-7D4F-4C5C-BF3A-AB73E1D9E38C}"/>
              </a:ext>
            </a:extLst>
          </p:cNvPr>
          <p:cNvSpPr>
            <a:spLocks noGrp="1"/>
          </p:cNvSpPr>
          <p:nvPr>
            <p:ph type="title"/>
          </p:nvPr>
        </p:nvSpPr>
        <p:spPr>
          <a:xfrm>
            <a:off x="648928" y="338328"/>
            <a:ext cx="3685032" cy="1608328"/>
          </a:xfrm>
        </p:spPr>
        <p:txBody>
          <a:bodyPr vert="horz" lIns="91440" tIns="45720" rIns="91440" bIns="45720" rtlCol="0" anchor="ctr">
            <a:normAutofit/>
          </a:bodyPr>
          <a:lstStyle/>
          <a:p>
            <a:r>
              <a:rPr lang="en-US" sz="3600">
                <a:solidFill>
                  <a:srgbClr val="002060"/>
                </a:solidFill>
              </a:rPr>
              <a:t>How to access Timesheets on PARE</a:t>
            </a:r>
            <a:endParaRPr lang="en-US" sz="3600">
              <a:solidFill>
                <a:srgbClr val="002060"/>
              </a:solidFill>
              <a:cs typeface="Calibri Light"/>
            </a:endParaRPr>
          </a:p>
        </p:txBody>
      </p:sp>
      <p:sp>
        <p:nvSpPr>
          <p:cNvPr id="7" name="TextBox 6">
            <a:extLst>
              <a:ext uri="{FF2B5EF4-FFF2-40B4-BE49-F238E27FC236}">
                <a16:creationId xmlns:a16="http://schemas.microsoft.com/office/drawing/2014/main" id="{498EF52A-F272-493E-AE21-2C846B972407}"/>
              </a:ext>
            </a:extLst>
          </p:cNvPr>
          <p:cNvSpPr txBox="1"/>
          <p:nvPr/>
        </p:nvSpPr>
        <p:spPr>
          <a:xfrm>
            <a:off x="4864100" y="338328"/>
            <a:ext cx="6675627" cy="16050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400">
                <a:solidFill>
                  <a:srgbClr val="002060"/>
                </a:solidFill>
              </a:rPr>
              <a:t>Use the search box to find your MORA doc and timesheet (or your student's info)</a:t>
            </a:r>
            <a:endParaRPr lang="en-US" sz="1400">
              <a:solidFill>
                <a:srgbClr val="002060"/>
              </a:solidFill>
              <a:cs typeface="Calibri"/>
            </a:endParaRPr>
          </a:p>
          <a:p>
            <a:pPr indent="-228600">
              <a:lnSpc>
                <a:spcPct val="90000"/>
              </a:lnSpc>
              <a:spcAft>
                <a:spcPts val="600"/>
              </a:spcAft>
              <a:buFont typeface="Arial" panose="020B0604020202020204" pitchFamily="34" charset="0"/>
              <a:buChar char="•"/>
            </a:pPr>
            <a:endParaRPr lang="en-US" sz="1400">
              <a:solidFill>
                <a:srgbClr val="002060"/>
              </a:solidFill>
              <a:cs typeface="Calibri"/>
            </a:endParaRPr>
          </a:p>
          <a:p>
            <a:pPr indent="-228600">
              <a:lnSpc>
                <a:spcPct val="90000"/>
              </a:lnSpc>
              <a:spcAft>
                <a:spcPts val="600"/>
              </a:spcAft>
              <a:buFont typeface="Arial" panose="020B0604020202020204" pitchFamily="34" charset="0"/>
              <a:buChar char="•"/>
            </a:pPr>
            <a:r>
              <a:rPr lang="en-US" sz="1400">
                <a:solidFill>
                  <a:srgbClr val="002060"/>
                </a:solidFill>
              </a:rPr>
              <a:t>Click on               to open timesheet</a:t>
            </a:r>
            <a:endParaRPr lang="en-US" sz="1400">
              <a:solidFill>
                <a:srgbClr val="002060"/>
              </a:solidFill>
              <a:cs typeface="Calibri"/>
            </a:endParaRPr>
          </a:p>
          <a:p>
            <a:pPr indent="-228600">
              <a:lnSpc>
                <a:spcPct val="90000"/>
              </a:lnSpc>
              <a:spcAft>
                <a:spcPts val="600"/>
              </a:spcAft>
              <a:buFont typeface="Arial" panose="020B0604020202020204" pitchFamily="34" charset="0"/>
              <a:buChar char="•"/>
            </a:pPr>
            <a:endParaRPr lang="en-US" sz="1400">
              <a:solidFill>
                <a:srgbClr val="002060"/>
              </a:solidFill>
              <a:cs typeface="Calibri"/>
            </a:endParaRPr>
          </a:p>
          <a:p>
            <a:pPr indent="-228600">
              <a:lnSpc>
                <a:spcPct val="90000"/>
              </a:lnSpc>
              <a:spcAft>
                <a:spcPts val="600"/>
              </a:spcAft>
              <a:buFont typeface="Arial" panose="020B0604020202020204" pitchFamily="34" charset="0"/>
              <a:buChar char="•"/>
            </a:pPr>
            <a:r>
              <a:rPr lang="en-US" sz="1400">
                <a:solidFill>
                  <a:srgbClr val="002060"/>
                </a:solidFill>
              </a:rPr>
              <a:t>Click on                 (2 or 3) to access MORA doc</a:t>
            </a:r>
            <a:endParaRPr lang="en-US" sz="1400">
              <a:solidFill>
                <a:srgbClr val="002060"/>
              </a:solidFill>
              <a:cs typeface="Calibri"/>
            </a:endParaRP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
        <p:nvSpPr>
          <p:cNvPr id="16" name="Rectangle 15">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2C3D65B2-8FC8-435F-B37F-2EFA85DF8D3F}"/>
              </a:ext>
            </a:extLst>
          </p:cNvPr>
          <p:cNvPicPr>
            <a:picLocks noGrp="1" noChangeAspect="1"/>
          </p:cNvPicPr>
          <p:nvPr>
            <p:ph idx="1"/>
          </p:nvPr>
        </p:nvPicPr>
        <p:blipFill>
          <a:blip r:embed="rId2"/>
          <a:stretch>
            <a:fillRect/>
          </a:stretch>
        </p:blipFill>
        <p:spPr>
          <a:xfrm>
            <a:off x="636348" y="2877363"/>
            <a:ext cx="4974336" cy="3021908"/>
          </a:xfrm>
          <a:prstGeom prst="rect">
            <a:avLst/>
          </a:prstGeom>
        </p:spPr>
      </p:pic>
      <p:pic>
        <p:nvPicPr>
          <p:cNvPr id="8" name="Picture 8">
            <a:extLst>
              <a:ext uri="{FF2B5EF4-FFF2-40B4-BE49-F238E27FC236}">
                <a16:creationId xmlns:a16="http://schemas.microsoft.com/office/drawing/2014/main" id="{03E55D99-C690-45F5-A73D-736078503D8E}"/>
              </a:ext>
            </a:extLst>
          </p:cNvPr>
          <p:cNvPicPr>
            <a:picLocks noChangeAspect="1"/>
          </p:cNvPicPr>
          <p:nvPr/>
        </p:nvPicPr>
        <p:blipFill>
          <a:blip r:embed="rId3"/>
          <a:stretch>
            <a:fillRect/>
          </a:stretch>
        </p:blipFill>
        <p:spPr>
          <a:xfrm>
            <a:off x="5785930" y="636597"/>
            <a:ext cx="541062" cy="412640"/>
          </a:xfrm>
          <a:prstGeom prst="rect">
            <a:avLst/>
          </a:prstGeom>
        </p:spPr>
      </p:pic>
      <p:pic>
        <p:nvPicPr>
          <p:cNvPr id="11" name="Picture 11">
            <a:extLst>
              <a:ext uri="{FF2B5EF4-FFF2-40B4-BE49-F238E27FC236}">
                <a16:creationId xmlns:a16="http://schemas.microsoft.com/office/drawing/2014/main" id="{11842820-C585-40FE-9C3E-1796EA18C467}"/>
              </a:ext>
            </a:extLst>
          </p:cNvPr>
          <p:cNvPicPr>
            <a:picLocks noChangeAspect="1"/>
          </p:cNvPicPr>
          <p:nvPr/>
        </p:nvPicPr>
        <p:blipFill>
          <a:blip r:embed="rId4"/>
          <a:stretch>
            <a:fillRect/>
          </a:stretch>
        </p:blipFill>
        <p:spPr>
          <a:xfrm>
            <a:off x="5868901" y="1230044"/>
            <a:ext cx="460685" cy="371724"/>
          </a:xfrm>
          <a:prstGeom prst="rect">
            <a:avLst/>
          </a:prstGeom>
        </p:spPr>
      </p:pic>
      <p:pic>
        <p:nvPicPr>
          <p:cNvPr id="5" name="Picture 5">
            <a:extLst>
              <a:ext uri="{FF2B5EF4-FFF2-40B4-BE49-F238E27FC236}">
                <a16:creationId xmlns:a16="http://schemas.microsoft.com/office/drawing/2014/main" id="{D3F60CE1-C3CD-43C9-B95D-A239DB0108D9}"/>
              </a:ext>
            </a:extLst>
          </p:cNvPr>
          <p:cNvPicPr>
            <a:picLocks noChangeAspect="1"/>
          </p:cNvPicPr>
          <p:nvPr/>
        </p:nvPicPr>
        <p:blipFill>
          <a:blip r:embed="rId5"/>
          <a:stretch>
            <a:fillRect/>
          </a:stretch>
        </p:blipFill>
        <p:spPr>
          <a:xfrm>
            <a:off x="6572657" y="2746786"/>
            <a:ext cx="4974336" cy="3283061"/>
          </a:xfrm>
          <a:prstGeom prst="rect">
            <a:avLst/>
          </a:prstGeom>
        </p:spPr>
      </p:pic>
    </p:spTree>
    <p:extLst>
      <p:ext uri="{BB962C8B-B14F-4D97-AF65-F5344CB8AC3E}">
        <p14:creationId xmlns:p14="http://schemas.microsoft.com/office/powerpoint/2010/main" val="287216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14" y="187866"/>
            <a:ext cx="5538215" cy="1262507"/>
          </a:xfrm>
          <a:ln>
            <a:solidFill>
              <a:srgbClr val="002060"/>
            </a:solidFill>
          </a:ln>
        </p:spPr>
        <p:txBody>
          <a:bodyPr>
            <a:normAutofit fontScale="90000"/>
          </a:bodyPr>
          <a:lstStyle/>
          <a:p>
            <a:r>
              <a:rPr lang="en-GB">
                <a:solidFill>
                  <a:srgbClr val="002060"/>
                </a:solidFill>
              </a:rPr>
              <a:t>Who can complete the MORA?</a:t>
            </a:r>
          </a:p>
        </p:txBody>
      </p:sp>
      <p:pic>
        <p:nvPicPr>
          <p:cNvPr id="4" name="Content Placeholder 3"/>
          <p:cNvPicPr>
            <a:picLocks noGrp="1" noChangeAspect="1"/>
          </p:cNvPicPr>
          <p:nvPr>
            <p:ph idx="1"/>
          </p:nvPr>
        </p:nvPicPr>
        <p:blipFill>
          <a:blip r:embed="rId2"/>
          <a:stretch>
            <a:fillRect/>
          </a:stretch>
        </p:blipFill>
        <p:spPr>
          <a:xfrm>
            <a:off x="6208776" y="97408"/>
            <a:ext cx="5684520" cy="6653973"/>
          </a:xfrm>
          <a:prstGeom prst="rect">
            <a:avLst/>
          </a:prstGeom>
        </p:spPr>
      </p:pic>
      <p:sp>
        <p:nvSpPr>
          <p:cNvPr id="5" name="TextBox 4"/>
          <p:cNvSpPr txBox="1"/>
          <p:nvPr/>
        </p:nvSpPr>
        <p:spPr>
          <a:xfrm>
            <a:off x="310701" y="1546959"/>
            <a:ext cx="5533406" cy="4708981"/>
          </a:xfrm>
          <a:prstGeom prst="rect">
            <a:avLst/>
          </a:prstGeom>
          <a:noFill/>
          <a:ln>
            <a:solidFill>
              <a:srgbClr val="002060"/>
            </a:solidFill>
          </a:ln>
        </p:spPr>
        <p:txBody>
          <a:bodyPr wrap="square" lIns="91440" tIns="45720" rIns="91440" bIns="45720" rtlCol="0" anchor="t">
            <a:spAutoFit/>
          </a:bodyPr>
          <a:lstStyle/>
          <a:p>
            <a:r>
              <a:rPr lang="en-GB" sz="2000">
                <a:solidFill>
                  <a:srgbClr val="002060"/>
                </a:solidFill>
                <a:ea typeface="+mn-lt"/>
                <a:cs typeface="+mn-lt"/>
              </a:rPr>
              <a:t>Guidance within the MORA details who can complete each section. This should be read in conjunction with the roles and responsibilities of each party. </a:t>
            </a:r>
          </a:p>
          <a:p>
            <a:endParaRPr lang="en-GB" sz="2000">
              <a:solidFill>
                <a:srgbClr val="002060"/>
              </a:solidFill>
              <a:ea typeface="+mn-lt"/>
              <a:cs typeface="+mn-lt"/>
            </a:endParaRPr>
          </a:p>
          <a:p>
            <a:r>
              <a:rPr lang="en-GB" sz="2000">
                <a:solidFill>
                  <a:srgbClr val="002060"/>
                </a:solidFill>
                <a:ea typeface="+mn-lt"/>
                <a:cs typeface="+mn-lt"/>
              </a:rPr>
              <a:t>For full details refer to the NMC (2018) Standards for student supervision and assessment: </a:t>
            </a:r>
          </a:p>
          <a:p>
            <a:endParaRPr lang="en-GB" sz="2000">
              <a:solidFill>
                <a:srgbClr val="002060"/>
              </a:solidFill>
              <a:ea typeface="+mn-lt"/>
              <a:cs typeface="+mn-lt"/>
            </a:endParaRPr>
          </a:p>
          <a:p>
            <a:r>
              <a:rPr lang="en-GB" sz="2000">
                <a:solidFill>
                  <a:srgbClr val="002060"/>
                </a:solidFill>
                <a:ea typeface="+mn-lt"/>
                <a:cs typeface="+mn-lt"/>
              </a:rPr>
              <a:t>https://www.nmc.org.uk/globalassets /</a:t>
            </a:r>
            <a:r>
              <a:rPr lang="en-GB" sz="2000" err="1">
                <a:solidFill>
                  <a:srgbClr val="002060"/>
                </a:solidFill>
                <a:ea typeface="+mn-lt"/>
                <a:cs typeface="+mn-lt"/>
              </a:rPr>
              <a:t>sitedocuments</a:t>
            </a:r>
            <a:r>
              <a:rPr lang="en-GB" sz="2000">
                <a:solidFill>
                  <a:srgbClr val="002060"/>
                </a:solidFill>
                <a:ea typeface="+mn-lt"/>
                <a:cs typeface="+mn-lt"/>
              </a:rPr>
              <a:t>/</a:t>
            </a:r>
            <a:r>
              <a:rPr lang="en-GB" sz="2000" err="1">
                <a:solidFill>
                  <a:srgbClr val="002060"/>
                </a:solidFill>
                <a:ea typeface="+mn-lt"/>
                <a:cs typeface="+mn-lt"/>
              </a:rPr>
              <a:t>educationstandards</a:t>
            </a:r>
            <a:r>
              <a:rPr lang="en-GB" sz="2000">
                <a:solidFill>
                  <a:srgbClr val="002060"/>
                </a:solidFill>
                <a:ea typeface="+mn-lt"/>
                <a:cs typeface="+mn-lt"/>
              </a:rPr>
              <a:t>/student-supervisionassessment.pdf</a:t>
            </a:r>
          </a:p>
          <a:p>
            <a:r>
              <a:rPr lang="en-GB" sz="2000">
                <a:solidFill>
                  <a:srgbClr val="002060"/>
                </a:solidFill>
                <a:cs typeface="Calibri"/>
              </a:rPr>
              <a:t>If you are unsure about any aspect of completion in the MORA, please check with either the PEF/student link or other academic link for your practice area. </a:t>
            </a:r>
            <a:endParaRPr lang="en-GB" sz="2000">
              <a:ea typeface="+mn-lt"/>
              <a:cs typeface="+mn-lt"/>
            </a:endParaRPr>
          </a:p>
        </p:txBody>
      </p:sp>
      <p:sp>
        <p:nvSpPr>
          <p:cNvPr id="6" name="Arrow: Right 5">
            <a:extLst>
              <a:ext uri="{FF2B5EF4-FFF2-40B4-BE49-F238E27FC236}">
                <a16:creationId xmlns:a16="http://schemas.microsoft.com/office/drawing/2014/main" id="{35B6FE8E-6D18-4E2B-B93F-9697FEEBC48C}"/>
              </a:ext>
            </a:extLst>
          </p:cNvPr>
          <p:cNvSpPr/>
          <p:nvPr/>
        </p:nvSpPr>
        <p:spPr>
          <a:xfrm>
            <a:off x="5270347" y="2444656"/>
            <a:ext cx="983225" cy="47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5">
            <a:extLst>
              <a:ext uri="{FF2B5EF4-FFF2-40B4-BE49-F238E27FC236}">
                <a16:creationId xmlns:a16="http://schemas.microsoft.com/office/drawing/2014/main" id="{35B6FE8E-6D18-4E2B-B93F-9697FEEBC48C}"/>
              </a:ext>
            </a:extLst>
          </p:cNvPr>
          <p:cNvSpPr/>
          <p:nvPr/>
        </p:nvSpPr>
        <p:spPr>
          <a:xfrm>
            <a:off x="5270347" y="2444656"/>
            <a:ext cx="983225" cy="47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44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7626c6f-e10c-4269-8139-34274b3abfc4"/>
</p:tagLst>
</file>

<file path=ppt/theme/theme1.xml><?xml version="1.0" encoding="utf-8"?>
<a:theme xmlns:a="http://schemas.openxmlformats.org/drawingml/2006/main" name="P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A" id="{D3F51C8F-111D-4574-A421-8BA5D8624A15}" vid="{2AF624A5-4F6F-45C0-9F52-8F8563D21F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PMA</Template>
  <TotalTime>14529</TotalTime>
  <Words>7743</Words>
  <Application>Microsoft Office PowerPoint</Application>
  <PresentationFormat>Widescreen</PresentationFormat>
  <Paragraphs>859</Paragraphs>
  <Slides>64</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0" baseType="lpstr">
      <vt:lpstr>Arial</vt:lpstr>
      <vt:lpstr>Arial,Sans-Serif</vt:lpstr>
      <vt:lpstr>Calibri</vt:lpstr>
      <vt:lpstr>Calibri Light</vt:lpstr>
      <vt:lpstr>PMA</vt:lpstr>
      <vt:lpstr>Acrobat Document</vt:lpstr>
      <vt:lpstr>A Guide to using the Midwifery Ongoing Record of  Achievement (MORA) for students and midwives</vt:lpstr>
      <vt:lpstr>Glossary </vt:lpstr>
      <vt:lpstr>Why is this guide needed?</vt:lpstr>
      <vt:lpstr>What is MORA?</vt:lpstr>
      <vt:lpstr>MORA Contains</vt:lpstr>
      <vt:lpstr>How to access PARE</vt:lpstr>
      <vt:lpstr>How to add temporary access for a Practice Supervisor:</vt:lpstr>
      <vt:lpstr>How to access Timesheets on PARE</vt:lpstr>
      <vt:lpstr>Who can complete the MORA?</vt:lpstr>
      <vt:lpstr>Key MORA elements</vt:lpstr>
      <vt:lpstr>NMC Proficiencies relate to: </vt:lpstr>
      <vt:lpstr>NMC Proficiencies</vt:lpstr>
      <vt:lpstr>Expected level of engagement (year specific) (Proficiencies remain the same throughout)</vt:lpstr>
      <vt:lpstr>The student journey and MORA ensures that a broad range of proficiencies are met across the NMC (2019) domains </vt:lpstr>
      <vt:lpstr>How many Proficiencies are needed? </vt:lpstr>
      <vt:lpstr>LJMU MORA Proficiencies required for each year</vt:lpstr>
      <vt:lpstr>Edge Hill MORA Proficiencies required for each year &amp; Programme </vt:lpstr>
      <vt:lpstr>Knowledge of Proficiencies </vt:lpstr>
      <vt:lpstr>Level of proficiency to record </vt:lpstr>
      <vt:lpstr>Level of proficiency to record </vt:lpstr>
      <vt:lpstr>Completion of Proficiencies</vt:lpstr>
      <vt:lpstr>Achieving Proficiencies</vt:lpstr>
      <vt:lpstr>Promoting Excellence &amp; Neonatal Care Proficiencies</vt:lpstr>
      <vt:lpstr>Examples of how to achieve Promoting Excellence Proficiencies</vt:lpstr>
      <vt:lpstr>EU Directives</vt:lpstr>
      <vt:lpstr>EU Directives</vt:lpstr>
      <vt:lpstr>EU Directives</vt:lpstr>
      <vt:lpstr>Recording Births on MORA  (P.31)                           Record Of Pregnant Women Cared For &amp; Births Personally Facilitated                      (expectation: 40 records)</vt:lpstr>
      <vt:lpstr>  Recording Intrapartum Care on MORA  (P.32)     Record Of Women Cared For In Labour  (expectation: 40 records)</vt:lpstr>
      <vt:lpstr>Breastfeeding Assessment Tool (p. 62, 63, 64)</vt:lpstr>
      <vt:lpstr>Systematic Examination of the Newborn (NIPE) (p. 61) </vt:lpstr>
      <vt:lpstr>Reflective Journal/Notes/Additional Evidence (p.82, 83, 84)</vt:lpstr>
      <vt:lpstr>Student 'About ME section' (P. 123) </vt:lpstr>
      <vt:lpstr>PowerPoint Presentation</vt:lpstr>
      <vt:lpstr>MORA practice assessment process</vt:lpstr>
      <vt:lpstr>Practice Supervisors (PS)</vt:lpstr>
      <vt:lpstr>Practice Supervisors (PS) feedback forms – how to</vt:lpstr>
      <vt:lpstr>Practice Assessor (PA)</vt:lpstr>
      <vt:lpstr>Practice Assessor (PA)</vt:lpstr>
      <vt:lpstr>Academic Assessors (AA)</vt:lpstr>
      <vt:lpstr>LJMU - PA review timings</vt:lpstr>
      <vt:lpstr>Edge Hill University - PA review timings</vt:lpstr>
      <vt:lpstr>Purpose of assessments</vt:lpstr>
      <vt:lpstr>Student responsibility before PA and student review</vt:lpstr>
      <vt:lpstr>Student Reflection prior to assessment</vt:lpstr>
      <vt:lpstr>Service User Feedback</vt:lpstr>
      <vt:lpstr>Holistic Performance Descriptors</vt:lpstr>
      <vt:lpstr>Progression Plan</vt:lpstr>
      <vt:lpstr>LJMU Student Progression Plan</vt:lpstr>
      <vt:lpstr>PowerPoint Presentation</vt:lpstr>
      <vt:lpstr>Summary of Progress (p. 96, 108, 120)</vt:lpstr>
      <vt:lpstr>Summary of Progress (p. 96, 108, 120)</vt:lpstr>
      <vt:lpstr>Progression Points and Holistic Assessments Points  </vt:lpstr>
      <vt:lpstr>Grading in practice</vt:lpstr>
      <vt:lpstr>Non-Midwifery placements/Complementary placements (p.121) </vt:lpstr>
      <vt:lpstr>Non-Midwifery placements/Complementary placements: Student Responsibilities (p.121)</vt:lpstr>
      <vt:lpstr>Non-Midwifery placements/Complementary placement: Placement Aims (p.121)</vt:lpstr>
      <vt:lpstr>Non-Midwifery placements/Complementary placements:Placement Learning Outcomes (p.121) </vt:lpstr>
      <vt:lpstr>Guidance for neonatal care placement - range of skills that may be gained by the student:  </vt:lpstr>
      <vt:lpstr>Guidance for placements that cover care of women with pathological conditions in the fields of gynaecology and obstetrics and initiation into care in the field of medicine and surgery - range of skills that may be gained by the student:</vt:lpstr>
      <vt:lpstr>Management of timesheet and hours</vt:lpstr>
      <vt:lpstr>How to find a students' total hours of clinical practice on PARE (AA only)</vt:lpstr>
      <vt:lpstr>Sign off Checklist</vt:lpstr>
      <vt:lpstr>PowerPoint Presentation</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McNamara, Sarah</dc:creator>
  <cp:lastModifiedBy>Beacock, Michelle</cp:lastModifiedBy>
  <cp:revision>291</cp:revision>
  <dcterms:created xsi:type="dcterms:W3CDTF">2021-05-27T09:36:39Z</dcterms:created>
  <dcterms:modified xsi:type="dcterms:W3CDTF">2021-09-22T08:42:58Z</dcterms:modified>
</cp:coreProperties>
</file>