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handoutMasterIdLst>
    <p:handoutMasterId r:id="rId10"/>
  </p:handoutMasterIdLst>
  <p:sldIdLst>
    <p:sldId id="257" r:id="rId5"/>
    <p:sldId id="259" r:id="rId6"/>
    <p:sldId id="260" r:id="rId7"/>
    <p:sldId id="261" r:id="rId8"/>
    <p:sldId id="262" r:id="rId9"/>
  </p:sldIdLst>
  <p:sldSz cx="9144000" cy="6858000" type="screen4x3"/>
  <p:notesSz cx="6797675" cy="99266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F99323-A429-4C62-92E7-EA89E1D375B7}" type="datetimeFigureOut">
              <a:rPr lang="en-GB" smtClean="0"/>
              <a:pPr/>
              <a:t>25/08/2011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80EE1C-3190-4DFB-8FAD-C661201EB07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134641-B61B-4350-A4A0-18C42C7F9955}" type="datetimeFigureOut">
              <a:rPr lang="en-US"/>
              <a:pPr/>
              <a:t>8/25/2011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583F48-1125-44EA-9B1A-EBCFFFA847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F3EDC2-935A-42FF-8142-936D83A068D2}" type="datetimeFigureOut">
              <a:rPr lang="en-US"/>
              <a:pPr/>
              <a:t>8/25/2011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8210C4-0D1C-41EE-8B11-87537A0C5D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08433F-2138-4722-A769-8DC13E5AA1A1}" type="datetimeFigureOut">
              <a:rPr lang="en-US"/>
              <a:pPr/>
              <a:t>8/25/2011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6761A0-958D-4CD8-B1A1-5EB1AB6FAF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7F6B54-0D6A-4029-A655-39DCFC6DDF4F}" type="datetimeFigureOut">
              <a:rPr lang="en-US"/>
              <a:pPr/>
              <a:t>8/25/2011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6E828C-268C-4C06-8740-26F7706033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351F19-E0F2-4BEF-9D17-AB857ABBE7CE}" type="datetimeFigureOut">
              <a:rPr lang="en-US"/>
              <a:pPr/>
              <a:t>8/25/2011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818264-C496-4DDB-8BCF-A7325718DD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E5C46D-5F18-493B-BADC-5C240E9CB619}" type="datetimeFigureOut">
              <a:rPr lang="en-US"/>
              <a:pPr/>
              <a:t>8/25/2011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65319-B99E-44A7-95F5-7B68E2FFDF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BE97CE-3902-4359-AE56-730833B05F25}" type="datetimeFigureOut">
              <a:rPr lang="en-US"/>
              <a:pPr/>
              <a:t>8/25/2011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6B7AF7-E2BB-4DBB-A999-D500885B35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50D8FD-85C5-4064-AB59-247A3EC02548}" type="datetimeFigureOut">
              <a:rPr lang="en-US"/>
              <a:pPr/>
              <a:t>8/25/2011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8F4E5C-2405-4D4E-90C1-8FFF71BC91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AEA323-3472-41E8-B41D-10ABB316F6DC}" type="datetimeFigureOut">
              <a:rPr lang="en-US"/>
              <a:pPr/>
              <a:t>8/25/2011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5FF861-F860-414B-A1B0-FFE0DC2859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DE5218-200E-47D4-A910-D2D832180FE1}" type="datetimeFigureOut">
              <a:rPr lang="en-US"/>
              <a:pPr/>
              <a:t>8/25/2011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BC565A-EF2B-4C11-B312-9F17063E6E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ACE465-AB76-46EC-8FA5-C643D6E82583}" type="datetimeFigureOut">
              <a:rPr lang="en-US"/>
              <a:pPr/>
              <a:t>8/25/2011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FB0355-A797-487B-91C1-57238BE6D0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677BF14F-A513-4781-85C9-8556CAA90DFE}" type="datetimeFigureOut">
              <a:rPr lang="en-US"/>
              <a:pPr/>
              <a:t>8/25/2011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1725B653-229D-4A00-BE87-F2C78DCB47B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slide 28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85763" y="1430594"/>
            <a:ext cx="8329612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smtClean="0">
                <a:solidFill>
                  <a:srgbClr val="002060"/>
                </a:solidFill>
              </a:rPr>
              <a:t>Student Information System</a:t>
            </a:r>
          </a:p>
          <a:p>
            <a:pPr algn="ctr"/>
            <a:endParaRPr lang="en-GB" sz="4000" b="1" dirty="0" smtClean="0">
              <a:solidFill>
                <a:srgbClr val="002060"/>
              </a:solidFill>
            </a:endParaRPr>
          </a:p>
          <a:p>
            <a:pPr algn="ctr"/>
            <a:endParaRPr lang="en-GB" sz="4000" b="1" dirty="0">
              <a:solidFill>
                <a:srgbClr val="002060"/>
              </a:solidFill>
            </a:endParaRPr>
          </a:p>
          <a:p>
            <a:pPr algn="ctr"/>
            <a:r>
              <a:rPr lang="en-GB" sz="4800" b="1" dirty="0" smtClean="0">
                <a:solidFill>
                  <a:srgbClr val="92D050"/>
                </a:solidFill>
              </a:rPr>
              <a:t>Common Issues</a:t>
            </a:r>
            <a:endParaRPr lang="en-GB" sz="4400" b="1" dirty="0" smtClean="0">
              <a:solidFill>
                <a:srgbClr val="92D050"/>
              </a:solidFill>
            </a:endParaRPr>
          </a:p>
          <a:p>
            <a:pPr algn="ctr"/>
            <a:endParaRPr lang="en-GB" sz="2400" b="1" dirty="0">
              <a:solidFill>
                <a:srgbClr val="002060"/>
              </a:solidFill>
            </a:endParaRPr>
          </a:p>
          <a:p>
            <a:pPr algn="ctr"/>
            <a:endParaRPr lang="en-GB" sz="3600" b="1" dirty="0" smtClean="0">
              <a:solidFill>
                <a:srgbClr val="002060"/>
              </a:solidFill>
            </a:endParaRPr>
          </a:p>
          <a:p>
            <a:pPr algn="ctr"/>
            <a:endParaRPr lang="en-GB" sz="3600" b="1" dirty="0">
              <a:solidFill>
                <a:srgbClr val="002060"/>
              </a:solidFill>
            </a:endParaRPr>
          </a:p>
          <a:p>
            <a:pPr algn="ctr"/>
            <a:r>
              <a:rPr lang="en-GB" sz="2000" b="1" dirty="0" smtClean="0">
                <a:solidFill>
                  <a:srgbClr val="002060"/>
                </a:solidFill>
              </a:rPr>
              <a:t>Campus Solutions Implementation Team</a:t>
            </a:r>
            <a:endParaRPr lang="en-GB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slide 28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1751154" y="292239"/>
            <a:ext cx="553228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5400" b="1" dirty="0" smtClean="0">
                <a:solidFill>
                  <a:srgbClr val="92D050"/>
                </a:solidFill>
              </a:rPr>
              <a:t>Common Issues</a:t>
            </a:r>
            <a:endParaRPr lang="en-GB" sz="4800" b="1" dirty="0" smtClean="0">
              <a:solidFill>
                <a:srgbClr val="92D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85849" y="1472184"/>
            <a:ext cx="7172325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002060"/>
                </a:solidFill>
              </a:rPr>
              <a:t>Found yesterday:</a:t>
            </a:r>
            <a:endParaRPr lang="en-GB" sz="2800" dirty="0">
              <a:solidFill>
                <a:srgbClr val="002060"/>
              </a:solidFill>
            </a:endParaRPr>
          </a:p>
          <a:p>
            <a:pPr lvl="1">
              <a:lnSpc>
                <a:spcPct val="150000"/>
              </a:lnSpc>
              <a:buClr>
                <a:srgbClr val="92D050"/>
              </a:buClr>
              <a:buFont typeface="Arial" pitchFamily="34" charset="0"/>
              <a:buChar char="•"/>
            </a:pPr>
            <a:r>
              <a:rPr lang="en-GB" sz="2800" dirty="0">
                <a:solidFill>
                  <a:srgbClr val="002060"/>
                </a:solidFill>
              </a:rPr>
              <a:t> </a:t>
            </a:r>
            <a:r>
              <a:rPr lang="en-GB" sz="2800" dirty="0" smtClean="0">
                <a:solidFill>
                  <a:srgbClr val="002060"/>
                </a:solidFill>
              </a:rPr>
              <a:t>NQF3</a:t>
            </a:r>
          </a:p>
          <a:p>
            <a:pPr lvl="2">
              <a:lnSpc>
                <a:spcPct val="150000"/>
              </a:lnSpc>
              <a:buClr>
                <a:srgbClr val="92D050"/>
              </a:buClr>
              <a:buFont typeface="Arial" pitchFamily="34" charset="0"/>
              <a:buChar char="•"/>
            </a:pPr>
            <a:r>
              <a:rPr lang="en-GB" sz="2800" dirty="0" smtClean="0">
                <a:solidFill>
                  <a:srgbClr val="002060"/>
                </a:solidFill>
              </a:rPr>
              <a:t> </a:t>
            </a:r>
            <a:r>
              <a:rPr lang="en-GB" sz="2000" dirty="0" smtClean="0">
                <a:solidFill>
                  <a:srgbClr val="002060"/>
                </a:solidFill>
              </a:rPr>
              <a:t>This is a Term Activation quirk that we have a fix for</a:t>
            </a:r>
            <a:endParaRPr lang="en-GB" sz="2800" dirty="0" smtClean="0">
              <a:solidFill>
                <a:srgbClr val="002060"/>
              </a:solidFill>
            </a:endParaRPr>
          </a:p>
          <a:p>
            <a:pPr lvl="1">
              <a:lnSpc>
                <a:spcPct val="150000"/>
              </a:lnSpc>
              <a:buClr>
                <a:srgbClr val="92D050"/>
              </a:buClr>
              <a:buFont typeface="Arial" pitchFamily="34" charset="0"/>
              <a:buChar char="•"/>
            </a:pPr>
            <a:r>
              <a:rPr lang="en-GB" sz="2800" dirty="0" smtClean="0">
                <a:solidFill>
                  <a:srgbClr val="002060"/>
                </a:solidFill>
              </a:rPr>
              <a:t> Transfer Credit (AS)</a:t>
            </a:r>
          </a:p>
          <a:p>
            <a:pPr lvl="2">
              <a:lnSpc>
                <a:spcPct val="150000"/>
              </a:lnSpc>
              <a:buClr>
                <a:srgbClr val="92D050"/>
              </a:buClr>
              <a:buFont typeface="Arial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 Will run a new migration today. Staff that have been trained on TC will then be given access to verify and then apply the TC to the Student Record</a:t>
            </a:r>
          </a:p>
          <a:p>
            <a:pPr lvl="1">
              <a:lnSpc>
                <a:spcPct val="150000"/>
              </a:lnSpc>
              <a:buClr>
                <a:srgbClr val="92D050"/>
              </a:buClr>
              <a:buFont typeface="Arial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sz="2800" dirty="0" smtClean="0">
                <a:solidFill>
                  <a:srgbClr val="002060"/>
                </a:solidFill>
              </a:rPr>
              <a:t>Missing Global Rules</a:t>
            </a:r>
          </a:p>
          <a:p>
            <a:pPr lvl="2">
              <a:lnSpc>
                <a:spcPct val="150000"/>
              </a:lnSpc>
              <a:buClr>
                <a:srgbClr val="92D050"/>
              </a:buClr>
              <a:buFont typeface="Arial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 We will continue to add these today</a:t>
            </a:r>
            <a:endParaRPr lang="en-GB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slide 28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1751154" y="292239"/>
            <a:ext cx="553228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5400" b="1" dirty="0" smtClean="0">
                <a:solidFill>
                  <a:srgbClr val="92D050"/>
                </a:solidFill>
              </a:rPr>
              <a:t>Common Issues</a:t>
            </a:r>
            <a:endParaRPr lang="en-GB" sz="4800" b="1" dirty="0" smtClean="0">
              <a:solidFill>
                <a:srgbClr val="92D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85849" y="1426464"/>
            <a:ext cx="7172325" cy="5247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002060"/>
                </a:solidFill>
              </a:rPr>
              <a:t>Compensation:</a:t>
            </a:r>
          </a:p>
          <a:p>
            <a:pPr lvl="1">
              <a:lnSpc>
                <a:spcPct val="150000"/>
              </a:lnSpc>
              <a:buClr>
                <a:srgbClr val="92D050"/>
              </a:buClr>
              <a:buFont typeface="Arial" pitchFamily="34" charset="0"/>
              <a:buChar char="•"/>
            </a:pPr>
            <a:r>
              <a:rPr lang="en-GB" sz="2800" dirty="0" smtClean="0">
                <a:solidFill>
                  <a:srgbClr val="002060"/>
                </a:solidFill>
              </a:rPr>
              <a:t> </a:t>
            </a:r>
            <a:r>
              <a:rPr lang="en-GB" sz="2000" dirty="0" smtClean="0">
                <a:solidFill>
                  <a:srgbClr val="002060"/>
                </a:solidFill>
              </a:rPr>
              <a:t>We have a solution for this. Once it is tested we will apply it to Production</a:t>
            </a:r>
          </a:p>
          <a:p>
            <a:pPr>
              <a:lnSpc>
                <a:spcPct val="150000"/>
              </a:lnSpc>
              <a:buClr>
                <a:srgbClr val="92D050"/>
              </a:buClr>
            </a:pPr>
            <a:r>
              <a:rPr lang="en-GB" dirty="0" smtClean="0">
                <a:solidFill>
                  <a:srgbClr val="002060"/>
                </a:solidFill>
              </a:rPr>
              <a:t>Note: 75% of Compensated modules are migrated and displayed correctly in AA</a:t>
            </a:r>
          </a:p>
          <a:p>
            <a:pPr>
              <a:lnSpc>
                <a:spcPct val="150000"/>
              </a:lnSpc>
              <a:buClr>
                <a:srgbClr val="92D050"/>
              </a:buClr>
            </a:pPr>
            <a:endParaRPr lang="en-GB" dirty="0" smtClean="0">
              <a:solidFill>
                <a:srgbClr val="002060"/>
              </a:solidFill>
            </a:endParaRPr>
          </a:p>
          <a:p>
            <a:r>
              <a:rPr lang="en-GB" sz="2800" dirty="0" smtClean="0">
                <a:solidFill>
                  <a:srgbClr val="002060"/>
                </a:solidFill>
              </a:rPr>
              <a:t>Pass/No Pass:</a:t>
            </a:r>
          </a:p>
          <a:p>
            <a:pPr lvl="1">
              <a:lnSpc>
                <a:spcPct val="150000"/>
              </a:lnSpc>
              <a:buClr>
                <a:srgbClr val="92D050"/>
              </a:buClr>
              <a:buFont typeface="Arial" pitchFamily="34" charset="0"/>
              <a:buChar char="•"/>
            </a:pPr>
            <a:r>
              <a:rPr lang="en-GB" sz="2800" dirty="0" smtClean="0">
                <a:solidFill>
                  <a:srgbClr val="002060"/>
                </a:solidFill>
              </a:rPr>
              <a:t> </a:t>
            </a:r>
            <a:r>
              <a:rPr lang="en-GB" sz="2000" dirty="0" smtClean="0">
                <a:solidFill>
                  <a:srgbClr val="002060"/>
                </a:solidFill>
              </a:rPr>
              <a:t>We have a solution for this. Once it is tested we will apply it to Production</a:t>
            </a:r>
            <a:endParaRPr lang="en-GB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  <a:buClr>
                <a:srgbClr val="92D050"/>
              </a:buClr>
            </a:pPr>
            <a:endParaRPr lang="en-GB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  <a:buClr>
                <a:srgbClr val="92D050"/>
              </a:buClr>
            </a:pPr>
            <a:r>
              <a:rPr lang="en-GB" dirty="0" smtClean="0">
                <a:solidFill>
                  <a:srgbClr val="002060"/>
                </a:solidFill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slide 28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1751154" y="292239"/>
            <a:ext cx="553228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5400" b="1" dirty="0" smtClean="0">
                <a:solidFill>
                  <a:srgbClr val="92D050"/>
                </a:solidFill>
              </a:rPr>
              <a:t>Common Issues</a:t>
            </a:r>
            <a:endParaRPr lang="en-GB" sz="4800" b="1" dirty="0" smtClean="0">
              <a:solidFill>
                <a:srgbClr val="92D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85849" y="1426464"/>
            <a:ext cx="7172325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002060"/>
                </a:solidFill>
              </a:rPr>
              <a:t>Transfers:</a:t>
            </a:r>
          </a:p>
          <a:p>
            <a:endParaRPr lang="en-GB" sz="2800" dirty="0" smtClean="0">
              <a:solidFill>
                <a:srgbClr val="002060"/>
              </a:solidFill>
            </a:endParaRPr>
          </a:p>
          <a:p>
            <a:r>
              <a:rPr lang="en-GB" sz="2400" dirty="0" smtClean="0">
                <a:solidFill>
                  <a:srgbClr val="002060"/>
                </a:solidFill>
              </a:rPr>
              <a:t>Completed Programmes, Top Ups, Fallbacks, Discontinued records</a:t>
            </a:r>
          </a:p>
          <a:p>
            <a:pPr>
              <a:lnSpc>
                <a:spcPct val="150000"/>
              </a:lnSpc>
              <a:buClr>
                <a:srgbClr val="92D050"/>
              </a:buClr>
            </a:pPr>
            <a:endParaRPr lang="en-GB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  <a:buClr>
                <a:srgbClr val="92D050"/>
              </a:buClr>
            </a:pPr>
            <a:r>
              <a:rPr lang="en-GB" dirty="0" smtClean="0">
                <a:solidFill>
                  <a:srgbClr val="002060"/>
                </a:solidFill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slide 28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1322199" y="292239"/>
            <a:ext cx="602139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5400" b="1" dirty="0" smtClean="0">
                <a:solidFill>
                  <a:srgbClr val="92D050"/>
                </a:solidFill>
              </a:rPr>
              <a:t>Top Tip of the </a:t>
            </a:r>
            <a:r>
              <a:rPr lang="en-GB" sz="4800" b="1" dirty="0" smtClean="0">
                <a:solidFill>
                  <a:srgbClr val="92D050"/>
                </a:solidFill>
              </a:rPr>
              <a:t>Day</a:t>
            </a:r>
            <a:endParaRPr lang="en-GB" sz="5400" b="1" dirty="0" smtClean="0">
              <a:solidFill>
                <a:srgbClr val="92D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8328" y="1426464"/>
            <a:ext cx="854963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>
                <a:solidFill>
                  <a:schemeClr val="accent6">
                    <a:lumMod val="75000"/>
                  </a:schemeClr>
                </a:solidFill>
              </a:rPr>
              <a:t>If you set your User Defaults you won’t need to keep entering the Student </a:t>
            </a:r>
            <a:r>
              <a:rPr lang="en-GB" sz="5400" smtClean="0">
                <a:solidFill>
                  <a:schemeClr val="accent6">
                    <a:lumMod val="75000"/>
                  </a:schemeClr>
                </a:solidFill>
              </a:rPr>
              <a:t>ID </a:t>
            </a:r>
            <a:r>
              <a:rPr lang="en-GB" sz="540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</a:t>
            </a:r>
          </a:p>
          <a:p>
            <a:pPr algn="ctr"/>
            <a:endParaRPr lang="en-GB" sz="5400" dirty="0" smtClean="0">
              <a:solidFill>
                <a:schemeClr val="accent6">
                  <a:lumMod val="75000"/>
                </a:schemeClr>
              </a:solidFill>
              <a:sym typeface="Wingdings" pitchFamily="2" charset="2"/>
            </a:endParaRPr>
          </a:p>
          <a:p>
            <a:r>
              <a:rPr lang="en-GB" sz="5400" dirty="0" smtClean="0">
                <a:solidFill>
                  <a:srgbClr val="92D050"/>
                </a:solidFill>
                <a:sym typeface="Wingdings" pitchFamily="2" charset="2"/>
              </a:rPr>
              <a:t>Main Menu&gt;User Defaults</a:t>
            </a:r>
            <a:endParaRPr lang="en-GB" sz="4800" dirty="0" smtClean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1E19DE8683BDB4FB5018AC0F7F93813" ma:contentTypeVersion="0" ma:contentTypeDescription="Create a new document." ma:contentTypeScope="" ma:versionID="0c77f5cccd7fb06f367d708184ccf49b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CEE8E9CF-4772-48FC-9DE7-35ECF44DB8D9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552DCC70-52D5-4291-8784-8DEBB6C6A1E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0BA503F-63FC-419D-BCE7-2D16CE7146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1011</TotalTime>
  <Words>173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>Liverpool John Moores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Philpotts, Lee</dc:creator>
  <cp:lastModifiedBy>Liverpool John Moores University</cp:lastModifiedBy>
  <cp:revision>88</cp:revision>
  <dcterms:created xsi:type="dcterms:W3CDTF">2009-10-29T15:56:45Z</dcterms:created>
  <dcterms:modified xsi:type="dcterms:W3CDTF">2011-08-25T14:56:55Z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0x01010011E19DE8683BDB4FB5018AC0F7F93813</vt:lpwstr>
  </property>
</Properties>
</file>